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7" r:id="rId1"/>
  </p:sldMasterIdLst>
  <p:notesMasterIdLst>
    <p:notesMasterId r:id="rId22"/>
  </p:notesMasterIdLst>
  <p:sldIdLst>
    <p:sldId id="299" r:id="rId2"/>
    <p:sldId id="257" r:id="rId3"/>
    <p:sldId id="274" r:id="rId4"/>
    <p:sldId id="291" r:id="rId5"/>
    <p:sldId id="273" r:id="rId6"/>
    <p:sldId id="300" r:id="rId7"/>
    <p:sldId id="258" r:id="rId8"/>
    <p:sldId id="275" r:id="rId9"/>
    <p:sldId id="307" r:id="rId10"/>
    <p:sldId id="278" r:id="rId11"/>
    <p:sldId id="279" r:id="rId12"/>
    <p:sldId id="281" r:id="rId13"/>
    <p:sldId id="304" r:id="rId14"/>
    <p:sldId id="305" r:id="rId15"/>
    <p:sldId id="306" r:id="rId16"/>
    <p:sldId id="287" r:id="rId17"/>
    <p:sldId id="286" r:id="rId18"/>
    <p:sldId id="271" r:id="rId19"/>
    <p:sldId id="298" r:id="rId20"/>
    <p:sldId id="272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E5FEDE"/>
    <a:srgbClr val="D7F7B7"/>
    <a:srgbClr val="FFFFCC"/>
    <a:srgbClr val="FFFF99"/>
    <a:srgbClr val="3E924C"/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83488" autoAdjust="0"/>
  </p:normalViewPr>
  <p:slideViewPr>
    <p:cSldViewPr snapToGrid="0">
      <p:cViewPr varScale="1">
        <p:scale>
          <a:sx n="82" d="100"/>
          <a:sy n="82" d="100"/>
        </p:scale>
        <p:origin x="1411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250C2D-716B-0DF0-9BE6-3E18A80C38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92DE1-9385-8ED9-5ADA-E9EC0CC543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494B14-8052-48D2-8418-06CB8BDFC2A5}" type="datetimeFigureOut">
              <a:rPr lang="hr-HR"/>
              <a:pPr>
                <a:defRPr/>
              </a:pPr>
              <a:t>24.3.2023.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886D714-32C0-204C-AEFB-4AD9CB3C3F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CA50DB7-63FC-B4F5-4D04-81C0E8BC4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66090-0DCD-9C3A-B2BF-5CE869E069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5900C-A09B-B475-8AF4-4EB854B75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8087A9-1182-4EF3-B58E-6471ECA4A9B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FF5B97E8-687F-F4E5-9ACF-3B2E62A987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6FAD9BF4-2438-48AE-CF4E-161BAE64E8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56E59BD-E23E-B26F-7845-0E0CC9A48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2FEF3BF2-33E7-46D5-8CB2-BB2597D3B956}" type="slidenum">
              <a:rPr lang="hr-HR" altLang="sr-Latn-RS" smtClean="0">
                <a:latin typeface="Calibri" panose="020F0502020204030204" pitchFamily="34" charset="0"/>
              </a:rPr>
              <a:pPr/>
              <a:t>2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2511D111-82FC-7D02-7C91-2DBBCD5111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99F3D72E-F8D5-5C36-382D-4270AF8C4A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509F9774-E31E-A887-817F-B6A45F0F1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FBB1D193-4737-4E90-A51C-7213A9EC2863}" type="slidenum">
              <a:rPr lang="hr-HR" altLang="sr-Latn-RS" smtClean="0">
                <a:latin typeface="Calibri" panose="020F0502020204030204" pitchFamily="34" charset="0"/>
              </a:rPr>
              <a:pPr/>
              <a:t>5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4B8009D-625E-45E7-D58C-3BC511B748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BAE7174-C228-48C5-E7FC-0F9ED693F7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1A741895-03DE-3C08-96AD-8F3BF6F31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E7F6D22B-154E-499E-8C75-15BB1F0BC072}" type="slidenum">
              <a:rPr lang="hr-HR" altLang="sr-Latn-RS" smtClean="0">
                <a:latin typeface="Calibri" panose="020F0502020204030204" pitchFamily="34" charset="0"/>
              </a:rPr>
              <a:pPr/>
              <a:t>7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C128119A-A1E9-3FAE-CF2F-E778C34109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7B948A57-3735-7FB3-D9C2-F539EF3DEB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42F5C87B-0050-827E-3C7E-246A9D03E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45C9DD2D-167F-4BF8-AC7B-C953BBA33F5E}" type="slidenum">
              <a:rPr lang="hr-HR" altLang="sr-Latn-RS" smtClean="0">
                <a:latin typeface="Calibri" panose="020F0502020204030204" pitchFamily="34" charset="0"/>
              </a:rPr>
              <a:pPr/>
              <a:t>18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60862227-898D-A98A-2B85-8557BF19B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E49B7582-5025-9D7B-B306-24D25CE6A0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2E32769-E3CE-63C4-E8D0-1D119A2A3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A56D06E4-C44B-4C58-8EDC-0C0DBF7BFAC9}" type="slidenum">
              <a:rPr lang="hr-HR" altLang="sr-Latn-RS" smtClean="0">
                <a:latin typeface="Calibri" panose="020F0502020204030204" pitchFamily="34" charset="0"/>
              </a:rPr>
              <a:pPr/>
              <a:t>19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3FAA4CAC-DDEE-B9AB-08A4-123C98B2A2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304D3C5C-738F-AA2D-105B-0623B655AF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90AEF25-E973-A83D-F094-0A8DB9009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09DD8DA1-9A99-43A1-BC9C-E35940095309}" type="slidenum">
              <a:rPr lang="hr-HR" altLang="sr-Latn-RS" smtClean="0">
                <a:latin typeface="Calibri" panose="020F0502020204030204" pitchFamily="34" charset="0"/>
              </a:rPr>
              <a:pPr/>
              <a:t>20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2">
            <a:extLst>
              <a:ext uri="{FF2B5EF4-FFF2-40B4-BE49-F238E27FC236}">
                <a16:creationId xmlns:a16="http://schemas.microsoft.com/office/drawing/2014/main" id="{8A4AB824-9E64-5376-69D5-ACF0ACA14A12}"/>
              </a:ext>
            </a:extLst>
          </p:cNvPr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A16D3C71-35BC-651A-7BE8-DF324A06A52B}"/>
              </a:ext>
            </a:extLst>
          </p:cNvPr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563C237-261A-68C8-619B-C9B23573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9DA90C-E35C-4DAD-8220-334150C37469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275507BF-1FDF-45A2-E522-F1F56597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856830A-6824-BEFC-2B86-AB954410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AB957-755C-4218-89FC-FC084B8BA4E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252353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9A03AAE8-CAFE-2F18-42E1-0D398AB8B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D2735-EC84-4302-9D2C-12EE559FB416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C395CEC7-35B1-7537-E6A6-E05E9E70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C9B15163-1974-A0F0-332F-2AA91042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B222D-497D-4DB7-BC99-FCEE60ACA3F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684528844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922D39D4-E666-A923-4786-B0660F29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5BA08-E633-428A-953F-1BE92FF1573A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B3EB7E07-1CB6-59E7-E350-F3D21BCF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AEFB7C30-45AD-1F2F-76C3-71C34E5B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59337-F020-4F8B-8D31-A0DC33092288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630366903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F6C4CFDF-06F4-47BC-B01E-79FB3422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FCAB4-4D67-4068-A395-7CBD81761294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03FECE13-01F5-7FA2-BD6F-D772AD25A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E4F42C31-4BFB-B2E8-EB99-D02743A4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0C746-9964-4CC9-BFB2-15689693A2C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12775188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7E8D4F3E-01E7-F6A2-27B6-B800A994F919}"/>
              </a:ext>
            </a:extLst>
          </p:cNvPr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674AB71B-0A07-9BF6-B3A3-F60A4270E649}"/>
              </a:ext>
            </a:extLst>
          </p:cNvPr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A8E3C05A-49E8-126B-9F8B-0D7A27768F19}"/>
              </a:ext>
            </a:extLst>
          </p:cNvPr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BD33689E-A672-1B93-FCFF-6D6770CB911D}"/>
              </a:ext>
            </a:extLst>
          </p:cNvPr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8F72D6D-41B4-8ED8-DF2D-51201235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0A92835-C221-4F1A-8BCA-9961C2CDBCA6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FF29B8-CAC1-9B31-75BE-CC6EC8F5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7E576A2-9306-2052-1A12-B1DB9FAD9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B33E7-101F-4D75-B663-0AB9127FA51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567071662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C422B399-6674-B8FD-B05B-395D105E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B5A72-05C9-45FC-ABD3-DE8EC54BBB04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A3FCE7E5-5B49-5D9C-3433-4504F8E15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C7C34C33-ED77-0100-A2F7-27160A6C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7B733-495C-4B30-BBAD-73C2407C7FC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16162898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FEFD86-37B9-2339-E9A9-B6AB79BF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9CA736-4D6B-464B-9050-53EA6238708E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A917E2-0CB4-56AC-F0A8-2CE6FED65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0717A-B19A-E7D9-EBD1-76498305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C4AB-C4F1-438F-9CC4-FC8ADCA9A133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264317162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id="{F6468CA7-2644-9E35-D2A6-EA6166E1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7735-7CAD-4E41-8D44-8FCEB3A811F2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5579C001-01BB-D67A-6555-DEFAD5D3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DD2B7A29-6CD4-BAA9-DD89-6FEC781F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0122E-44C9-44A2-A008-CF3808178B8E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3755679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686D5ED-BD7A-A09F-C837-9D8DD8C758EF}"/>
              </a:ext>
            </a:extLst>
          </p:cNvPr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B9796CAF-D8E5-8CCB-1DF0-A52F9B615EF7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AC347A0-FEAA-20CE-1C32-A6C52ED7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54D70F-6E2E-4423-87E0-C892BC35AB78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D8CC04B-2DAE-776A-3088-208C2298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65350AA-4F29-C14C-1977-D891AE8D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272AE-F1B6-4215-9F71-22FF5AAB78B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36915621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3DFDD-32FC-1A8F-8FBD-964F2BC0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1C8806-824C-4D40-AB14-61D4387FED9C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37678-0E6D-5088-0D44-44595045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DD904-3692-2531-1EEA-02C28734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24D1A-F5DB-47D0-8F26-9A91E70386E8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72206381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CA6C5151-AE97-6972-944D-8ACB1E7C1807}"/>
              </a:ext>
            </a:extLst>
          </p:cNvPr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13">
            <a:extLst>
              <a:ext uri="{FF2B5EF4-FFF2-40B4-BE49-F238E27FC236}">
                <a16:creationId xmlns:a16="http://schemas.microsoft.com/office/drawing/2014/main" id="{3D91EAA0-4FE6-A341-BEEC-DFDDF18D23FB}"/>
              </a:ext>
            </a:extLst>
          </p:cNvPr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15">
            <a:extLst>
              <a:ext uri="{FF2B5EF4-FFF2-40B4-BE49-F238E27FC236}">
                <a16:creationId xmlns:a16="http://schemas.microsoft.com/office/drawing/2014/main" id="{1E682888-C31E-2A03-207B-6ABFF67BD483}"/>
              </a:ext>
            </a:extLst>
          </p:cNvPr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82220E6C-FA53-1C8F-1D5C-6BE5DE430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07A2CC-55E0-4EEB-AD76-464A8674EAB0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6B943CD6-4A2B-8379-A86F-2E6FBC68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926B7C4-C0D2-170A-1956-43184077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34BC1-93AB-4AD3-B486-B146A54360F5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95414313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AE3C682A-4E39-D8C1-2E0E-2AEE34957A90}"/>
              </a:ext>
            </a:extLst>
          </p:cNvPr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6153F7-2A9F-B331-DE7E-DD8F17843ABA}"/>
              </a:ext>
            </a:extLst>
          </p:cNvPr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E32E4113-469C-2A0E-773F-E7B147D699C8}"/>
              </a:ext>
            </a:extLst>
          </p:cNvPr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301FEF-C74B-45AD-FD0D-A6C0D700B04B}"/>
              </a:ext>
            </a:extLst>
          </p:cNvPr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A695AA41-71D9-4899-2D1B-1A1F3430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>
            <a:extLst>
              <a:ext uri="{FF2B5EF4-FFF2-40B4-BE49-F238E27FC236}">
                <a16:creationId xmlns:a16="http://schemas.microsoft.com/office/drawing/2014/main" id="{B87D3388-1EC5-E039-E35E-A53C4800DC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5B825FAC-ED27-8407-76A1-4F4A2DD7A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8CB34C6-EEF2-4995-8F40-254B4AB40B61}" type="datetimeFigureOut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DCE2E2-1FDB-D9DE-01EE-5ED0CA7E9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B3FEF61-CCAF-D9D9-3D8A-79BFD4964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9BA27E"/>
                </a:solidFill>
                <a:latin typeface="Gill Sans MT" panose="020B0502020104020203" pitchFamily="34" charset="-18"/>
              </a:defRPr>
            </a:lvl1pPr>
          </a:lstStyle>
          <a:p>
            <a:pPr>
              <a:defRPr/>
            </a:pPr>
            <a:fld id="{71554402-08A5-49A4-9BC4-6A7EDADB8303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89E0F5-5B98-CB38-BE51-8364C11EC6E1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45" r:id="rId2"/>
    <p:sldLayoutId id="2147484251" r:id="rId3"/>
    <p:sldLayoutId id="2147484246" r:id="rId4"/>
    <p:sldLayoutId id="2147484252" r:id="rId5"/>
    <p:sldLayoutId id="2147484247" r:id="rId6"/>
    <p:sldLayoutId id="2147484253" r:id="rId7"/>
    <p:sldLayoutId id="2147484254" r:id="rId8"/>
    <p:sldLayoutId id="2147484255" r:id="rId9"/>
    <p:sldLayoutId id="2147484248" r:id="rId10"/>
    <p:sldLayoutId id="2147484249" r:id="rId11"/>
  </p:sldLayoutIdLst>
  <p:transition spd="slow">
    <p:blinds dir="vert"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44848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44848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44848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44848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44848"/>
          </a:solidFill>
          <a:latin typeface="Gill Sans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44848"/>
          </a:solidFill>
          <a:latin typeface="Gill Sans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44848"/>
          </a:solidFill>
          <a:latin typeface="Gill Sans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44848"/>
          </a:solidFill>
          <a:latin typeface="Gill Sans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44848"/>
          </a:solidFill>
          <a:latin typeface="Gill Sans MT" pitchFamily="34" charset="-18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928B70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7706B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zd.hr/Portals/6/nastavnici/Sanja%20Lozic/OPK%202%20-%20Utjecaj%20atmosfere%20na%20biljni%20i%20%C5%BEivotinjski%20svijet.pdf" TargetMode="External"/><Relationship Id="rId13" Type="http://schemas.openxmlformats.org/officeDocument/2006/relationships/hyperlink" Target="https://www.espressif.com/sites/default/files/documentation/esp32-wroom-32_datasheet_en.pdf" TargetMode="External"/><Relationship Id="rId3" Type="http://schemas.openxmlformats.org/officeDocument/2006/relationships/hyperlink" Target="http://www.naturaviva.hr/Karlovac_media/Marmontova_aleja_brosura.pdf" TargetMode="External"/><Relationship Id="rId7" Type="http://schemas.openxmlformats.org/officeDocument/2006/relationships/hyperlink" Target="http://globe.hr/upute-za-provedbu/" TargetMode="External"/><Relationship Id="rId12" Type="http://schemas.openxmlformats.org/officeDocument/2006/relationships/hyperlink" Target="https://www.nielit.gov.in/gorakhpur/sites/default/files/Gorakhpur/alevel_iot_13april20_SM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n.naturalresources.wales/media/687190/eng-worksheet-carbon-storage-calculator.pdf" TargetMode="External"/><Relationship Id="rId11" Type="http://schemas.openxmlformats.org/officeDocument/2006/relationships/hyperlink" Target="https://narodne-novine.nn.hr/clanci/sluzbeni/2020_07_77_1465.html" TargetMode="External"/><Relationship Id="rId5" Type="http://schemas.openxmlformats.org/officeDocument/2006/relationships/hyperlink" Target="https://www.ecomatcher.com/how-to-calculate-co2-sequestration" TargetMode="External"/><Relationship Id="rId10" Type="http://schemas.openxmlformats.org/officeDocument/2006/relationships/hyperlink" Target="https://www.qld.gov.au/environment/plants-animals/habitats/regrowth/regrowth-guides/euc-open/euc-open-carbon" TargetMode="External"/><Relationship Id="rId4" Type="http://schemas.openxmlformats.org/officeDocument/2006/relationships/hyperlink" Target="https://museum.wales/media/52595/measuring-carbon-in-trees.pdf" TargetMode="External"/><Relationship Id="rId9" Type="http://schemas.openxmlformats.org/officeDocument/2006/relationships/hyperlink" Target="https://www.globe.gov/do-globe/globe-teachers-guide" TargetMode="External"/><Relationship Id="rId14" Type="http://schemas.openxmlformats.org/officeDocument/2006/relationships/hyperlink" Target="https://grafana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glad.earthengine.app/view/global-forest-canopy-height-2019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Slika 3">
            <a:extLst>
              <a:ext uri="{FF2B5EF4-FFF2-40B4-BE49-F238E27FC236}">
                <a16:creationId xmlns:a16="http://schemas.microsoft.com/office/drawing/2014/main" id="{8714792A-49F4-A82A-F6A2-AA1F93B5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738" y="1323975"/>
            <a:ext cx="60452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niOkvir 6">
            <a:extLst>
              <a:ext uri="{FF2B5EF4-FFF2-40B4-BE49-F238E27FC236}">
                <a16:creationId xmlns:a16="http://schemas.microsoft.com/office/drawing/2014/main" id="{E976AA51-3850-3946-9EC8-CA4C8F35F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075" y="0"/>
            <a:ext cx="72850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hr-HR" altLang="sr-Latn-RS" sz="4000" b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i zaštita Marmontove aleje u Karlovcu </a:t>
            </a:r>
          </a:p>
        </p:txBody>
      </p:sp>
      <p:sp>
        <p:nvSpPr>
          <p:cNvPr id="9220" name="Subtitle 2">
            <a:extLst>
              <a:ext uri="{FF2B5EF4-FFF2-40B4-BE49-F238E27FC236}">
                <a16:creationId xmlns:a16="http://schemas.microsoft.com/office/drawing/2014/main" id="{CC5729D6-64D4-6EAD-2E9B-E6FF87853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4830763"/>
            <a:ext cx="662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639763"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85825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096963" indent="-173038">
              <a:spcBef>
                <a:spcPct val="20000"/>
              </a:spcBef>
              <a:buClr>
                <a:srgbClr val="928B70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296988" indent="-182563">
              <a:spcBef>
                <a:spcPct val="20000"/>
              </a:spcBef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914400" eaLnBrk="1" hangingPunct="1">
              <a:buFont typeface="Wingdings 2" panose="05020102010507070707" pitchFamily="18" charset="2"/>
              <a:buNone/>
            </a:pPr>
            <a:r>
              <a:rPr lang="hr-HR" altLang="sr-Latn-RS" sz="24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Osnovna škola Dubovac Karlovac</a:t>
            </a:r>
          </a:p>
        </p:txBody>
      </p:sp>
      <p:sp>
        <p:nvSpPr>
          <p:cNvPr id="9221" name="TekstniOkvir 1">
            <a:extLst>
              <a:ext uri="{FF2B5EF4-FFF2-40B4-BE49-F238E27FC236}">
                <a16:creationId xmlns:a16="http://schemas.microsoft.com/office/drawing/2014/main" id="{F918B268-F9CC-F359-187E-C6D52A119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5472113"/>
            <a:ext cx="4217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914400" eaLnBrk="1" hangingPunct="1">
              <a:buFont typeface="Wingdings 2" panose="05020102010507070707" pitchFamily="18" charset="2"/>
              <a:buNone/>
            </a:pPr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Snježana Marković - Zoraja </a:t>
            </a:r>
          </a:p>
          <a:p>
            <a:pPr algn="ctr" defTabSz="914400" eaLnBrk="1" hangingPunct="1">
              <a:buFont typeface="Wingdings 2" panose="05020102010507070707" pitchFamily="18" charset="2"/>
              <a:buNone/>
            </a:pPr>
            <a:r>
              <a:rPr lang="hr-HR" altLang="sr-Latn-RS">
                <a:latin typeface="Arial" panose="020B0604020202020204" pitchFamily="34" charset="0"/>
                <a:cs typeface="Arial" panose="020B0604020202020204" pitchFamily="34" charset="0"/>
              </a:rPr>
              <a:t>prof. biologije i kemije, </a:t>
            </a:r>
          </a:p>
          <a:p>
            <a:pPr algn="ctr" defTabSz="914400" eaLnBrk="1" hangingPunct="1">
              <a:buFont typeface="Wingdings 2" panose="05020102010507070707" pitchFamily="18" charset="2"/>
              <a:buNone/>
            </a:pPr>
            <a:r>
              <a:rPr lang="hr-HR" altLang="sr-Latn-RS">
                <a:latin typeface="Arial" panose="020B0604020202020204" pitchFamily="34" charset="0"/>
                <a:cs typeface="Arial" panose="020B0604020202020204" pitchFamily="34" charset="0"/>
              </a:rPr>
              <a:t>učitelj savjetnik</a:t>
            </a:r>
          </a:p>
        </p:txBody>
      </p:sp>
      <p:sp>
        <p:nvSpPr>
          <p:cNvPr id="9222" name="TekstniOkvir 2">
            <a:extLst>
              <a:ext uri="{FF2B5EF4-FFF2-40B4-BE49-F238E27FC236}">
                <a16:creationId xmlns:a16="http://schemas.microsoft.com/office/drawing/2014/main" id="{DC67FD67-B6C7-D9A8-D957-D89F27D2F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5472113"/>
            <a:ext cx="3246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914400" eaLnBrk="1" hangingPunct="1">
              <a:buFont typeface="Wingdings 2" panose="05020102010507070707" pitchFamily="18" charset="2"/>
              <a:buNone/>
            </a:pPr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Kristina Fratrović</a:t>
            </a:r>
            <a:r>
              <a:rPr lang="hr-HR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4400" eaLnBrk="1" hangingPunct="1">
              <a:buFont typeface="Wingdings 2" panose="05020102010507070707" pitchFamily="18" charset="2"/>
              <a:buNone/>
            </a:pPr>
            <a:r>
              <a:rPr lang="hr-HR" altLang="sr-Latn-RS">
                <a:latin typeface="Arial" panose="020B0604020202020204" pitchFamily="34" charset="0"/>
                <a:cs typeface="Arial" panose="020B0604020202020204" pitchFamily="34" charset="0"/>
              </a:rPr>
              <a:t>dipl. ing. matematike, </a:t>
            </a:r>
          </a:p>
          <a:p>
            <a:pPr algn="ctr" defTabSz="914400" eaLnBrk="1" hangingPunct="1">
              <a:buFont typeface="Wingdings 2" panose="05020102010507070707" pitchFamily="18" charset="2"/>
              <a:buNone/>
            </a:pPr>
            <a:r>
              <a:rPr lang="hr-HR" altLang="sr-Latn-RS">
                <a:latin typeface="Arial" panose="020B0604020202020204" pitchFamily="34" charset="0"/>
                <a:cs typeface="Arial" panose="020B0604020202020204" pitchFamily="34" charset="0"/>
              </a:rPr>
              <a:t>učitelj savjetnik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D31EC7-B56B-7F4F-6D1F-51FF5A8F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296863"/>
            <a:ext cx="3246438" cy="6873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4000" cap="none" dirty="0">
                <a:solidFill>
                  <a:schemeClr val="tx2">
                    <a:satMod val="1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Rezultati</a:t>
            </a:r>
            <a:endParaRPr lang="hr-HR" sz="4000" dirty="0">
              <a:solidFill>
                <a:schemeClr val="tx2">
                  <a:satMod val="13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Slika 1">
            <a:extLst>
              <a:ext uri="{FF2B5EF4-FFF2-40B4-BE49-F238E27FC236}">
                <a16:creationId xmlns:a16="http://schemas.microsoft.com/office/drawing/2014/main" id="{994B637A-47E0-AF96-AAD4-E12ED763C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75" y="3709988"/>
            <a:ext cx="2422525" cy="27543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CCF45A7-E8A4-5825-D458-7F2C80E6F96F}"/>
              </a:ext>
            </a:extLst>
          </p:cNvPr>
          <p:cNvSpPr txBox="1"/>
          <p:nvPr/>
        </p:nvSpPr>
        <p:spPr>
          <a:xfrm>
            <a:off x="50800" y="4514850"/>
            <a:ext cx="6472238" cy="1003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Prosječna visina stabala: 17,48 m</a:t>
            </a:r>
          </a:p>
          <a:p>
            <a:pPr>
              <a:lnSpc>
                <a:spcPct val="130000"/>
              </a:lnSpc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Prosječna starost stabala: 67,23 godina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EF366D3-D015-0B17-EA71-933B4E688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41475"/>
            <a:ext cx="6472238" cy="24431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hr-HR" altLang="sr-Latn-R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Ukupni rezultati za 102 drveta u aleji:</a:t>
            </a:r>
          </a:p>
          <a:p>
            <a:pPr>
              <a:lnSpc>
                <a:spcPct val="130000"/>
              </a:lnSpc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Ukupna masa živog drva = 333132 kg</a:t>
            </a:r>
          </a:p>
          <a:p>
            <a:pPr>
              <a:lnSpc>
                <a:spcPct val="130000"/>
              </a:lnSpc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Ukupna suha masa = 256565 kg</a:t>
            </a:r>
          </a:p>
          <a:p>
            <a:pPr>
              <a:lnSpc>
                <a:spcPct val="130000"/>
              </a:lnSpc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Ukupna masa pohranjenog ugljika = 85097 kg</a:t>
            </a:r>
          </a:p>
          <a:p>
            <a:pPr>
              <a:lnSpc>
                <a:spcPct val="130000"/>
              </a:lnSpc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Ukupna masa apsorbiranog CO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297589 kg</a:t>
            </a:r>
          </a:p>
        </p:txBody>
      </p:sp>
      <p:pic>
        <p:nvPicPr>
          <p:cNvPr id="21510" name="Slika 5">
            <a:extLst>
              <a:ext uri="{FF2B5EF4-FFF2-40B4-BE49-F238E27FC236}">
                <a16:creationId xmlns:a16="http://schemas.microsoft.com/office/drawing/2014/main" id="{CFBE3240-1314-60EA-C8B9-850E8472E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75" y="1174750"/>
            <a:ext cx="2422525" cy="2324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kstniOkvir 7">
            <a:extLst>
              <a:ext uri="{FF2B5EF4-FFF2-40B4-BE49-F238E27FC236}">
                <a16:creationId xmlns:a16="http://schemas.microsoft.com/office/drawing/2014/main" id="{7C30FC10-4F26-87A8-8FB8-4067CF33D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42925"/>
            <a:ext cx="8953500" cy="10033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Usporedba tri drveta različite starosti i veličine s masom živog i suhog drveta, pohranjenog ugljika i apsorbiranog CO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2531" name="Slika 9">
            <a:extLst>
              <a:ext uri="{FF2B5EF4-FFF2-40B4-BE49-F238E27FC236}">
                <a16:creationId xmlns:a16="http://schemas.microsoft.com/office/drawing/2014/main" id="{D83AD457-015E-7F31-0B14-7831ED5D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2073275"/>
            <a:ext cx="90297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lika 5">
            <a:extLst>
              <a:ext uri="{FF2B5EF4-FFF2-40B4-BE49-F238E27FC236}">
                <a16:creationId xmlns:a16="http://schemas.microsoft.com/office/drawing/2014/main" id="{3F1FE98C-F983-BDC6-4F7B-A4A40B90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1320800"/>
            <a:ext cx="8918575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kstniOkvir 6">
            <a:extLst>
              <a:ext uri="{FF2B5EF4-FFF2-40B4-BE49-F238E27FC236}">
                <a16:creationId xmlns:a16="http://schemas.microsoft.com/office/drawing/2014/main" id="{AC5B7DBD-BC85-1EA2-97F3-C97EAAD96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414338"/>
            <a:ext cx="8918575" cy="4619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Količina apsorbiranog CO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sva stabla platana u aleji (102)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6">
            <a:extLst>
              <a:ext uri="{FF2B5EF4-FFF2-40B4-BE49-F238E27FC236}">
                <a16:creationId xmlns:a16="http://schemas.microsoft.com/office/drawing/2014/main" id="{932D4530-9EEA-231F-8FAC-33E7F0C85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90500"/>
            <a:ext cx="8032750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Usporedba vlažnosti zraka, količine plinova i oborina </a:t>
            </a:r>
          </a:p>
        </p:txBody>
      </p:sp>
      <p:graphicFrame>
        <p:nvGraphicFramePr>
          <p:cNvPr id="24579" name="Grafikon 4">
            <a:extLst>
              <a:ext uri="{FF2B5EF4-FFF2-40B4-BE49-F238E27FC236}">
                <a16:creationId xmlns:a16="http://schemas.microsoft.com/office/drawing/2014/main" id="{17E739CB-F3F2-3349-B175-ABA50E6A2101}"/>
              </a:ext>
            </a:extLst>
          </p:cNvPr>
          <p:cNvGraphicFramePr>
            <a:graphicFrameLocks/>
          </p:cNvGraphicFramePr>
          <p:nvPr/>
        </p:nvGraphicFramePr>
        <p:xfrm>
          <a:off x="349250" y="987425"/>
          <a:ext cx="8712200" cy="531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718036" imgH="5316173" progId="Excel.Chart.8">
                  <p:embed/>
                </p:oleObj>
              </mc:Choice>
              <mc:Fallback>
                <p:oleObj name="Chart" r:id="rId2" imgW="8718036" imgH="5316173" progId="Excel.Chart.8">
                  <p:embed/>
                  <p:pic>
                    <p:nvPicPr>
                      <p:cNvPr id="0" name="Grafikon 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987425"/>
                        <a:ext cx="8712200" cy="531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6">
            <a:extLst>
              <a:ext uri="{FF2B5EF4-FFF2-40B4-BE49-F238E27FC236}">
                <a16:creationId xmlns:a16="http://schemas.microsoft.com/office/drawing/2014/main" id="{868DFC4D-4C6D-1ED9-4DA7-B83CE2B91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50850"/>
            <a:ext cx="7886700" cy="460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Usporedba vlažnosti zraka, količine plinova i oborina </a:t>
            </a:r>
          </a:p>
        </p:txBody>
      </p:sp>
      <p:graphicFrame>
        <p:nvGraphicFramePr>
          <p:cNvPr id="25603" name="Grafikon 2">
            <a:extLst>
              <a:ext uri="{FF2B5EF4-FFF2-40B4-BE49-F238E27FC236}">
                <a16:creationId xmlns:a16="http://schemas.microsoft.com/office/drawing/2014/main" id="{AF4BA16C-E3F6-F1EF-0DCF-1C52B19EFD60}"/>
              </a:ext>
            </a:extLst>
          </p:cNvPr>
          <p:cNvGraphicFramePr>
            <a:graphicFrameLocks/>
          </p:cNvGraphicFramePr>
          <p:nvPr/>
        </p:nvGraphicFramePr>
        <p:xfrm>
          <a:off x="211138" y="1325563"/>
          <a:ext cx="8721725" cy="492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724132" imgH="4932091" progId="Excel.Chart.8">
                  <p:embed/>
                </p:oleObj>
              </mc:Choice>
              <mc:Fallback>
                <p:oleObj name="Chart" r:id="rId2" imgW="8724132" imgH="4932091" progId="Excel.Chart.8">
                  <p:embed/>
                  <p:pic>
                    <p:nvPicPr>
                      <p:cNvPr id="0" name="Grafikon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8" y="1325563"/>
                        <a:ext cx="8721725" cy="492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niOkvir 6">
            <a:extLst>
              <a:ext uri="{FF2B5EF4-FFF2-40B4-BE49-F238E27FC236}">
                <a16:creationId xmlns:a16="http://schemas.microsoft.com/office/drawing/2014/main" id="{6844389A-DFE2-1CA0-0D99-19E06BF1F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250825"/>
            <a:ext cx="9031287" cy="1482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Usporedba: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vlažnosti zraka, plinova i oborina (mjereno od 13.00 do 14.00)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broj automobila u vremenu od 13.00 do 14.00 sati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25DABBC-35A4-7B0B-8D78-AACF6EBA5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3" y="2176463"/>
            <a:ext cx="9031287" cy="443071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ransition spd="slow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BDA65A-0C62-E923-7BED-E3A6E041C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675" y="195263"/>
            <a:ext cx="2511425" cy="6556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4000" cap="none" dirty="0">
                <a:solidFill>
                  <a:schemeClr val="tx2">
                    <a:satMod val="1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Zaključci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ADF0E773-6C31-5CC2-EA38-27646DC5BA7E}"/>
              </a:ext>
            </a:extLst>
          </p:cNvPr>
          <p:cNvSpPr txBox="1"/>
          <p:nvPr/>
        </p:nvSpPr>
        <p:spPr>
          <a:xfrm>
            <a:off x="128588" y="1011238"/>
            <a:ext cx="8886825" cy="5322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stabla platana su tijekom postojanja apsorbirala više od 200 tona CO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hr-HR" altLang="sr-Latn-RS" sz="2400" dirty="0">
              <a:solidFill>
                <a:srgbClr val="0033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sadrže više od 80 t pohranjenog ugljika čime je ta količina ugljika uklonjena iz atmosfere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drvored doprinosi smanjenju stakleničkog efekta, posebno kad se apsorpcija CO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događa na mjestu njegovog intenzivnog nastajanja 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količina CO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NH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dima i štetnih plinova od 13.00 do 14.00 sati je u dozvoljenim granicama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količina CO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NH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dima i štetnih plinova veća je kad je vlažnost zraka veća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lika 2">
            <a:extLst>
              <a:ext uri="{FF2B5EF4-FFF2-40B4-BE49-F238E27FC236}">
                <a16:creationId xmlns:a16="http://schemas.microsoft.com/office/drawing/2014/main" id="{DBC46AD7-E3A5-21C7-EB9F-806349FF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338" y="1331913"/>
            <a:ext cx="3887787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5FD55-D836-F995-CB71-7ADD27C8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513" y="282575"/>
            <a:ext cx="4703762" cy="723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4000" dirty="0">
                <a:solidFill>
                  <a:schemeClr val="tx2">
                    <a:satMod val="1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EBA5565-CE98-3D1B-D068-946B9834D6F5}"/>
              </a:ext>
            </a:extLst>
          </p:cNvPr>
          <p:cNvSpPr txBox="1"/>
          <p:nvPr/>
        </p:nvSpPr>
        <p:spPr>
          <a:xfrm>
            <a:off x="142875" y="1331913"/>
            <a:ext cx="4876800" cy="52435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hr-HR" altLang="sr-Latn-RS" sz="22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Za točnije rezultate i zaključke potrebno je: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dulje vrijeme mjerenja svih parametara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uspoređivanje izmjerenih vrijednosti u godišnjim dobima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trajno postavljanje sustava za praćenje količine štetnih plinova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postavljanje sustava za dnevno brojenje automobila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Raspberry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Pi)</a:t>
            </a:r>
            <a:endParaRPr lang="hr-HR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F47606-114D-18B4-204F-562365FDE49E}"/>
              </a:ext>
            </a:extLst>
          </p:cNvPr>
          <p:cNvSpPr txBox="1">
            <a:spLocks/>
          </p:cNvSpPr>
          <p:nvPr/>
        </p:nvSpPr>
        <p:spPr>
          <a:xfrm>
            <a:off x="3713163" y="115888"/>
            <a:ext cx="2808287" cy="7921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44848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9pPr>
            <a:extLst/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hr-HR" sz="4000" dirty="0">
                <a:solidFill>
                  <a:schemeClr val="tx2">
                    <a:satMod val="1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Zahvala</a:t>
            </a:r>
            <a:r>
              <a:rPr lang="hr-HR" dirty="0">
                <a:solidFill>
                  <a:schemeClr val="tx2">
                    <a:satMod val="1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AA98F5C-B397-8866-3C7F-47C24BD722C5}"/>
              </a:ext>
            </a:extLst>
          </p:cNvPr>
          <p:cNvSpPr txBox="1"/>
          <p:nvPr/>
        </p:nvSpPr>
        <p:spPr>
          <a:xfrm>
            <a:off x="1309688" y="1104900"/>
            <a:ext cx="7615237" cy="2678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0" indent="0">
              <a:defRPr/>
            </a:pPr>
            <a:r>
              <a:rPr lang="hr-HR" altLang="sr-Latn-RS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Brianu Campbellu 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(NASA Senior </a:t>
            </a:r>
            <a:r>
              <a:rPr lang="hr-HR" altLang="sr-Latn-RS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Earth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Science </a:t>
            </a:r>
            <a:r>
              <a:rPr lang="hr-HR" altLang="sr-Latn-RS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Education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Communication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Lead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) za savjete o izvorima, literaturi i aplikacijama</a:t>
            </a:r>
          </a:p>
          <a:p>
            <a:pPr marL="0" indent="0">
              <a:defRPr/>
            </a:pPr>
            <a:endParaRPr lang="hr-HR" altLang="sr-Latn-RS" sz="2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defRPr/>
            </a:pPr>
            <a:r>
              <a:rPr lang="hr-HR" altLang="sr-Latn-RS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Domagoju </a:t>
            </a:r>
            <a:r>
              <a:rPr lang="hr-HR" altLang="sr-Latn-RS" sz="24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Zoraji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, mag. ing. el. </a:t>
            </a:r>
            <a:r>
              <a:rPr lang="hr-HR" altLang="sr-Latn-RS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techn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. inf. za pomoć u postavljanju sustava za prepoznavanje objekata koji koristi Computer </a:t>
            </a:r>
            <a:r>
              <a:rPr lang="hr-HR" altLang="sr-Latn-RS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vision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(CV)</a:t>
            </a:r>
            <a:endParaRPr lang="hr-HR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Slika 9">
            <a:extLst>
              <a:ext uri="{FF2B5EF4-FFF2-40B4-BE49-F238E27FC236}">
                <a16:creationId xmlns:a16="http://schemas.microsoft.com/office/drawing/2014/main" id="{614AABF3-D37B-BFF0-1D93-01032D1F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438" y="3887788"/>
            <a:ext cx="2628900" cy="28543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Slika 1">
            <a:extLst>
              <a:ext uri="{FF2B5EF4-FFF2-40B4-BE49-F238E27FC236}">
                <a16:creationId xmlns:a16="http://schemas.microsoft.com/office/drawing/2014/main" id="{332B4DA8-F406-2AD7-AA91-968AD5F09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688" y="3887788"/>
            <a:ext cx="2306637" cy="28543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Slika 3" descr="Slika na kojoj se prikazuje kamen&#10;&#10;Opis je automatski generiran">
            <a:extLst>
              <a:ext uri="{FF2B5EF4-FFF2-40B4-BE49-F238E27FC236}">
                <a16:creationId xmlns:a16="http://schemas.microsoft.com/office/drawing/2014/main" id="{80B18EB8-90DB-4A77-3933-13A73164A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450" y="3889375"/>
            <a:ext cx="2403475" cy="28527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48D1-A9C5-7F56-FD22-0A39733C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025" y="290513"/>
            <a:ext cx="3851275" cy="6540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4000" dirty="0">
                <a:solidFill>
                  <a:schemeClr val="tx2">
                    <a:satMod val="1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Izvori i literatura</a:t>
            </a:r>
          </a:p>
        </p:txBody>
      </p:sp>
      <p:sp>
        <p:nvSpPr>
          <p:cNvPr id="31747" name="TekstniOkvir 3">
            <a:extLst>
              <a:ext uri="{FF2B5EF4-FFF2-40B4-BE49-F238E27FC236}">
                <a16:creationId xmlns:a16="http://schemas.microsoft.com/office/drawing/2014/main" id="{A4AF035F-A383-9AC1-8257-538D76D04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188" y="1073150"/>
            <a:ext cx="7856537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1. Pernek, Milan. 2020. 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Arboristička procjena stabala u Marmontovoj aleji u Karlovcu</a:t>
            </a:r>
            <a:endParaRPr lang="hr-HR" altLang="sr-Latn-RS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2. Ožura, Marko 2013. 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Spomenik parkovne arhitekture Marmontova aleja zaštićeno područje prirode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3. Javna ustanova za upravljanje zaštićenim prirodnim vrijednostima Karlovačke županije. Karlovac</a:t>
            </a:r>
          </a:p>
          <a:p>
            <a:r>
              <a:rPr lang="hr-HR" altLang="sr-Latn-RS" sz="13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http://www.naturaviva.hr/Karlovac_media/Marmontova_aleja_brosura.pdf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 (pristupljeno 6. siječnja 2022.) 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Measuring Carbon In Trees:The Urban Nature Project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. National Museum Wales.</a:t>
            </a:r>
          </a:p>
          <a:p>
            <a:r>
              <a:rPr lang="hr-HR" altLang="sr-Latn-RS" sz="13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https://museum.wales/media/52595/measuring-carbon-in-trees.pdf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 (pristupljeno 8.prosinca 2021.)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5. Fransen, Bas. 2019. 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How to calculate the CO</a:t>
            </a:r>
            <a:r>
              <a:rPr lang="hr-HR" altLang="sr-Latn-RS" sz="1300" i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 sequestration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. EcoMatcher   </a:t>
            </a:r>
          </a:p>
          <a:p>
            <a:r>
              <a:rPr lang="hr-HR" altLang="sr-Latn-RS" sz="1300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https://www.ecomatcher.com/how-to-calculate-co2-sequestration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 (pristupljeno 8.prosinca 2021.)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Carbon storage calculator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worksheet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. Natural resources Wales    </a:t>
            </a:r>
          </a:p>
          <a:p>
            <a:r>
              <a:rPr lang="hr-HR" altLang="sr-Latn-RS" sz="1300" u="sng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https://cdn.naturalresources.wales/media/687190/eng-worksheet-carbon-storage-calculator.pdf</a:t>
            </a:r>
            <a:endParaRPr lang="hr-HR" altLang="sr-Latn-RS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(pristupljeno 8.prosinca 2021.)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7. Program GLOBE Hrvatska. 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Upute za provedbu. </a:t>
            </a:r>
            <a:r>
              <a:rPr lang="hr-HR" altLang="sr-Latn-RS" sz="1300" u="sng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http://globe.hr/upute-za-provedbu/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(pristupljeno 10.ožujka 2021.)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8. Lozić, Sanja, Utjecaj atmosfere na biljni i životinjski svijet. 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Odabrana poglavlja iz klimatologije.</a:t>
            </a:r>
            <a:endParaRPr lang="hr-HR" altLang="sr-Latn-RS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sr-Latn-RS" sz="1300" u="sng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https://www.unizd.hr/Portals/6/nastavnici/Sanja%20Lozic/OPK%202%20-%20Utjecaj%20atmosfere%20na%20biljni%20i%20%C5%BEivotinjski%20svijet.pdf</a:t>
            </a:r>
            <a:endParaRPr lang="hr-HR" altLang="sr-Latn-RS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(pristupljeno 13.siječnja 2022.)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9. The GLOBE teachers guide.The GLOBE program</a:t>
            </a:r>
          </a:p>
          <a:p>
            <a:r>
              <a:rPr lang="hr-HR" altLang="sr-Latn-RS" sz="1300" u="sng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https://www.globe.gov/do-globe/globe-teachers-guide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 (pristupljeno 10.ožujka 2021.)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10. Queensland Goverment. </a:t>
            </a:r>
            <a:r>
              <a:rPr lang="hr-HR" altLang="sr-Latn-RS" sz="1300" i="1">
                <a:latin typeface="Arial" panose="020B0604020202020204" pitchFamily="34" charset="0"/>
                <a:cs typeface="Arial" panose="020B0604020202020204" pitchFamily="34" charset="0"/>
              </a:rPr>
              <a:t>Farming carbon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 2020. </a:t>
            </a:r>
          </a:p>
          <a:p>
            <a:r>
              <a:rPr lang="hr-HR" altLang="sr-Latn-RS" sz="1300" u="sng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https://www.qld.gov.au/environment/plants-animals/habitats/regrowth/regrowth-guides/euc-open/euc-open-carbon</a:t>
            </a:r>
            <a:r>
              <a:rPr lang="hr-HR" altLang="sr-Latn-RS" sz="13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(pristupljeno  13.siječnja 2022.)</a:t>
            </a:r>
          </a:p>
          <a:p>
            <a:r>
              <a:rPr lang="hr-HR" altLang="sr-Latn-RS" sz="1300"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lang="hr-HR" altLang="sr-Latn-RS" sz="1300" u="sng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 https://narodne-novine.nn.hr/clanci/sluzbeni/2020_07_77_1465.html</a:t>
            </a:r>
            <a:r>
              <a:rPr lang="hr-HR" altLang="sr-Latn-RS" sz="1300" u="sng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1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(pristupljeno 15.siječnja 2023.)</a:t>
            </a:r>
          </a:p>
          <a:p>
            <a:r>
              <a:rPr lang="hr-HR" altLang="sr-Latn-RS" sz="130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12. MQ135: </a:t>
            </a:r>
            <a:r>
              <a:rPr lang="hr-HR" altLang="sr-Latn-RS" sz="130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2"/>
              </a:rPr>
              <a:t>https://www.nielit.gov.in/gorakhpur/sites/default/files/Gorakhpur/alevel_iot_13april20_SM.pdf</a:t>
            </a:r>
            <a:endParaRPr lang="hr-HR" altLang="sr-Latn-RS" sz="130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altLang="sr-Latn-RS" sz="130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 ESP32-WROOM:  </a:t>
            </a:r>
            <a:r>
              <a:rPr lang="hr-HR" altLang="sr-Latn-RS" sz="130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3"/>
              </a:rPr>
              <a:t>https://www.espressif.com/sites/default/files/documentation/esp32-wroom-32_datasheet_en.pdf</a:t>
            </a:r>
            <a:endParaRPr lang="hr-HR" altLang="sr-Latn-RS" sz="130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altLang="sr-Latn-RS" sz="130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14. Grafana: </a:t>
            </a:r>
            <a:r>
              <a:rPr lang="hr-HR" altLang="sr-Latn-RS" sz="1300" u="sng">
                <a:solidFill>
                  <a:srgbClr val="1155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4"/>
              </a:rPr>
              <a:t>https://grafana.com/</a:t>
            </a:r>
            <a:endParaRPr lang="hr-HR" altLang="sr-Latn-R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CD763-F645-238E-6140-44E3C93D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50" y="309563"/>
            <a:ext cx="1744663" cy="80803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4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43283-C077-81B0-8C7B-E0F202999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763" y="1222375"/>
            <a:ext cx="4633912" cy="5243513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§"/>
              <a:defRPr/>
            </a:pP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Marmontova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aleja - drvored platana u blizini OŠ Dubovac</a:t>
            </a:r>
          </a:p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§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platane su posađene od 1809. do 1811. na početku i na kraju 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Lujzijanske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ceste (Karlovac – Rijeka)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nazvana u čast Napoleonova maršala 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Marmonta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1968. g. spomenik parkovne arhitekture</a:t>
            </a:r>
          </a:p>
          <a:p>
            <a:pPr marL="285750" indent="-285750" eaLnBrk="1" hangingPunct="1">
              <a:buFont typeface="Wingdings 2" panose="05020102010507070707" pitchFamily="18" charset="2"/>
              <a:buNone/>
              <a:defRPr/>
            </a:pPr>
            <a:endParaRPr lang="hr-HR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Wingdings 2" panose="05020102010507070707" pitchFamily="18" charset="2"/>
              <a:buNone/>
              <a:defRPr/>
            </a:pPr>
            <a:endParaRPr lang="hr-HR" altLang="sr-Latn-R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7127C1A0-3CD2-7A04-9966-19EFDE267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7661" y="978987"/>
            <a:ext cx="3205614" cy="2576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53" name="Picture 13">
            <a:extLst>
              <a:ext uri="{FF2B5EF4-FFF2-40B4-BE49-F238E27FC236}">
                <a16:creationId xmlns:a16="http://schemas.microsoft.com/office/drawing/2014/main" id="{39937EFE-F4DE-6859-A812-B3D5E0AD6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1630" y="3763963"/>
            <a:ext cx="3205613" cy="2827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00E86A0-26F0-16B6-CFE5-82D64906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386" y="3918452"/>
            <a:ext cx="3316416" cy="2672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66DC61-957F-F362-DDDF-7B6476EC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0385" y="737124"/>
            <a:ext cx="3242248" cy="3060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3">
            <a:extLst>
              <a:ext uri="{FF2B5EF4-FFF2-40B4-BE49-F238E27FC236}">
                <a16:creationId xmlns:a16="http://schemas.microsoft.com/office/drawing/2014/main" id="{CEC1A614-37D8-05B7-A849-A2C0F65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5164138"/>
            <a:ext cx="7939087" cy="13906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0963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639763"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85825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096963" indent="-173038">
              <a:spcBef>
                <a:spcPct val="20000"/>
              </a:spcBef>
              <a:buClr>
                <a:srgbClr val="928B70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296988" indent="-182563">
              <a:spcBef>
                <a:spcPct val="20000"/>
              </a:spcBef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7541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113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6685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1257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hr-HR" altLang="sr-Latn-RS" sz="3500" b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NA POZORNOSTI!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hr-HR" altLang="sr-Latn-RS" sz="3500" b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 Dubovac Karlovac</a:t>
            </a:r>
            <a:endParaRPr lang="hr-HR" altLang="sr-Latn-RS" sz="350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5" name="Slika 1">
            <a:extLst>
              <a:ext uri="{FF2B5EF4-FFF2-40B4-BE49-F238E27FC236}">
                <a16:creationId xmlns:a16="http://schemas.microsoft.com/office/drawing/2014/main" id="{8AA038D2-1C42-6CB5-EBAE-19AD9E6A2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088" y="57150"/>
            <a:ext cx="4014787" cy="5049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Slika 1">
            <a:extLst>
              <a:ext uri="{FF2B5EF4-FFF2-40B4-BE49-F238E27FC236}">
                <a16:creationId xmlns:a16="http://schemas.microsoft.com/office/drawing/2014/main" id="{E849572A-2182-C038-6FEE-1DFF83D16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400" y="57150"/>
            <a:ext cx="3787775" cy="5049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32137C2D-19BD-1CFE-70AB-F15FB44D7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" y="1471613"/>
            <a:ext cx="8043863" cy="304641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defRPr/>
            </a:pPr>
            <a:r>
              <a:rPr lang="hr-HR" altLang="sr-Latn-RS" sz="2400" b="1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Istraživačka pitanja:</a:t>
            </a:r>
          </a:p>
          <a:p>
            <a:pPr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Kolika je biološka važnost 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Marmontove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aleje za MO Dubovac i Grad Karlovac?</a:t>
            </a:r>
          </a:p>
          <a:p>
            <a:pPr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Koliko je apsorbirano CO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tijekom života stabala i kolika je količina pohranjenog ugljika u stablima?</a:t>
            </a:r>
          </a:p>
          <a:p>
            <a:pPr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Koliko štetnih plinova nastaje u prostoru aleje?</a:t>
            </a:r>
          </a:p>
          <a:p>
            <a:pPr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Utječe li vlažnost zraka i promet na količinu štetnih plinova?</a:t>
            </a:r>
          </a:p>
        </p:txBody>
      </p:sp>
      <p:pic>
        <p:nvPicPr>
          <p:cNvPr id="12291" name="Slika 1">
            <a:extLst>
              <a:ext uri="{FF2B5EF4-FFF2-40B4-BE49-F238E27FC236}">
                <a16:creationId xmlns:a16="http://schemas.microsoft.com/office/drawing/2014/main" id="{71553DDB-BD65-9A8A-B832-4C2E5E9AB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613" y="4629150"/>
            <a:ext cx="3865562" cy="215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4D6ED87-BC4F-8ECC-4F38-F99ED378517F}"/>
              </a:ext>
            </a:extLst>
          </p:cNvPr>
          <p:cNvSpPr txBox="1"/>
          <p:nvPr/>
        </p:nvSpPr>
        <p:spPr>
          <a:xfrm>
            <a:off x="1038225" y="92075"/>
            <a:ext cx="8043863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lipnju 2019. g. započinju građevinski radovi na državnoj cesti D6 (čiji je početak 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Marmontova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aleja), uz zabrinutost Karlovčana o mogućim oštećenjima stabala platana.</a:t>
            </a:r>
          </a:p>
        </p:txBody>
      </p:sp>
      <p:pic>
        <p:nvPicPr>
          <p:cNvPr id="12293" name="Slika 4">
            <a:extLst>
              <a:ext uri="{FF2B5EF4-FFF2-40B4-BE49-F238E27FC236}">
                <a16:creationId xmlns:a16="http://schemas.microsoft.com/office/drawing/2014/main" id="{99D25E85-A87F-102F-7230-D58872B0A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1113" y="4629150"/>
            <a:ext cx="2982912" cy="2162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lika 2">
            <a:extLst>
              <a:ext uri="{FF2B5EF4-FFF2-40B4-BE49-F238E27FC236}">
                <a16:creationId xmlns:a16="http://schemas.microsoft.com/office/drawing/2014/main" id="{D15ACEC6-A778-9C7D-1D58-85E31359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5" y="1588"/>
            <a:ext cx="8175625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kstniOkvir 4">
            <a:extLst>
              <a:ext uri="{FF2B5EF4-FFF2-40B4-BE49-F238E27FC236}">
                <a16:creationId xmlns:a16="http://schemas.microsoft.com/office/drawing/2014/main" id="{0981FCBE-5A3F-3FBC-C084-0F35559BF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1766888"/>
            <a:ext cx="800735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hr-HR" altLang="sr-Latn-RS" sz="24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Marmontova aleja je važan biološki čimbenik grada Karlovca i MO Dubovac jer su stabla platane tijekom svog postojanja apsorbirala velike količine ugljika, a to je posebno važno zbog intenzivnog prometa i izgaranja fosilnih goriva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hr-HR" altLang="sr-Latn-RS" sz="24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ukupna dnevna količina nastalih CO</a:t>
            </a:r>
            <a:r>
              <a:rPr lang="hr-HR" altLang="sr-Latn-RS" sz="2400" baseline="-250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hr-HR" altLang="sr-Latn-RS" sz="24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NH</a:t>
            </a:r>
            <a:r>
              <a:rPr lang="hr-HR" altLang="sr-Latn-RS" sz="2400" baseline="-250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hr-HR" altLang="sr-Latn-RS" sz="24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hr-HR" altLang="sr-Latn-RS" sz="2400" baseline="-250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4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dima i štetnih plinova je u dozvoljenim granicama (prema zakonskim regulativima)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hr-HR" altLang="sr-Latn-RS" sz="24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što je veći promet i veća vlažnost zraka, veća je izmjerena vrijednost plinova na meteo stanici </a:t>
            </a:r>
            <a:endParaRPr lang="hr-HR" altLang="sr-Latn-RS" sz="240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934465-2FBC-2183-AF92-BBEDE656D7A6}"/>
              </a:ext>
            </a:extLst>
          </p:cNvPr>
          <p:cNvSpPr txBox="1">
            <a:spLocks/>
          </p:cNvSpPr>
          <p:nvPr/>
        </p:nvSpPr>
        <p:spPr>
          <a:xfrm>
            <a:off x="1071563" y="858838"/>
            <a:ext cx="3786187" cy="890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44848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9pPr>
            <a:extLst/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hr-HR" sz="4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Hipoteze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2E9E53D-A68E-40F7-85BE-A6F986F56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" y="1212850"/>
            <a:ext cx="8105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4339" name="Slika 1">
            <a:extLst>
              <a:ext uri="{FF2B5EF4-FFF2-40B4-BE49-F238E27FC236}">
                <a16:creationId xmlns:a16="http://schemas.microsoft.com/office/drawing/2014/main" id="{74A9A825-9D10-5DE5-5EF3-7A574991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563" y="1916113"/>
            <a:ext cx="5884862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EC8359E-2C29-1022-1B9B-8218F09A1803}"/>
              </a:ext>
            </a:extLst>
          </p:cNvPr>
          <p:cNvSpPr txBox="1">
            <a:spLocks/>
          </p:cNvSpPr>
          <p:nvPr/>
        </p:nvSpPr>
        <p:spPr>
          <a:xfrm>
            <a:off x="1038225" y="80963"/>
            <a:ext cx="5178425" cy="890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44848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44848"/>
                </a:solidFill>
                <a:latin typeface="Gill Sans MT" pitchFamily="34" charset="-18"/>
              </a:defRPr>
            </a:lvl9pPr>
            <a:extLst/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hr-HR" sz="4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Metode istraživanja</a:t>
            </a:r>
          </a:p>
        </p:txBody>
      </p:sp>
      <p:sp>
        <p:nvSpPr>
          <p:cNvPr id="14341" name="TekstniOkvir 13">
            <a:extLst>
              <a:ext uri="{FF2B5EF4-FFF2-40B4-BE49-F238E27FC236}">
                <a16:creationId xmlns:a16="http://schemas.microsoft.com/office/drawing/2014/main" id="{CBF0912A-92BB-0F0B-958A-A423D2F4C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784225"/>
            <a:ext cx="78660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hr-HR" altLang="sr-Latn-RS" sz="2400">
                <a:latin typeface="Arial" panose="020B0604020202020204" pitchFamily="34" charset="0"/>
                <a:cs typeface="Times New Roman" panose="02020603050405020304" pitchFamily="18" charset="0"/>
              </a:rPr>
              <a:t>Razdoblje </a:t>
            </a:r>
            <a:r>
              <a:rPr lang="hr-HR" altLang="sr-Latn-RS" sz="240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istraživanja</a:t>
            </a:r>
            <a:r>
              <a:rPr lang="hr-HR" altLang="sr-Latn-RS" sz="2400">
                <a:latin typeface="Arial" panose="020B0604020202020204" pitchFamily="34" charset="0"/>
                <a:cs typeface="Times New Roman" panose="02020603050405020304" pitchFamily="18" charset="0"/>
              </a:rPr>
              <a:t>: prosinac 2021. – veljača 2023.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sz="2400">
                <a:latin typeface="Arial" panose="020B0604020202020204" pitchFamily="34" charset="0"/>
                <a:cs typeface="Times New Roman" panose="02020603050405020304" pitchFamily="18" charset="0"/>
              </a:rPr>
              <a:t>Ukupni broj stabala u aleji: 102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kstniOkvir 5">
            <a:extLst>
              <a:ext uri="{FF2B5EF4-FFF2-40B4-BE49-F238E27FC236}">
                <a16:creationId xmlns:a16="http://schemas.microsoft.com/office/drawing/2014/main" id="{C64334E4-70E9-9B47-4FC6-FCB335B7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5373688"/>
            <a:ext cx="85979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hr-HR" altLang="sr-Latn-RS" sz="22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https://glad.earthengine.app/view/global-forest-canopy-height-2019</a:t>
            </a:r>
            <a:endParaRPr lang="hr-HR" altLang="sr-Latn-R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Slika 9">
            <a:extLst>
              <a:ext uri="{FF2B5EF4-FFF2-40B4-BE49-F238E27FC236}">
                <a16:creationId xmlns:a16="http://schemas.microsoft.com/office/drawing/2014/main" id="{548030CF-AD1B-5032-3114-012110CB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790575"/>
            <a:ext cx="8886825" cy="434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>
            <a:extLst>
              <a:ext uri="{FF2B5EF4-FFF2-40B4-BE49-F238E27FC236}">
                <a16:creationId xmlns:a16="http://schemas.microsoft.com/office/drawing/2014/main" id="{7E571F9C-B0B5-45F0-19E0-373BA3B45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39688"/>
            <a:ext cx="8078788" cy="404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hr-HR" altLang="sr-Latn-RS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1. GLOBE protokoli: </a:t>
            </a:r>
            <a:endParaRPr lang="hr-HR" altLang="sr-Latn-RS" sz="2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određivanje lokacije  – aplikacija GLOBE </a:t>
            </a:r>
            <a:r>
              <a:rPr lang="hr-HR" altLang="sr-Latn-RS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observer</a:t>
            </a:r>
            <a:endParaRPr lang="hr-HR" altLang="sr-Latn-RS" sz="2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visina drveta – aplikacija GLOBE </a:t>
            </a:r>
            <a:r>
              <a:rPr lang="hr-HR" altLang="sr-Latn-RS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observer</a:t>
            </a:r>
            <a:endParaRPr lang="hr-HR" altLang="sr-Latn-RS" sz="2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opseg drveta – mjerna traka</a:t>
            </a:r>
            <a:endParaRPr lang="hr-HR" altLang="sr-Latn-RS" sz="24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atmosferska GLOBE postaja: vlažnost zraka</a:t>
            </a:r>
            <a:endParaRPr lang="hr-HR" altLang="sr-Latn-RS" sz="24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hr-HR" altLang="sr-Latn-RS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hr-HR" altLang="sr-Latn-RS" sz="24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meteo</a:t>
            </a:r>
            <a:r>
              <a:rPr lang="hr-HR" altLang="sr-Latn-RS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 stanica Arduino sustav sa senzorom za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hr-HR" altLang="sr-Latn-RS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    mjerenje kvalitete zraka - MQ135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   (CO</a:t>
            </a:r>
            <a:r>
              <a:rPr lang="hr-HR" altLang="sr-Latn-RS" sz="2400" baseline="-25000" dirty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, NH</a:t>
            </a:r>
            <a:r>
              <a:rPr lang="hr-HR" altLang="sr-Latn-RS" sz="2400" baseline="-25000" dirty="0"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hr-HR" altLang="sr-Latn-RS" sz="2400" dirty="0">
                <a:latin typeface="Arial" panose="020B0604020202020204" pitchFamily="34" charset="0"/>
                <a:cs typeface="Times New Roman" panose="02020603050405020304" pitchFamily="18" charset="0"/>
              </a:rPr>
              <a:t>, dim i štetni plinovi)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hr-HR" altLang="sr-Latn-RS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3. Sustav za prepoznavanje objekata (CV) </a:t>
            </a:r>
            <a:endParaRPr lang="hr-HR" altLang="sr-Latn-RS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1" name="Slika 3">
            <a:extLst>
              <a:ext uri="{FF2B5EF4-FFF2-40B4-BE49-F238E27FC236}">
                <a16:creationId xmlns:a16="http://schemas.microsoft.com/office/drawing/2014/main" id="{FF1BF70F-5270-332C-31D7-75F644432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275" y="4133850"/>
            <a:ext cx="2312988" cy="26844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Slika 1">
            <a:extLst>
              <a:ext uri="{FF2B5EF4-FFF2-40B4-BE49-F238E27FC236}">
                <a16:creationId xmlns:a16="http://schemas.microsoft.com/office/drawing/2014/main" id="{CBEB6E04-F62B-9909-EE7C-2ECC8DEF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675" y="4133850"/>
            <a:ext cx="2138363" cy="2684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Slika 1">
            <a:extLst>
              <a:ext uri="{FF2B5EF4-FFF2-40B4-BE49-F238E27FC236}">
                <a16:creationId xmlns:a16="http://schemas.microsoft.com/office/drawing/2014/main" id="{13F30E98-A552-0FFC-1B96-4F82C3140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450" y="4471988"/>
            <a:ext cx="2906713" cy="217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9532D656-6E20-95DF-4267-1FE16ACD6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82550"/>
            <a:ext cx="7956550" cy="3405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hr-HR" altLang="sr-Latn-RS" sz="2400" b="1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Izračunavanje vrijednosti – programiranje u Python-u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starost drveta / godine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svježa masa (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green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weight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GW) / kg			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suha masa (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dry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weight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DW) / kg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količinu pohranjenog ugljika (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Carbon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err="1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storage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apsorbirani CO</a:t>
            </a:r>
            <a:r>
              <a:rPr lang="hr-HR" altLang="sr-Latn-RS" sz="2400" baseline="-250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 </a:t>
            </a: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životu drveta / kg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>
                <a:solidFill>
                  <a:srgbClr val="00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prsni promjer stabala / cm</a:t>
            </a:r>
            <a:endParaRPr lang="hr-HR" altLang="sr-Latn-RS" sz="24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Slika 2">
            <a:extLst>
              <a:ext uri="{FF2B5EF4-FFF2-40B4-BE49-F238E27FC236}">
                <a16:creationId xmlns:a16="http://schemas.microsoft.com/office/drawing/2014/main" id="{79D8D454-4152-3100-7545-ACE49D0A3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938" y="3784600"/>
            <a:ext cx="4330700" cy="2468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Slika 1">
            <a:extLst>
              <a:ext uri="{FF2B5EF4-FFF2-40B4-BE49-F238E27FC236}">
                <a16:creationId xmlns:a16="http://schemas.microsoft.com/office/drawing/2014/main" id="{009D7C01-DBD7-E04F-EE7B-69F3F691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25" y="3024188"/>
            <a:ext cx="3000375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kstniOkvir 1">
            <a:extLst>
              <a:ext uri="{FF2B5EF4-FFF2-40B4-BE49-F238E27FC236}">
                <a16:creationId xmlns:a16="http://schemas.microsoft.com/office/drawing/2014/main" id="{E01EC34B-E8FE-B532-B42B-4DC837563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112713"/>
            <a:ext cx="8664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hr-HR" altLang="sr-Latn-RS" sz="2400" b="1">
                <a:latin typeface="Arial" panose="020B0604020202020204" pitchFamily="34" charset="0"/>
                <a:cs typeface="Arial" panose="020B0604020202020204" pitchFamily="34" charset="0"/>
              </a:rPr>
              <a:t>Postavljanje sustava za prepoznavanje objekata (brojanje automobila) koji koristi Computer vision (CV)</a:t>
            </a:r>
          </a:p>
        </p:txBody>
      </p:sp>
      <p:pic>
        <p:nvPicPr>
          <p:cNvPr id="20483" name="Slika 2" descr="Slika na kojoj se prikazuje tekst, prozor, kiša&#10;&#10;Opis je automatski generiran">
            <a:extLst>
              <a:ext uri="{FF2B5EF4-FFF2-40B4-BE49-F238E27FC236}">
                <a16:creationId xmlns:a16="http://schemas.microsoft.com/office/drawing/2014/main" id="{E7091F4F-AF5B-1A5D-2DD2-800D7728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122363"/>
            <a:ext cx="4111625" cy="284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Slika 5">
            <a:extLst>
              <a:ext uri="{FF2B5EF4-FFF2-40B4-BE49-F238E27FC236}">
                <a16:creationId xmlns:a16="http://schemas.microsoft.com/office/drawing/2014/main" id="{FEDA110D-4DF8-4360-87C0-EA6BE088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4062413"/>
            <a:ext cx="41465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Slika 3">
            <a:extLst>
              <a:ext uri="{FF2B5EF4-FFF2-40B4-BE49-F238E27FC236}">
                <a16:creationId xmlns:a16="http://schemas.microsoft.com/office/drawing/2014/main" id="{A656E66F-534E-8E86-B37E-B4859EDB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0" y="1122363"/>
            <a:ext cx="4146550" cy="5530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3103</TotalTime>
  <Words>1127</Words>
  <Application>Microsoft Office PowerPoint</Application>
  <PresentationFormat>Prikaz na zaslonu (4:3)</PresentationFormat>
  <Paragraphs>109</Paragraphs>
  <Slides>20</Slides>
  <Notes>6</Notes>
  <HiddenSlides>0</HiddenSlides>
  <MMClips>0</MMClips>
  <ScaleCrop>false</ScaleCrop>
  <HeadingPairs>
    <vt:vector size="8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9" baseType="lpstr">
      <vt:lpstr>Gill Sans MT</vt:lpstr>
      <vt:lpstr>Arial</vt:lpstr>
      <vt:lpstr>Wingdings 2</vt:lpstr>
      <vt:lpstr>Verdana</vt:lpstr>
      <vt:lpstr>Calibri</vt:lpstr>
      <vt:lpstr>Wingdings</vt:lpstr>
      <vt:lpstr>Times New Roman</vt:lpstr>
      <vt:lpstr>Solstice</vt:lpstr>
      <vt:lpstr>Grafikon programa Microsoft Excel</vt:lpstr>
      <vt:lpstr>PowerPoint prezentacija</vt:lpstr>
      <vt:lpstr>Uvod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Rezultati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Zaključci</vt:lpstr>
      <vt:lpstr>Analiza</vt:lpstr>
      <vt:lpstr>PowerPoint prezentacija</vt:lpstr>
      <vt:lpstr>Izvori i literatura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Opažanje promjena fenoloških faza jorgovana</dc:title>
  <dc:creator>Eric Kovačina</dc:creator>
  <cp:lastModifiedBy>Kristina Fratrović</cp:lastModifiedBy>
  <cp:revision>348</cp:revision>
  <dcterms:created xsi:type="dcterms:W3CDTF">2018-03-29T19:03:30Z</dcterms:created>
  <dcterms:modified xsi:type="dcterms:W3CDTF">2023-03-24T15:36:56Z</dcterms:modified>
</cp:coreProperties>
</file>