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59" r:id="rId7"/>
    <p:sldId id="260" r:id="rId8"/>
    <p:sldId id="263" r:id="rId9"/>
    <p:sldId id="266" r:id="rId10"/>
    <p:sldId id="268" r:id="rId11"/>
    <p:sldId id="267" r:id="rId12"/>
    <p:sldId id="269" r:id="rId13"/>
    <p:sldId id="261" r:id="rId14"/>
    <p:sldId id="264" r:id="rId15"/>
    <p:sldId id="26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8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0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9D4CE4E3-293F-4A19-BA5B-9F73A6603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30879FC-738D-48A5-82C1-9062FABC04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AF90A-11FD-4718-8BBA-883B22DA421E}" type="datetimeFigureOut">
              <a:rPr lang="hr-HR" smtClean="0"/>
              <a:t>21.3.2023.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A3C5F48-BA2C-4621-9FC8-4B33AA2B5F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E2C5004-282C-4EFE-B69B-5687BA25A3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C1DF-FEC1-4C28-B1DC-DC349FB572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161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BF4D5-3FA7-462A-8601-8065CAC22B43}" type="datetimeFigureOut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B6CE5-F33A-4EDA-94E7-06E798DC223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63666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6CE5-F33A-4EDA-94E7-06E798DC2237}" type="slidenum">
              <a:rPr lang="hr-HR" noProof="0" smtClean="0"/>
              <a:t>1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54761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B2CE07-EB1A-41F3-AE38-F64D0999D058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9190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03D6E3-BE31-472F-A7A2-AC3442B67913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546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464C23-1857-45B8-BAE5-5F6BB51A0EEA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51117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408CEF-5B4D-4E6D-A5EF-65F5CCE20753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5262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rtl="0"/>
            <a:fld id="{2B6C1242-3601-491E-99B7-AB2157F58CC0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rtl="0"/>
            <a:endParaRPr lang="hr-HR" noProof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53399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3924DB-6CA8-47EE-9A86-D99F31494138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8487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CE132C-4573-47A8-AD15-88CA88A945EC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22478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14DBADA-1BBF-4440-8D9F-14003CB6C7AF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3930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0E40283-D27F-43FC-8205-394F11DBB78C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4278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F9F8D4-A9DC-47D6-9A6E-C40E4F634742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9533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FC4659-88B6-4B9C-9BB4-93B8E5E4AEA6}" type="datetime1">
              <a:rPr lang="hr-HR" noProof="0" smtClean="0"/>
              <a:t>21.3.2023.</a:t>
            </a:fld>
            <a:endParaRPr lang="hr-HR" noProof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3415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3160B36A-C202-4759-B36D-A8937713FFE3}" type="datetime1">
              <a:rPr lang="hr-HR" noProof="0" smtClean="0"/>
              <a:t>21.3.2023.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4879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XvVeeNSBKY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youtube.com/watch?v=UHAshknxA7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xDVyeu4_s0" TargetMode="External"/><Relationship Id="rId5" Type="http://schemas.openxmlformats.org/officeDocument/2006/relationships/hyperlink" Target="https://www.youtube.com/watch?v=6SKFIYU2_dk" TargetMode="External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8qz8rwhqp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hyperlink" Target="http://www.menti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6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vlak, vanjski, staza&#10;&#10;Opis je automatski generiran">
            <a:extLst>
              <a:ext uri="{FF2B5EF4-FFF2-40B4-BE49-F238E27FC236}">
                <a16:creationId xmlns:a16="http://schemas.microsoft.com/office/drawing/2014/main" id="{3D99030A-3F43-AC44-ED5F-67FCD197B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29" r="1987" b="176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40" name="Rectangle 28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4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DEUTSCH EXPRESS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85498"/>
            <a:ext cx="7891272" cy="827219"/>
          </a:xfrm>
          <a:ln>
            <a:noFill/>
          </a:ln>
        </p:spPr>
        <p:txBody>
          <a:bodyPr rtlCol="0">
            <a:normAutofit fontScale="25000" lnSpcReduction="20000"/>
          </a:bodyPr>
          <a:lstStyle/>
          <a:p>
            <a:pPr rtl="0">
              <a:spcAft>
                <a:spcPts val="600"/>
              </a:spcAft>
            </a:pPr>
            <a:r>
              <a:rPr lang="hr-HR" sz="9600" b="1" dirty="0">
                <a:latin typeface="Amasis MT Pro Medium" panose="02040604050005020304" pitchFamily="18" charset="-18"/>
                <a:cs typeface="Aldhabi" panose="020B0604020202020204" pitchFamily="2" charset="-78"/>
              </a:rPr>
              <a:t>Osnovna škola Dragutina Tadijanovića, Vukovar</a:t>
            </a:r>
          </a:p>
          <a:p>
            <a:pPr rtl="0">
              <a:spcAft>
                <a:spcPts val="600"/>
              </a:spcAft>
            </a:pPr>
            <a:r>
              <a:rPr lang="hr-HR" sz="9600" b="1" dirty="0">
                <a:latin typeface="Amasis MT Pro Medium" panose="02040604050005020304" pitchFamily="18" charset="-18"/>
                <a:cs typeface="Aldhabi" panose="020B0604020202020204" pitchFamily="2" charset="-78"/>
              </a:rPr>
              <a:t>Autor: Adrijana Kordić, prof.</a:t>
            </a:r>
          </a:p>
          <a:p>
            <a:pPr rtl="0">
              <a:spcAft>
                <a:spcPts val="600"/>
              </a:spcAft>
            </a:pPr>
            <a:endParaRPr lang="hr-HR" sz="9600" b="1" dirty="0">
              <a:latin typeface="Amasis MT Pro Medium" panose="02040604050005020304" pitchFamily="18" charset="-18"/>
              <a:cs typeface="Aldhabi" panose="020B0604020202020204" pitchFamily="2" charset="-78"/>
            </a:endParaRPr>
          </a:p>
          <a:p>
            <a:pPr rtl="0">
              <a:spcAft>
                <a:spcPts val="600"/>
              </a:spcAft>
            </a:pPr>
            <a:endParaRPr lang="hr-HR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DC9CF4-BF1A-0548-9C2E-AC68C417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820" y="325722"/>
            <a:ext cx="4869179" cy="1517984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000000"/>
                </a:solidFill>
              </a:rPr>
              <a:t>POGLEDAJTE NAŠU EMISIJU… </a:t>
            </a:r>
          </a:p>
        </p:txBody>
      </p:sp>
      <p:pic>
        <p:nvPicPr>
          <p:cNvPr id="5" name="Slika 4" descr="Slika na kojoj se prikazuje logotip&#10;&#10;Opis je automatski generiran">
            <a:extLst>
              <a:ext uri="{FF2B5EF4-FFF2-40B4-BE49-F238E27FC236}">
                <a16:creationId xmlns:a16="http://schemas.microsoft.com/office/drawing/2014/main" id="{9B8FE21D-09EA-D738-9146-CCE6A65DA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2" r="14278" b="-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B41237-5A3F-DE32-7DC5-561254EF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413" y="1948430"/>
            <a:ext cx="4869179" cy="4310444"/>
          </a:xfrm>
        </p:spPr>
        <p:txBody>
          <a:bodyPr anchor="t">
            <a:normAutofit/>
          </a:bodyPr>
          <a:lstStyle/>
          <a:p>
            <a:pPr algn="just"/>
            <a:r>
              <a:rPr lang="hr-HR" sz="1800" dirty="0">
                <a:solidFill>
                  <a:srgbClr val="000000"/>
                </a:solidFill>
                <a:hlinkClick r:id="rId5"/>
              </a:rPr>
              <a:t>https://www.youtube.com/watch?v=6SKFIYU2_dk</a:t>
            </a:r>
            <a:r>
              <a:rPr lang="hr-HR" sz="1800" dirty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hr-HR" sz="1500" dirty="0">
                <a:solidFill>
                  <a:srgbClr val="000000"/>
                </a:solidFill>
              </a:rPr>
              <a:t>ostale aktivnosti: </a:t>
            </a:r>
          </a:p>
          <a:p>
            <a:pPr algn="just"/>
            <a:r>
              <a:rPr lang="hr-HR" sz="1500" dirty="0">
                <a:solidFill>
                  <a:srgbClr val="000000"/>
                </a:solidFill>
              </a:rPr>
              <a:t>video u </a:t>
            </a:r>
            <a:r>
              <a:rPr lang="hr-HR" sz="1500" dirty="0" err="1">
                <a:solidFill>
                  <a:srgbClr val="000000"/>
                </a:solidFill>
              </a:rPr>
              <a:t>Movavi</a:t>
            </a:r>
            <a:r>
              <a:rPr lang="hr-HR" sz="1500" dirty="0">
                <a:solidFill>
                  <a:srgbClr val="000000"/>
                </a:solidFill>
              </a:rPr>
              <a:t> alatu  za Europski dan jezika kojim smo sudjelovali u Erasmus projektu s 25 škola iz Vukovarsko – srijemske županije: </a:t>
            </a:r>
            <a:r>
              <a:rPr lang="hr-HR" sz="1500" dirty="0">
                <a:solidFill>
                  <a:srgbClr val="000000"/>
                </a:solidFill>
                <a:hlinkClick r:id="rId6"/>
              </a:rPr>
              <a:t>https://www.youtube.com/watch?v=jxDVyeu4_s0</a:t>
            </a:r>
            <a:r>
              <a:rPr lang="hr-HR" sz="1500" dirty="0">
                <a:solidFill>
                  <a:srgbClr val="000000"/>
                </a:solidFill>
              </a:rPr>
              <a:t>  </a:t>
            </a:r>
            <a:r>
              <a:rPr lang="hr-HR" sz="1500" dirty="0">
                <a:solidFill>
                  <a:srgbClr val="000000"/>
                </a:solidFill>
                <a:hlinkClick r:id="rId7"/>
              </a:rPr>
              <a:t>https://www.youtube.com/watch?v=UHAshknxA7M</a:t>
            </a:r>
            <a:r>
              <a:rPr lang="hr-HR" sz="1500" dirty="0">
                <a:solidFill>
                  <a:srgbClr val="000000"/>
                </a:solidFill>
              </a:rPr>
              <a:t> </a:t>
            </a:r>
            <a:r>
              <a:rPr lang="hr-HR" sz="1500" dirty="0">
                <a:solidFill>
                  <a:srgbClr val="000000"/>
                </a:solidFill>
                <a:hlinkClick r:id="rId8"/>
              </a:rPr>
              <a:t>https://www.youtube.com/watch?v=CXvVeeNSBKY</a:t>
            </a:r>
            <a:endParaRPr lang="hr-HR" sz="1500" dirty="0">
              <a:solidFill>
                <a:srgbClr val="000000"/>
              </a:solidFill>
            </a:endParaRPr>
          </a:p>
          <a:p>
            <a:pPr algn="just"/>
            <a:r>
              <a:rPr lang="hr-HR" sz="1500" dirty="0">
                <a:solidFill>
                  <a:srgbClr val="000000"/>
                </a:solidFill>
              </a:rPr>
              <a:t>interaktivni plakati u </a:t>
            </a:r>
            <a:r>
              <a:rPr lang="hr-HR" sz="1500" dirty="0" err="1">
                <a:solidFill>
                  <a:srgbClr val="000000"/>
                </a:solidFill>
              </a:rPr>
              <a:t>Canvi</a:t>
            </a:r>
            <a:r>
              <a:rPr lang="hr-HR" sz="1500" dirty="0">
                <a:solidFill>
                  <a:srgbClr val="000000"/>
                </a:solidFill>
              </a:rPr>
              <a:t> kao putovanje kroz  znamenitosti zemalja, književnost, glazbu, tradicionalne recepte, povijesne događaje</a:t>
            </a:r>
          </a:p>
          <a:p>
            <a:pPr algn="just"/>
            <a:r>
              <a:rPr lang="hr-HR" sz="1500" dirty="0">
                <a:solidFill>
                  <a:srgbClr val="000000"/>
                </a:solidFill>
              </a:rPr>
              <a:t>video-recepti za tradicionalna jela (</a:t>
            </a:r>
            <a:r>
              <a:rPr lang="hr-HR" sz="1500" dirty="0" err="1">
                <a:solidFill>
                  <a:srgbClr val="000000"/>
                </a:solidFill>
              </a:rPr>
              <a:t>Sachertorte</a:t>
            </a:r>
            <a:r>
              <a:rPr lang="hr-HR" sz="1500" dirty="0">
                <a:solidFill>
                  <a:srgbClr val="000000"/>
                </a:solidFill>
              </a:rPr>
              <a:t>) u </a:t>
            </a:r>
            <a:r>
              <a:rPr lang="hr-HR" sz="1500" dirty="0" err="1">
                <a:solidFill>
                  <a:srgbClr val="000000"/>
                </a:solidFill>
              </a:rPr>
              <a:t>Filmori</a:t>
            </a:r>
            <a:endParaRPr lang="hr-HR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1500" dirty="0">
              <a:solidFill>
                <a:srgbClr val="000000"/>
              </a:solidFill>
            </a:endParaRPr>
          </a:p>
        </p:txBody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17406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C5EFDA-6E26-7CEF-C86D-57E980F6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4800" dirty="0">
                <a:solidFill>
                  <a:srgbClr val="000000"/>
                </a:solidFill>
              </a:rPr>
              <a:t>Die </a:t>
            </a:r>
            <a:r>
              <a:rPr lang="hr-HR" sz="4800" dirty="0" err="1">
                <a:solidFill>
                  <a:srgbClr val="000000"/>
                </a:solidFill>
              </a:rPr>
              <a:t>wanderlust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" name="Rezervirano mjesto slike 9" descr="Slika na kojoj se prikazuje drvo, voda, vanjski, priroda&#10;&#10;Opis je automatski generiran">
            <a:extLst>
              <a:ext uri="{FF2B5EF4-FFF2-40B4-BE49-F238E27FC236}">
                <a16:creationId xmlns:a16="http://schemas.microsoft.com/office/drawing/2014/main" id="{40658618-3438-0076-605D-D509BAC713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l="18384" r="18385" b="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2335A4B-123A-419F-5ADD-8AAE2CAC6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7545" y="3007389"/>
            <a:ext cx="4869179" cy="3065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1800" dirty="0">
                <a:solidFill>
                  <a:srgbClr val="000000"/>
                </a:solidFill>
              </a:rPr>
              <a:t>imenica koja vuče </a:t>
            </a:r>
            <a:r>
              <a:rPr lang="hr-HR" sz="1800" dirty="0" err="1">
                <a:solidFill>
                  <a:srgbClr val="000000"/>
                </a:solidFill>
              </a:rPr>
              <a:t>prijeklo</a:t>
            </a:r>
            <a:r>
              <a:rPr lang="hr-HR" sz="1800" dirty="0">
                <a:solidFill>
                  <a:srgbClr val="000000"/>
                </a:solidFill>
              </a:rPr>
              <a:t> iz njemačkog jezika i znači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hr-HR" sz="1800" dirty="0">
                <a:solidFill>
                  <a:srgbClr val="000000"/>
                </a:solidFill>
              </a:rPr>
              <a:t>j</a:t>
            </a:r>
            <a:r>
              <a:rPr lang="en-US" sz="1800" dirty="0" err="1">
                <a:solidFill>
                  <a:srgbClr val="000000"/>
                </a:solidFill>
              </a:rPr>
              <a:t>ak</a:t>
            </a:r>
            <a:r>
              <a:rPr lang="hr-HR" sz="1800" dirty="0">
                <a:solidFill>
                  <a:srgbClr val="000000"/>
                </a:solidFill>
              </a:rPr>
              <a:t>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želj</a:t>
            </a:r>
            <a:r>
              <a:rPr lang="hr-HR" sz="1800" dirty="0">
                <a:solidFill>
                  <a:srgbClr val="000000"/>
                </a:solidFill>
              </a:rPr>
              <a:t>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ili</a:t>
            </a:r>
            <a:r>
              <a:rPr lang="hr-HR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poriv</a:t>
            </a:r>
            <a:r>
              <a:rPr lang="en-US" sz="1800" dirty="0">
                <a:solidFill>
                  <a:srgbClr val="000000"/>
                </a:solidFill>
              </a:rPr>
              <a:t> za </a:t>
            </a:r>
            <a:r>
              <a:rPr lang="en-US" sz="1800" dirty="0" err="1">
                <a:solidFill>
                  <a:srgbClr val="000000"/>
                </a:solidFill>
              </a:rPr>
              <a:t>putovanjem</a:t>
            </a:r>
            <a:r>
              <a:rPr lang="hr-HR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istraži</a:t>
            </a:r>
            <a:r>
              <a:rPr lang="hr-HR" sz="1800" dirty="0" err="1">
                <a:solidFill>
                  <a:srgbClr val="000000"/>
                </a:solidFill>
              </a:rPr>
              <a:t>vanjem</a:t>
            </a:r>
            <a:r>
              <a:rPr lang="hr-HR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svijet</a:t>
            </a:r>
            <a:r>
              <a:rPr lang="hr-HR" sz="1800" dirty="0">
                <a:solidFill>
                  <a:srgbClr val="000000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hr-HR" sz="1800" i="1" dirty="0">
                <a:solidFill>
                  <a:srgbClr val="000000"/>
                </a:solidFill>
              </a:rPr>
              <a:t>Proputujte kratkom igrom kroz …</a:t>
            </a:r>
            <a:endParaRPr lang="en-US" sz="1800" i="1" dirty="0">
              <a:solidFill>
                <a:srgbClr val="00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93723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4BC3EE-6F04-96B0-5373-5FCC75FB1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hr-HR" sz="1800" dirty="0">
                <a:hlinkClick r:id="rId3"/>
              </a:rPr>
              <a:t>https://www.menti.com/al8qz8rwhqpc</a:t>
            </a:r>
            <a:endParaRPr lang="hr-HR" sz="1800" dirty="0"/>
          </a:p>
          <a:p>
            <a:r>
              <a:rPr lang="hr-HR" sz="1800" dirty="0">
                <a:hlinkClick r:id="rId4"/>
              </a:rPr>
              <a:t>www.menti.com</a:t>
            </a:r>
            <a:r>
              <a:rPr lang="hr-HR" sz="1800" dirty="0"/>
              <a:t> CODE:</a:t>
            </a:r>
          </a:p>
          <a:p>
            <a:endParaRPr lang="hr-HR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Slika 7">
            <a:extLst>
              <a:ext uri="{FF2B5EF4-FFF2-40B4-BE49-F238E27FC236}">
                <a16:creationId xmlns:a16="http://schemas.microsoft.com/office/drawing/2014/main" id="{008CA90F-E878-7BC4-3F25-573AC84B5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37" y="276556"/>
            <a:ext cx="59531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5DCBA7B-A43B-771E-078C-AC2E1C2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hr-HR" sz="3000" dirty="0">
                <a:solidFill>
                  <a:srgbClr val="FFFFFF"/>
                </a:solidFill>
              </a:rPr>
              <a:t>GDJE ZAVRŠAVA PUTOVANJE…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7D1F0A-005B-A73A-069C-228316616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hr-HR" dirty="0"/>
              <a:t>Što smo postigli?</a:t>
            </a:r>
          </a:p>
          <a:p>
            <a:r>
              <a:rPr lang="hr-HR" dirty="0"/>
              <a:t>usvajanje činjenica, informacija, događaja iz povijesti, književnosti, turizma, svijeta glazbe i medija</a:t>
            </a:r>
          </a:p>
          <a:p>
            <a:r>
              <a:rPr lang="hr-HR" dirty="0"/>
              <a:t>jačanje jezičnih kompetencija</a:t>
            </a:r>
          </a:p>
          <a:p>
            <a:r>
              <a:rPr lang="hr-HR" dirty="0"/>
              <a:t>korelacija s drugim predmetima</a:t>
            </a:r>
          </a:p>
          <a:p>
            <a:r>
              <a:rPr lang="hr-HR" dirty="0"/>
              <a:t>raznovrsnost u uporabi digitalnih alata</a:t>
            </a:r>
          </a:p>
          <a:p>
            <a:r>
              <a:rPr lang="hr-HR" dirty="0"/>
              <a:t>poticanje istraživačkog rada i želje za putovanjem, </a:t>
            </a:r>
          </a:p>
          <a:p>
            <a:r>
              <a:rPr lang="hr-HR" dirty="0"/>
              <a:t>upoznavanje drugih kultura i civilizacija, te tolerancije spram drugačijeg, u odnosu na vlastiti jezik i kulturnu baštinu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38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4225845"/>
            <a:ext cx="12192000" cy="261046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3A2ED2-6F0A-3C51-F22E-FBEE1EDA3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59" y="4355692"/>
            <a:ext cx="10509069" cy="1472224"/>
          </a:xfrm>
        </p:spPr>
        <p:txBody>
          <a:bodyPr anchor="b">
            <a:normAutofit/>
          </a:bodyPr>
          <a:lstStyle/>
          <a:p>
            <a:pPr algn="ctr"/>
            <a:r>
              <a:rPr lang="hr-HR" sz="6600" dirty="0">
                <a:solidFill>
                  <a:schemeClr val="tx1"/>
                </a:solidFill>
              </a:rPr>
              <a:t>HVALA NA </a:t>
            </a:r>
            <a:r>
              <a:rPr lang="hr-HR" sz="6600" dirty="0">
                <a:solidFill>
                  <a:srgbClr val="FF0000"/>
                </a:solidFill>
              </a:rPr>
              <a:t>pozornosti </a:t>
            </a:r>
            <a:r>
              <a:rPr lang="hr-HR" sz="66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7" name="Slika 6" descr="Slika na kojoj se prikazuje tekst, nebo, cesta, vanjski&#10;&#10;Opis je automatski generiran">
            <a:extLst>
              <a:ext uri="{FF2B5EF4-FFF2-40B4-BE49-F238E27FC236}">
                <a16:creationId xmlns:a16="http://schemas.microsoft.com/office/drawing/2014/main" id="{2ADA6F55-C0DE-F3C7-BAED-60EB0DE6D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14" b="21911"/>
          <a:stretch/>
        </p:blipFill>
        <p:spPr>
          <a:xfrm>
            <a:off x="20" y="10"/>
            <a:ext cx="12191980" cy="4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93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D33B8B-0B51-0900-7045-B8AD4B01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Rockwell Nova Light" panose="02060303020205020403" pitchFamily="18" charset="0"/>
              </a:rPr>
              <a:t>Express kroz zemlje njemačkog govornog područja </a:t>
            </a:r>
          </a:p>
        </p:txBody>
      </p:sp>
      <p:pic>
        <p:nvPicPr>
          <p:cNvPr id="5" name="Slika 4" descr="Slika na kojoj se prikazuje vlak, nebo, staza, vanjski&#10;&#10;Opis je automatski generiran">
            <a:extLst>
              <a:ext uri="{FF2B5EF4-FFF2-40B4-BE49-F238E27FC236}">
                <a16:creationId xmlns:a16="http://schemas.microsoft.com/office/drawing/2014/main" id="{683CA248-B1D0-B80B-A42A-A9EEF83A8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5" r="23273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E2D781-DEBD-AFC2-AC77-F4E844947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pPr algn="just"/>
            <a:r>
              <a:rPr lang="hr-HR" sz="1800" dirty="0"/>
              <a:t>Express </a:t>
            </a:r>
            <a:r>
              <a:rPr lang="hr-HR" sz="1800" dirty="0" err="1"/>
              <a:t>Deutsch</a:t>
            </a:r>
            <a:r>
              <a:rPr lang="hr-HR" sz="1800" dirty="0"/>
              <a:t> – jedna je od aktivnosti projekta </a:t>
            </a:r>
            <a:r>
              <a:rPr lang="hr-HR" sz="1800" dirty="0" err="1"/>
              <a:t>Deutsches</a:t>
            </a:r>
            <a:r>
              <a:rPr lang="hr-HR" sz="1800" dirty="0"/>
              <a:t> </a:t>
            </a:r>
            <a:r>
              <a:rPr lang="hr-HR" sz="1800" dirty="0" err="1"/>
              <a:t>Kulturjahr</a:t>
            </a:r>
            <a:r>
              <a:rPr lang="hr-HR" sz="1800" dirty="0"/>
              <a:t> (Njemačka kulturna godina) kojeg provodim ove školske godine </a:t>
            </a:r>
          </a:p>
          <a:p>
            <a:pPr algn="just"/>
            <a:r>
              <a:rPr lang="hr-HR" sz="1800" dirty="0"/>
              <a:t>uključeni su svi učenici koji pohađaju izbornu nastavu njemačkog jezika</a:t>
            </a:r>
          </a:p>
          <a:p>
            <a:pPr algn="just"/>
            <a:r>
              <a:rPr lang="hr-HR" sz="1800" dirty="0"/>
              <a:t>radovi kroz aktivnosti izrađeni su u različitim digitalnim alatima (</a:t>
            </a:r>
            <a:r>
              <a:rPr lang="hr-HR" sz="1800" dirty="0" err="1"/>
              <a:t>Movavi</a:t>
            </a:r>
            <a:r>
              <a:rPr lang="hr-HR" sz="1800" dirty="0"/>
              <a:t>, </a:t>
            </a:r>
            <a:r>
              <a:rPr lang="hr-HR" sz="1800" dirty="0" err="1"/>
              <a:t>Filmora</a:t>
            </a:r>
            <a:r>
              <a:rPr lang="hr-HR" sz="1800" dirty="0"/>
              <a:t>, </a:t>
            </a:r>
            <a:r>
              <a:rPr lang="hr-HR" sz="1800" dirty="0" err="1"/>
              <a:t>Canva</a:t>
            </a:r>
            <a:r>
              <a:rPr lang="hr-HR" sz="1800" dirty="0"/>
              <a:t>, H5P, </a:t>
            </a:r>
            <a:r>
              <a:rPr lang="hr-HR" sz="1800" dirty="0" err="1"/>
              <a:t>Book</a:t>
            </a:r>
            <a:r>
              <a:rPr lang="hr-HR" sz="1800" dirty="0"/>
              <a:t> </a:t>
            </a:r>
            <a:r>
              <a:rPr lang="hr-HR" sz="1800" dirty="0" err="1"/>
              <a:t>Creator</a:t>
            </a:r>
            <a:r>
              <a:rPr lang="hr-HR" sz="1800" dirty="0"/>
              <a:t>) </a:t>
            </a:r>
          </a:p>
          <a:p>
            <a:pPr algn="just"/>
            <a:r>
              <a:rPr lang="hr-HR" sz="1800" dirty="0"/>
              <a:t>projekt je koncipiran kao putovanje učenika kroz kulturu i civilizaciju zemalja njemačkog govornog područja</a:t>
            </a:r>
          </a:p>
          <a:p>
            <a:pPr algn="just"/>
            <a:endParaRPr lang="hr-HR" sz="1300" dirty="0"/>
          </a:p>
          <a:p>
            <a:pPr marL="0" indent="0">
              <a:buNone/>
            </a:pPr>
            <a:endParaRPr lang="hr-HR" sz="1300" dirty="0"/>
          </a:p>
          <a:p>
            <a:endParaRPr lang="hr-HR" sz="1300" dirty="0"/>
          </a:p>
          <a:p>
            <a:endParaRPr lang="hr-HR" sz="1300" dirty="0"/>
          </a:p>
          <a:p>
            <a:endParaRPr lang="hr-HR" sz="13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2901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3959885-22C1-AE7F-23DC-3AEED5D9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50" y="2281562"/>
            <a:ext cx="2719241" cy="2199574"/>
          </a:xfrm>
          <a:noFill/>
        </p:spPr>
        <p:txBody>
          <a:bodyPr>
            <a:normAutofit/>
          </a:bodyPr>
          <a:lstStyle/>
          <a:p>
            <a:pPr algn="ctr"/>
            <a:r>
              <a:rPr lang="hr-HR" sz="3000" dirty="0">
                <a:solidFill>
                  <a:srgbClr val="FFFFFF"/>
                </a:solidFill>
                <a:latin typeface="Rockwell Nova Light" panose="02060303020205020403" pitchFamily="18" charset="0"/>
              </a:rPr>
              <a:t>Kamo putuje ovaj  vlak…</a:t>
            </a:r>
            <a:endParaRPr lang="hr-HR" sz="30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66F282-68A3-0A37-57D3-DC9D64F9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endParaRPr lang="hr-HR" dirty="0"/>
          </a:p>
          <a:p>
            <a:r>
              <a:rPr lang="hr-HR" dirty="0"/>
              <a:t>motivirati učenike zanimljivijim  sadržajem i time učiniti nastavu i predmet zanimljivijim i dinamičnijim</a:t>
            </a:r>
          </a:p>
          <a:p>
            <a:r>
              <a:rPr lang="hr-HR" dirty="0"/>
              <a:t>obrađivati teme o kulturi i civilizaciji u većem opsegu nego li je predviđeno redovnom nastavom</a:t>
            </a:r>
          </a:p>
          <a:p>
            <a:r>
              <a:rPr lang="hr-HR" dirty="0"/>
              <a:t> jačati jezične kompetencije, ukazati na jezične, ekonomske, povijesne, geografske i kulturne povezanosti Hrvatske i zemalja njemačkog govornog područja, </a:t>
            </a:r>
          </a:p>
          <a:p>
            <a:r>
              <a:rPr lang="hr-HR" dirty="0"/>
              <a:t>važnost učenja njemačkog jezika, jačanje digitalnih kompetencija i kreativnosti učenika, motivacije učenika te razvijanje medijske pismenost učenika</a:t>
            </a:r>
          </a:p>
        </p:txBody>
      </p:sp>
    </p:spTree>
    <p:extLst>
      <p:ext uri="{BB962C8B-B14F-4D97-AF65-F5344CB8AC3E}">
        <p14:creationId xmlns:p14="http://schemas.microsoft.com/office/powerpoint/2010/main" val="30827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C2E388-70AB-5FFA-8B6E-E1ED482DA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34" y="1110054"/>
            <a:ext cx="4819251" cy="1889086"/>
          </a:xfrm>
        </p:spPr>
        <p:txBody>
          <a:bodyPr>
            <a:normAutofit/>
          </a:bodyPr>
          <a:lstStyle/>
          <a:p>
            <a:r>
              <a:rPr lang="hr-HR" sz="4400" b="1" dirty="0" err="1"/>
              <a:t>Gestern,heute</a:t>
            </a:r>
            <a:r>
              <a:rPr lang="hr-HR" sz="4400" b="1" dirty="0"/>
              <a:t>, </a:t>
            </a:r>
            <a:br>
              <a:rPr lang="hr-HR" sz="4400" b="1" dirty="0"/>
            </a:br>
            <a:r>
              <a:rPr lang="hr-HR" sz="4400" b="1" dirty="0" err="1"/>
              <a:t>morgen</a:t>
            </a:r>
            <a:endParaRPr lang="hr-HR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77A6DA-851C-0725-E2D6-9D0C5CAE0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470" y="1167646"/>
            <a:ext cx="3071197" cy="3982064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/>
                </a:solidFill>
              </a:rPr>
              <a:t>prva emisija učenika na njemačkom jeziku (Jučer, danas, sutra) u alatu </a:t>
            </a:r>
            <a:r>
              <a:rPr lang="hr-HR" sz="2000" dirty="0" err="1">
                <a:solidFill>
                  <a:srgbClr val="000000"/>
                </a:solidFill>
              </a:rPr>
              <a:t>Filmora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/>
                </a:solidFill>
              </a:rPr>
              <a:t>aktualne teme iz svijeta, Njemačke i Hrvatske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/>
                </a:solidFill>
              </a:rPr>
              <a:t> priprema i razrada tema, snimanje video zapisa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/>
                </a:solidFill>
              </a:rPr>
              <a:t>uređivanje u alatu </a:t>
            </a:r>
            <a:r>
              <a:rPr lang="hr-HR" sz="2000" dirty="0" err="1">
                <a:solidFill>
                  <a:srgbClr val="000000"/>
                </a:solidFill>
              </a:rPr>
              <a:t>Filmora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Slika 6" descr="Slika na kojoj se prikazuje tekst, u dvorani, okvir za sliku, stol&#10;&#10;Opis je automatski generiran">
            <a:extLst>
              <a:ext uri="{FF2B5EF4-FFF2-40B4-BE49-F238E27FC236}">
                <a16:creationId xmlns:a16="http://schemas.microsoft.com/office/drawing/2014/main" id="{15C48FF2-832C-BD9C-EA53-CBCF728F5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76" y="3301776"/>
            <a:ext cx="1949093" cy="216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Slika na kojoj se prikazuje tekst, osoba, u dvorani&#10;&#10;Opis je automatski generiran">
            <a:extLst>
              <a:ext uri="{FF2B5EF4-FFF2-40B4-BE49-F238E27FC236}">
                <a16:creationId xmlns:a16="http://schemas.microsoft.com/office/drawing/2014/main" id="{45C344BB-F86C-1728-0C03-D0DF66EF5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849" y="3314568"/>
            <a:ext cx="2083505" cy="217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Slika 25" descr="Slika na kojoj se prikazuje tekst, elektronika, snimka zaslona, poziranje&#10;&#10;Opis je automatski generiran">
            <a:extLst>
              <a:ext uri="{FF2B5EF4-FFF2-40B4-BE49-F238E27FC236}">
                <a16:creationId xmlns:a16="http://schemas.microsoft.com/office/drawing/2014/main" id="{F8AD656B-098C-259B-6E10-1E0489A7A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717" y="2971798"/>
            <a:ext cx="1531642" cy="253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7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9B0CE-FE5D-6419-9C03-2D823146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886" y="684528"/>
            <a:ext cx="5188624" cy="1831344"/>
          </a:xfrm>
        </p:spPr>
        <p:txBody>
          <a:bodyPr>
            <a:normAutofit/>
          </a:bodyPr>
          <a:lstStyle/>
          <a:p>
            <a:r>
              <a:rPr lang="hr-HR" sz="4800" dirty="0"/>
              <a:t>FILMORA </a:t>
            </a:r>
            <a:r>
              <a:rPr lang="hr-HR" sz="4800" dirty="0" err="1"/>
              <a:t>wondershare</a:t>
            </a:r>
            <a:endParaRPr lang="hr-HR" sz="4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1EEDE1-4FF3-4A74-BD95-6852CD023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391" y="1673352"/>
            <a:ext cx="3502152" cy="3502152"/>
          </a:xfrm>
          <a:custGeom>
            <a:avLst/>
            <a:gdLst>
              <a:gd name="connsiteX0" fmla="*/ 1751076 w 3502152"/>
              <a:gd name="connsiteY0" fmla="*/ 228600 h 3502152"/>
              <a:gd name="connsiteX1" fmla="*/ 228600 w 3502152"/>
              <a:gd name="connsiteY1" fmla="*/ 1751076 h 3502152"/>
              <a:gd name="connsiteX2" fmla="*/ 1751076 w 3502152"/>
              <a:gd name="connsiteY2" fmla="*/ 3273552 h 3502152"/>
              <a:gd name="connsiteX3" fmla="*/ 3273552 w 3502152"/>
              <a:gd name="connsiteY3" fmla="*/ 1751076 h 3502152"/>
              <a:gd name="connsiteX4" fmla="*/ 1751076 w 3502152"/>
              <a:gd name="connsiteY4" fmla="*/ 228600 h 3502152"/>
              <a:gd name="connsiteX5" fmla="*/ 1751076 w 3502152"/>
              <a:gd name="connsiteY5" fmla="*/ 0 h 3502152"/>
              <a:gd name="connsiteX6" fmla="*/ 3502152 w 3502152"/>
              <a:gd name="connsiteY6" fmla="*/ 1751076 h 3502152"/>
              <a:gd name="connsiteX7" fmla="*/ 1751076 w 3502152"/>
              <a:gd name="connsiteY7" fmla="*/ 3502152 h 3502152"/>
              <a:gd name="connsiteX8" fmla="*/ 0 w 3502152"/>
              <a:gd name="connsiteY8" fmla="*/ 1751076 h 3502152"/>
              <a:gd name="connsiteX9" fmla="*/ 1751076 w 3502152"/>
              <a:gd name="connsiteY9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2152" h="3502152">
                <a:moveTo>
                  <a:pt x="1751076" y="228600"/>
                </a:moveTo>
                <a:cubicBezTo>
                  <a:pt x="910236" y="228600"/>
                  <a:pt x="228600" y="910236"/>
                  <a:pt x="228600" y="1751076"/>
                </a:cubicBezTo>
                <a:cubicBezTo>
                  <a:pt x="228600" y="2591916"/>
                  <a:pt x="910236" y="3273552"/>
                  <a:pt x="1751076" y="3273552"/>
                </a:cubicBezTo>
                <a:cubicBezTo>
                  <a:pt x="2591916" y="3273552"/>
                  <a:pt x="3273552" y="2591916"/>
                  <a:pt x="3273552" y="1751076"/>
                </a:cubicBezTo>
                <a:cubicBezTo>
                  <a:pt x="3273552" y="910236"/>
                  <a:pt x="2591916" y="228600"/>
                  <a:pt x="1751076" y="228600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3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3"/>
                  <a:pt x="783983" y="0"/>
                  <a:pt x="17510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logotip&#10;&#10;Opis je automatski generiran">
            <a:extLst>
              <a:ext uri="{FF2B5EF4-FFF2-40B4-BE49-F238E27FC236}">
                <a16:creationId xmlns:a16="http://schemas.microsoft.com/office/drawing/2014/main" id="{2E1BA7DE-8B04-5861-D164-950DD81E3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67" y="2754333"/>
            <a:ext cx="1828800" cy="13401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8D385-B5EF-A335-DAFF-84EB62DFE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86" y="2215987"/>
            <a:ext cx="5188624" cy="2737753"/>
          </a:xfrm>
        </p:spPr>
        <p:txBody>
          <a:bodyPr>
            <a:normAutofit/>
          </a:bodyPr>
          <a:lstStyle/>
          <a:p>
            <a:r>
              <a:rPr lang="hr-HR" dirty="0"/>
              <a:t>obrada i uređivanje video zapisa opcijama koje nudi sam program</a:t>
            </a:r>
          </a:p>
          <a:p>
            <a:r>
              <a:rPr lang="hr-HR" dirty="0"/>
              <a:t>audiovizualna obrada</a:t>
            </a:r>
          </a:p>
          <a:p>
            <a:r>
              <a:rPr lang="hr-HR" dirty="0"/>
              <a:t>efekti</a:t>
            </a:r>
          </a:p>
          <a:p>
            <a:r>
              <a:rPr lang="hr-HR" dirty="0"/>
              <a:t>izvoz video zapisa u željeni format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81F52A-25D7-415C-8E15-66BFB3F7B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CC467-05B2-44CA-A28C-2018F5094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3A2CCB-9C68-497B-AFC1-78E993152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6543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20ADBF4-BC2D-544C-8722-3B1ECD8AD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94" y="3719745"/>
            <a:ext cx="1926455" cy="10808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prvi koraci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kreiranje  projekta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E1892C6-D203-01A2-E746-3B78BE5BE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/>
          <a:stretch/>
        </p:blipFill>
        <p:spPr>
          <a:xfrm>
            <a:off x="2262578" y="435007"/>
            <a:ext cx="9929422" cy="61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3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7FF13F-326C-B8D6-C09C-690727A23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34230" y="2298873"/>
            <a:ext cx="3200400" cy="32918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dodavanje video zapisa na traku za obradu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9E8464E-4857-495E-F018-E4C52E56F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3" y="685800"/>
            <a:ext cx="6616844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0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6007649-BE64-CE85-6456-CD1860AA3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1937" y="1512754"/>
            <a:ext cx="2809540" cy="25265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traka za obradu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biranje predloška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dodavanje efekata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dorada zvuka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1D2F04-6823-A642-FBA9-F76344B37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9" y="1361150"/>
            <a:ext cx="7693280" cy="41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2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7FF13F-326C-B8D6-C09C-690727A23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5251" y="2550998"/>
            <a:ext cx="3200400" cy="32918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izvoz video zapisa u odabrani format</a:t>
            </a:r>
          </a:p>
          <a:p>
            <a:endParaRPr lang="hr-HR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EAE0BB3-451C-67F7-4AA4-765435B9F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9" y="445879"/>
            <a:ext cx="6474883" cy="59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93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55078-021E-49AB-8F30-C53CA1A5999D}">
  <ds:schemaRefs>
    <ds:schemaRef ds:uri="http://purl.org/dc/dcmitype/"/>
    <ds:schemaRef ds:uri="http://schemas.microsoft.com/office/2006/documentManagement/types"/>
    <ds:schemaRef ds:uri="http://www.w3.org/XML/1998/namespace"/>
    <ds:schemaRef ds:uri="71af3243-3dd4-4a8d-8c0d-dd76da1f02a5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TM03090434[[fn=Slog od drveta]]</Template>
  <TotalTime>2893</TotalTime>
  <Words>481</Words>
  <Application>Microsoft Office PowerPoint</Application>
  <PresentationFormat>Široki zaslon</PresentationFormat>
  <Paragraphs>56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3" baseType="lpstr">
      <vt:lpstr>Amasis MT Pro Medium</vt:lpstr>
      <vt:lpstr>Arial</vt:lpstr>
      <vt:lpstr>Calibri</vt:lpstr>
      <vt:lpstr>Rockwell</vt:lpstr>
      <vt:lpstr>Rockwell Condensed</vt:lpstr>
      <vt:lpstr>Rockwell Extra Bold</vt:lpstr>
      <vt:lpstr>Rockwell Nova Light</vt:lpstr>
      <vt:lpstr>Wingdings</vt:lpstr>
      <vt:lpstr>Slog od drveta</vt:lpstr>
      <vt:lpstr>DEUTSCH EXPRESS</vt:lpstr>
      <vt:lpstr>Express kroz zemlje njemačkog govornog područja </vt:lpstr>
      <vt:lpstr>Kamo putuje ovaj  vlak…</vt:lpstr>
      <vt:lpstr>Gestern,heute,  morgen</vt:lpstr>
      <vt:lpstr>FILMORA wondershare</vt:lpstr>
      <vt:lpstr>PowerPoint prezentacija</vt:lpstr>
      <vt:lpstr>PowerPoint prezentacija</vt:lpstr>
      <vt:lpstr>PowerPoint prezentacija</vt:lpstr>
      <vt:lpstr>PowerPoint prezentacija</vt:lpstr>
      <vt:lpstr>POGLEDAJTE NAŠU EMISIJU… </vt:lpstr>
      <vt:lpstr>Die wanderlust</vt:lpstr>
      <vt:lpstr>PowerPoint prezentacija</vt:lpstr>
      <vt:lpstr>GDJE ZAVRŠAVA PUTOVANJE…</vt:lpstr>
      <vt:lpstr>HVALA NA pozornosti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EXPRESS</dc:title>
  <dc:creator>Korisnik</dc:creator>
  <cp:lastModifiedBy>Korisnik</cp:lastModifiedBy>
  <cp:revision>26</cp:revision>
  <dcterms:created xsi:type="dcterms:W3CDTF">2023-03-19T17:38:05Z</dcterms:created>
  <dcterms:modified xsi:type="dcterms:W3CDTF">2023-03-21T19:37:25Z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