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2" r:id="rId6"/>
    <p:sldId id="263" r:id="rId7"/>
    <p:sldId id="264" r:id="rId8"/>
    <p:sldId id="280" r:id="rId9"/>
    <p:sldId id="284" r:id="rId10"/>
    <p:sldId id="285" r:id="rId11"/>
    <p:sldId id="286" r:id="rId12"/>
    <p:sldId id="287" r:id="rId13"/>
    <p:sldId id="266" r:id="rId14"/>
    <p:sldId id="267" r:id="rId15"/>
    <p:sldId id="268" r:id="rId16"/>
    <p:sldId id="269" r:id="rId17"/>
    <p:sldId id="270" r:id="rId18"/>
    <p:sldId id="276" r:id="rId19"/>
    <p:sldId id="277" r:id="rId20"/>
    <p:sldId id="278" r:id="rId21"/>
    <p:sldId id="279" r:id="rId22"/>
    <p:sldId id="282" r:id="rId23"/>
    <p:sldId id="28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91D4C-1870-50E6-E84D-CF767E335C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423593-9EB3-711E-6C51-C0E2536C71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E68-32FA-0071-5D53-9D34F1AA9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CF94A-F12A-41BB-ACD9-882B23B80184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C6AC6-31FE-6353-1204-F2401EAE1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8B5FE-7BDA-C10D-2CF4-B7075079F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5EB5A-68D9-4001-9BC9-A39D164A97B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6494F717-9AAF-837A-A34A-2D8C36BFA7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83669" y="5257800"/>
            <a:ext cx="2008331" cy="160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225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F80DF-46B5-F89B-C047-49E219B9F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F4D5D5-6690-CB8D-FA50-D7E1FF649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ADE5E-82BE-B0D4-57B6-60D162214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CF94A-F12A-41BB-ACD9-882B23B80184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DFC92-6615-1EF2-4AD7-E5660D8D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FAC15-9FFB-6F48-CA70-8164654DA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5EB5A-68D9-4001-9BC9-A39D164A9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66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16694A-56BE-0131-A59D-631FF27B30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4C8D93-1AAD-8BE1-60BE-2EBB91B502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3572E-6DB4-6A87-E42B-8C41BF9E0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CF94A-F12A-41BB-ACD9-882B23B80184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FF8B24-A0F2-18A7-2329-EE4A44A0F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DD8FF-AFC0-1313-F74E-1678D3408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5EB5A-68D9-4001-9BC9-A39D164A9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913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5CE06-280B-F402-1A86-5683A5297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8D546-85B2-A262-E406-86457858A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DBA1-55FD-C356-A209-187EA8479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CF94A-F12A-41BB-ACD9-882B23B80184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B4C79-B26D-EC8B-5B7A-0F64FBDF0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E23EA-F3A5-6062-528E-EC30F4B84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5EB5A-68D9-4001-9BC9-A39D164A9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719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83ABE-59F3-FD16-CB82-DDF61A42B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427FA6-F53E-1D43-3437-E667D5164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81764-A396-3EE2-1776-C06309C1F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CF94A-F12A-41BB-ACD9-882B23B80184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2991D-7775-3BB6-1B03-B3D3495A4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FFB16-F4B0-C06D-9DDB-DEB07E07B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5EB5A-68D9-4001-9BC9-A39D164A9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375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B3607-01F8-1E2E-E05D-E032A04CC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0D034-13FB-6188-CFC7-EC1B091E09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254FA7-B366-06EF-F1DB-36873DACD1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0F915F-7926-6FDB-3657-4C629F9E4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CF94A-F12A-41BB-ACD9-882B23B80184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5B3006-828A-D345-1B5B-BD30ACB19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8A9348-CF72-5777-32DB-B8C52701D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5EB5A-68D9-4001-9BC9-A39D164A9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470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CFA45-42A8-3BE2-847B-1BD69A69E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81D8-BAA4-4F32-6808-3036D874A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075C9F-68E0-3A9A-7307-269E1A52AE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A31BE-703F-8E82-D11A-A0042CC34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D1CF95-9D6F-BED2-51A3-B51E1D0F3A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ACB3D7-7B58-BEFE-8E85-0AECF8385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CF94A-F12A-41BB-ACD9-882B23B80184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9CDC7E-D547-6D84-4063-5ED1201E5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97D5A8-7C79-7128-DBA1-100881EAF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5EB5A-68D9-4001-9BC9-A39D164A9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467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0A594-CA01-B0AB-DC2E-6C1840F58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493689-45D7-C7A7-9FF7-6231800DB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CF94A-F12A-41BB-ACD9-882B23B80184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09E1AE-FBF5-E594-2CD7-4615B458C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DDD86D-747A-32E0-D7B0-D4B02D0F6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5EB5A-68D9-4001-9BC9-A39D164A9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95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B4C209-7C67-FD02-6710-A257B5897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CF94A-F12A-41BB-ACD9-882B23B80184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7A58E5-7D5C-C07E-67BF-21F8A4CA1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FEE3B9-F828-279A-B6D0-3C295F4A9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5EB5A-68D9-4001-9BC9-A39D164A9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965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CC622-89A5-4788-BE58-ECAB2D103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7838E-8550-2968-2CCC-D3B79BA2C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162C47-09F9-E40C-F5B8-8C738B568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83B546-BE5D-04D1-012E-F10E925E0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CF94A-F12A-41BB-ACD9-882B23B80184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44E40D-4BD6-148B-1361-95B1985AD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BA40A0-D9BF-3F9A-820C-F01EF00FF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5EB5A-68D9-4001-9BC9-A39D164A9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505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5B568-7482-02C2-21CC-EC0CE0ACE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B25D01-604B-A8A9-15CE-D28BED98B1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001C94-D3AE-1DF7-8A63-A8F4A06361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A6F8AD-D666-EF2B-3094-ECAE34E73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CF94A-F12A-41BB-ACD9-882B23B80184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F2258E-BDCB-B30F-170B-BABD42CEA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C02213-B5EA-AB56-F6F9-7C1594327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5EB5A-68D9-4001-9BC9-A39D164A9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49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8B38C9-C395-F65A-7953-C71FC38BC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D294C-89A3-3B9F-FC8B-861A02C4B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34048-E3C2-040E-5B3D-E149299E59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CCF94A-F12A-41BB-ACD9-882B23B80184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019569-EE81-9D13-1221-827CD0AED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EFBE0-1ED1-DE99-8236-82D36F1591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5EB5A-68D9-4001-9BC9-A39D164A9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754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youtube.com/watch?v=wadojA6mCiU" TargetMode="Externa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15211-6812-5BD6-8411-DE0A20843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5694" y="1122363"/>
            <a:ext cx="8812306" cy="2387600"/>
          </a:xfrm>
        </p:spPr>
        <p:txBody>
          <a:bodyPr>
            <a:normAutofit/>
          </a:bodyPr>
          <a:lstStyle/>
          <a:p>
            <a:pPr algn="l"/>
            <a:r>
              <a:rPr lang="hr-HR" sz="5400" b="1" dirty="0"/>
              <a:t>Što sve roboti mogu u labirintu</a:t>
            </a:r>
            <a:endParaRPr lang="en-US" sz="54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98F282-410C-3CDC-1108-872E659E9F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84566A-1979-53A0-D089-3F23E578C45B}"/>
              </a:ext>
            </a:extLst>
          </p:cNvPr>
          <p:cNvSpPr/>
          <p:nvPr/>
        </p:nvSpPr>
        <p:spPr>
          <a:xfrm>
            <a:off x="0" y="3036713"/>
            <a:ext cx="1524000" cy="9227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F77CFA6-DEE9-2D9F-D3D2-24A395059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7602" y="5076576"/>
            <a:ext cx="2224398" cy="178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11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a 8">
            <a:extLst>
              <a:ext uri="{FF2B5EF4-FFF2-40B4-BE49-F238E27FC236}">
                <a16:creationId xmlns:a16="http://schemas.microsoft.com/office/drawing/2014/main" id="{983930BF-6C19-D178-CFD2-0B1E7BE56A6F}"/>
              </a:ext>
            </a:extLst>
          </p:cNvPr>
          <p:cNvGrpSpPr/>
          <p:nvPr/>
        </p:nvGrpSpPr>
        <p:grpSpPr>
          <a:xfrm>
            <a:off x="-904044" y="966771"/>
            <a:ext cx="2476871" cy="1107996"/>
            <a:chOff x="1846555" y="847182"/>
            <a:chExt cx="2476871" cy="1107996"/>
          </a:xfrm>
        </p:grpSpPr>
        <p:sp>
          <p:nvSpPr>
            <p:cNvPr id="10" name="TekstniOkvir 9">
              <a:extLst>
                <a:ext uri="{FF2B5EF4-FFF2-40B4-BE49-F238E27FC236}">
                  <a16:creationId xmlns:a16="http://schemas.microsoft.com/office/drawing/2014/main" id="{FF83299D-4782-8AA9-BF32-311ACC7AA9A0}"/>
                </a:ext>
              </a:extLst>
            </p:cNvPr>
            <p:cNvSpPr txBox="1"/>
            <p:nvPr/>
          </p:nvSpPr>
          <p:spPr>
            <a:xfrm>
              <a:off x="1846555" y="847182"/>
              <a:ext cx="75460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dirty="0">
                  <a:latin typeface="Agency FB" panose="020B0503020202020204" pitchFamily="34" charset="0"/>
                </a:rPr>
                <a:t>01</a:t>
              </a:r>
              <a:endParaRPr lang="hr-HR" sz="6600" dirty="0">
                <a:latin typeface="Agency FB" panose="020B0503020202020204" pitchFamily="34" charset="0"/>
              </a:endParaRPr>
            </a:p>
          </p:txBody>
        </p:sp>
        <p:sp>
          <p:nvSpPr>
            <p:cNvPr id="11" name="TekstniOkvir 10">
              <a:extLst>
                <a:ext uri="{FF2B5EF4-FFF2-40B4-BE49-F238E27FC236}">
                  <a16:creationId xmlns:a16="http://schemas.microsoft.com/office/drawing/2014/main" id="{57C876D3-450F-527E-5CB5-77A318CB4CBA}"/>
                </a:ext>
              </a:extLst>
            </p:cNvPr>
            <p:cNvSpPr txBox="1"/>
            <p:nvPr/>
          </p:nvSpPr>
          <p:spPr>
            <a:xfrm>
              <a:off x="2556769" y="974506"/>
              <a:ext cx="17666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Agency FB" panose="020B0503020202020204" pitchFamily="34" charset="0"/>
                </a:rPr>
                <a:t>PALJENJE PROGRAMA</a:t>
              </a:r>
              <a:endParaRPr lang="hr-HR" sz="2400" dirty="0">
                <a:latin typeface="Agency FB" panose="020B0503020202020204" pitchFamily="34" charset="0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294BC5FF-E903-B198-33AE-926FC53AA845}"/>
              </a:ext>
            </a:extLst>
          </p:cNvPr>
          <p:cNvSpPr/>
          <p:nvPr/>
        </p:nvSpPr>
        <p:spPr>
          <a:xfrm>
            <a:off x="0" y="415254"/>
            <a:ext cx="1524000" cy="9227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177F67-50BA-46AB-B4D7-AD7C9F82E4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1223" y="0"/>
            <a:ext cx="9144000" cy="922789"/>
          </a:xfrm>
        </p:spPr>
        <p:txBody>
          <a:bodyPr>
            <a:normAutofit/>
          </a:bodyPr>
          <a:lstStyle/>
          <a:p>
            <a:pPr algn="l"/>
            <a:r>
              <a:rPr lang="hr-HR" sz="5400" b="1" dirty="0"/>
              <a:t>Testiranje senzora</a:t>
            </a:r>
            <a:endParaRPr lang="en-US" sz="5400" b="1" dirty="0"/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5A552BF8-B080-CC9F-40A1-C112847B43DE}"/>
              </a:ext>
            </a:extLst>
          </p:cNvPr>
          <p:cNvSpPr/>
          <p:nvPr/>
        </p:nvSpPr>
        <p:spPr>
          <a:xfrm>
            <a:off x="0" y="985421"/>
            <a:ext cx="2095130" cy="10706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130C1E1E-83AA-1A16-5899-F3A89D2C0A65}"/>
              </a:ext>
            </a:extLst>
          </p:cNvPr>
          <p:cNvSpPr/>
          <p:nvPr/>
        </p:nvSpPr>
        <p:spPr>
          <a:xfrm>
            <a:off x="5131293" y="985421"/>
            <a:ext cx="6338656" cy="10706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073A27D1-A2A8-239A-5BA8-99B27D9FDC8E}"/>
              </a:ext>
            </a:extLst>
          </p:cNvPr>
          <p:cNvGrpSpPr/>
          <p:nvPr/>
        </p:nvGrpSpPr>
        <p:grpSpPr>
          <a:xfrm>
            <a:off x="2271943" y="955595"/>
            <a:ext cx="2682537" cy="1107996"/>
            <a:chOff x="1846555" y="847182"/>
            <a:chExt cx="2682537" cy="1107996"/>
          </a:xfrm>
        </p:grpSpPr>
        <p:sp>
          <p:nvSpPr>
            <p:cNvPr id="5" name="TekstniOkvir 4">
              <a:extLst>
                <a:ext uri="{FF2B5EF4-FFF2-40B4-BE49-F238E27FC236}">
                  <a16:creationId xmlns:a16="http://schemas.microsoft.com/office/drawing/2014/main" id="{82DBF462-C6CB-9140-D48F-0D95A48E3039}"/>
                </a:ext>
              </a:extLst>
            </p:cNvPr>
            <p:cNvSpPr txBox="1"/>
            <p:nvPr/>
          </p:nvSpPr>
          <p:spPr>
            <a:xfrm>
              <a:off x="1846555" y="847182"/>
              <a:ext cx="9158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dirty="0">
                  <a:latin typeface="Agency FB" panose="020B0503020202020204" pitchFamily="34" charset="0"/>
                </a:rPr>
                <a:t>02</a:t>
              </a:r>
              <a:endParaRPr lang="hr-HR" sz="6600" dirty="0">
                <a:latin typeface="Agency FB" panose="020B0503020202020204" pitchFamily="34" charset="0"/>
              </a:endParaRPr>
            </a:p>
          </p:txBody>
        </p:sp>
        <p:sp>
          <p:nvSpPr>
            <p:cNvPr id="12" name="TekstniOkvir 11">
              <a:extLst>
                <a:ext uri="{FF2B5EF4-FFF2-40B4-BE49-F238E27FC236}">
                  <a16:creationId xmlns:a16="http://schemas.microsoft.com/office/drawing/2014/main" id="{C02310B0-EBE3-0563-74F9-038BDBDA7AC7}"/>
                </a:ext>
              </a:extLst>
            </p:cNvPr>
            <p:cNvSpPr txBox="1"/>
            <p:nvPr/>
          </p:nvSpPr>
          <p:spPr>
            <a:xfrm>
              <a:off x="2762435" y="972442"/>
              <a:ext cx="17666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Agency FB" panose="020B0503020202020204" pitchFamily="34" charset="0"/>
                </a:rPr>
                <a:t>OTVARANJE TESTA</a:t>
              </a:r>
              <a:endParaRPr lang="hr-HR" sz="2400" dirty="0">
                <a:latin typeface="Agency FB" panose="020B0503020202020204" pitchFamily="34" charset="0"/>
              </a:endParaRPr>
            </a:p>
          </p:txBody>
        </p:sp>
      </p:grpSp>
      <p:pic>
        <p:nvPicPr>
          <p:cNvPr id="14" name="Slika 13">
            <a:extLst>
              <a:ext uri="{FF2B5EF4-FFF2-40B4-BE49-F238E27FC236}">
                <a16:creationId xmlns:a16="http://schemas.microsoft.com/office/drawing/2014/main" id="{35C126B4-DFE1-C926-C98F-BABD9B9F3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130" y="2241471"/>
            <a:ext cx="6975770" cy="3734944"/>
          </a:xfrm>
          <a:prstGeom prst="rect">
            <a:avLst/>
          </a:prstGeom>
        </p:spPr>
      </p:pic>
      <p:sp>
        <p:nvSpPr>
          <p:cNvPr id="16" name="Pravokutnik 15">
            <a:extLst>
              <a:ext uri="{FF2B5EF4-FFF2-40B4-BE49-F238E27FC236}">
                <a16:creationId xmlns:a16="http://schemas.microsoft.com/office/drawing/2014/main" id="{22208539-BCFF-E974-787F-12A4F3CD3C57}"/>
              </a:ext>
            </a:extLst>
          </p:cNvPr>
          <p:cNvSpPr/>
          <p:nvPr/>
        </p:nvSpPr>
        <p:spPr>
          <a:xfrm>
            <a:off x="5131292" y="985421"/>
            <a:ext cx="7770921" cy="107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Pravokutnik 14">
            <a:extLst>
              <a:ext uri="{FF2B5EF4-FFF2-40B4-BE49-F238E27FC236}">
                <a16:creationId xmlns:a16="http://schemas.microsoft.com/office/drawing/2014/main" id="{01BFA984-CAB9-1225-780A-7F431D3C004C}"/>
              </a:ext>
            </a:extLst>
          </p:cNvPr>
          <p:cNvSpPr/>
          <p:nvPr/>
        </p:nvSpPr>
        <p:spPr>
          <a:xfrm>
            <a:off x="0" y="985421"/>
            <a:ext cx="2095130" cy="107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63158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>
            <a:extLst>
              <a:ext uri="{FF2B5EF4-FFF2-40B4-BE49-F238E27FC236}">
                <a16:creationId xmlns:a16="http://schemas.microsoft.com/office/drawing/2014/main" id="{3316EAAD-9024-B83A-DB1C-02518D4A6A86}"/>
              </a:ext>
            </a:extLst>
          </p:cNvPr>
          <p:cNvGrpSpPr/>
          <p:nvPr/>
        </p:nvGrpSpPr>
        <p:grpSpPr>
          <a:xfrm>
            <a:off x="5870360" y="948121"/>
            <a:ext cx="2682537" cy="1107996"/>
            <a:chOff x="1846555" y="847182"/>
            <a:chExt cx="2682537" cy="1107996"/>
          </a:xfrm>
        </p:grpSpPr>
        <p:sp>
          <p:nvSpPr>
            <p:cNvPr id="13" name="TekstniOkvir 12">
              <a:extLst>
                <a:ext uri="{FF2B5EF4-FFF2-40B4-BE49-F238E27FC236}">
                  <a16:creationId xmlns:a16="http://schemas.microsoft.com/office/drawing/2014/main" id="{6712368C-CD0B-FE05-63B7-FDBB91FE3739}"/>
                </a:ext>
              </a:extLst>
            </p:cNvPr>
            <p:cNvSpPr txBox="1"/>
            <p:nvPr/>
          </p:nvSpPr>
          <p:spPr>
            <a:xfrm>
              <a:off x="1846555" y="847182"/>
              <a:ext cx="9158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dirty="0">
                  <a:latin typeface="Agency FB" panose="020B0503020202020204" pitchFamily="34" charset="0"/>
                </a:rPr>
                <a:t>03</a:t>
              </a:r>
              <a:endParaRPr lang="hr-HR" sz="6600" dirty="0">
                <a:latin typeface="Agency FB" panose="020B0503020202020204" pitchFamily="34" charset="0"/>
              </a:endParaRPr>
            </a:p>
          </p:txBody>
        </p:sp>
        <p:sp>
          <p:nvSpPr>
            <p:cNvPr id="17" name="TekstniOkvir 16">
              <a:extLst>
                <a:ext uri="{FF2B5EF4-FFF2-40B4-BE49-F238E27FC236}">
                  <a16:creationId xmlns:a16="http://schemas.microsoft.com/office/drawing/2014/main" id="{FCF9A44A-943C-5859-99AF-D61FE6B1B4D5}"/>
                </a:ext>
              </a:extLst>
            </p:cNvPr>
            <p:cNvSpPr txBox="1"/>
            <p:nvPr/>
          </p:nvSpPr>
          <p:spPr>
            <a:xfrm>
              <a:off x="2762435" y="972442"/>
              <a:ext cx="17666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Agency FB" panose="020B0503020202020204" pitchFamily="34" charset="0"/>
                </a:rPr>
                <a:t>TESTIRANJE SENZORA</a:t>
              </a:r>
              <a:endParaRPr lang="hr-HR" sz="2400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9" name="Grupa 8">
            <a:extLst>
              <a:ext uri="{FF2B5EF4-FFF2-40B4-BE49-F238E27FC236}">
                <a16:creationId xmlns:a16="http://schemas.microsoft.com/office/drawing/2014/main" id="{983930BF-6C19-D178-CFD2-0B1E7BE56A6F}"/>
              </a:ext>
            </a:extLst>
          </p:cNvPr>
          <p:cNvGrpSpPr/>
          <p:nvPr/>
        </p:nvGrpSpPr>
        <p:grpSpPr>
          <a:xfrm>
            <a:off x="-904044" y="966771"/>
            <a:ext cx="2476871" cy="1107996"/>
            <a:chOff x="1846555" y="847182"/>
            <a:chExt cx="2476871" cy="1107996"/>
          </a:xfrm>
        </p:grpSpPr>
        <p:sp>
          <p:nvSpPr>
            <p:cNvPr id="10" name="TekstniOkvir 9">
              <a:extLst>
                <a:ext uri="{FF2B5EF4-FFF2-40B4-BE49-F238E27FC236}">
                  <a16:creationId xmlns:a16="http://schemas.microsoft.com/office/drawing/2014/main" id="{FF83299D-4782-8AA9-BF32-311ACC7AA9A0}"/>
                </a:ext>
              </a:extLst>
            </p:cNvPr>
            <p:cNvSpPr txBox="1"/>
            <p:nvPr/>
          </p:nvSpPr>
          <p:spPr>
            <a:xfrm>
              <a:off x="1846555" y="847182"/>
              <a:ext cx="75460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dirty="0">
                  <a:latin typeface="Agency FB" panose="020B0503020202020204" pitchFamily="34" charset="0"/>
                </a:rPr>
                <a:t>01</a:t>
              </a:r>
              <a:endParaRPr lang="hr-HR" sz="6600" dirty="0">
                <a:latin typeface="Agency FB" panose="020B0503020202020204" pitchFamily="34" charset="0"/>
              </a:endParaRPr>
            </a:p>
          </p:txBody>
        </p:sp>
        <p:sp>
          <p:nvSpPr>
            <p:cNvPr id="11" name="TekstniOkvir 10">
              <a:extLst>
                <a:ext uri="{FF2B5EF4-FFF2-40B4-BE49-F238E27FC236}">
                  <a16:creationId xmlns:a16="http://schemas.microsoft.com/office/drawing/2014/main" id="{57C876D3-450F-527E-5CB5-77A318CB4CBA}"/>
                </a:ext>
              </a:extLst>
            </p:cNvPr>
            <p:cNvSpPr txBox="1"/>
            <p:nvPr/>
          </p:nvSpPr>
          <p:spPr>
            <a:xfrm>
              <a:off x="2556769" y="974506"/>
              <a:ext cx="17666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Agency FB" panose="020B0503020202020204" pitchFamily="34" charset="0"/>
                </a:rPr>
                <a:t>PALJENJE PROGRAMA</a:t>
              </a:r>
              <a:endParaRPr lang="hr-HR" sz="2400" dirty="0">
                <a:latin typeface="Agency FB" panose="020B0503020202020204" pitchFamily="34" charset="0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294BC5FF-E903-B198-33AE-926FC53AA845}"/>
              </a:ext>
            </a:extLst>
          </p:cNvPr>
          <p:cNvSpPr/>
          <p:nvPr/>
        </p:nvSpPr>
        <p:spPr>
          <a:xfrm>
            <a:off x="0" y="415254"/>
            <a:ext cx="1524000" cy="9227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177F67-50BA-46AB-B4D7-AD7C9F82E4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1223" y="0"/>
            <a:ext cx="9144000" cy="922789"/>
          </a:xfrm>
        </p:spPr>
        <p:txBody>
          <a:bodyPr>
            <a:normAutofit/>
          </a:bodyPr>
          <a:lstStyle/>
          <a:p>
            <a:pPr algn="l"/>
            <a:r>
              <a:rPr lang="hr-HR" sz="5400" b="1" dirty="0"/>
              <a:t>Testiranje senzora</a:t>
            </a:r>
            <a:endParaRPr lang="en-US" sz="5400" b="1" dirty="0"/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5A552BF8-B080-CC9F-40A1-C112847B43DE}"/>
              </a:ext>
            </a:extLst>
          </p:cNvPr>
          <p:cNvSpPr/>
          <p:nvPr/>
        </p:nvSpPr>
        <p:spPr>
          <a:xfrm>
            <a:off x="0" y="985421"/>
            <a:ext cx="2095130" cy="10706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130C1E1E-83AA-1A16-5899-F3A89D2C0A65}"/>
              </a:ext>
            </a:extLst>
          </p:cNvPr>
          <p:cNvSpPr/>
          <p:nvPr/>
        </p:nvSpPr>
        <p:spPr>
          <a:xfrm>
            <a:off x="5131293" y="985421"/>
            <a:ext cx="6338656" cy="10706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073A27D1-A2A8-239A-5BA8-99B27D9FDC8E}"/>
              </a:ext>
            </a:extLst>
          </p:cNvPr>
          <p:cNvGrpSpPr/>
          <p:nvPr/>
        </p:nvGrpSpPr>
        <p:grpSpPr>
          <a:xfrm>
            <a:off x="2271943" y="955595"/>
            <a:ext cx="2682537" cy="1107996"/>
            <a:chOff x="1846555" y="847182"/>
            <a:chExt cx="2682537" cy="1107996"/>
          </a:xfrm>
        </p:grpSpPr>
        <p:sp>
          <p:nvSpPr>
            <p:cNvPr id="5" name="TekstniOkvir 4">
              <a:extLst>
                <a:ext uri="{FF2B5EF4-FFF2-40B4-BE49-F238E27FC236}">
                  <a16:creationId xmlns:a16="http://schemas.microsoft.com/office/drawing/2014/main" id="{82DBF462-C6CB-9140-D48F-0D95A48E3039}"/>
                </a:ext>
              </a:extLst>
            </p:cNvPr>
            <p:cNvSpPr txBox="1"/>
            <p:nvPr/>
          </p:nvSpPr>
          <p:spPr>
            <a:xfrm>
              <a:off x="1846555" y="847182"/>
              <a:ext cx="9158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dirty="0">
                  <a:latin typeface="Agency FB" panose="020B0503020202020204" pitchFamily="34" charset="0"/>
                </a:rPr>
                <a:t>02</a:t>
              </a:r>
              <a:endParaRPr lang="hr-HR" sz="6600" dirty="0">
                <a:latin typeface="Agency FB" panose="020B0503020202020204" pitchFamily="34" charset="0"/>
              </a:endParaRPr>
            </a:p>
          </p:txBody>
        </p:sp>
        <p:sp>
          <p:nvSpPr>
            <p:cNvPr id="12" name="TekstniOkvir 11">
              <a:extLst>
                <a:ext uri="{FF2B5EF4-FFF2-40B4-BE49-F238E27FC236}">
                  <a16:creationId xmlns:a16="http://schemas.microsoft.com/office/drawing/2014/main" id="{C02310B0-EBE3-0563-74F9-038BDBDA7AC7}"/>
                </a:ext>
              </a:extLst>
            </p:cNvPr>
            <p:cNvSpPr txBox="1"/>
            <p:nvPr/>
          </p:nvSpPr>
          <p:spPr>
            <a:xfrm>
              <a:off x="2762435" y="972442"/>
              <a:ext cx="17666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Agency FB" panose="020B0503020202020204" pitchFamily="34" charset="0"/>
                </a:rPr>
                <a:t>OTVARANJE TESTA</a:t>
              </a:r>
              <a:endParaRPr lang="hr-HR" sz="2400" dirty="0">
                <a:latin typeface="Agency FB" panose="020B0503020202020204" pitchFamily="34" charset="0"/>
              </a:endParaRPr>
            </a:p>
          </p:txBody>
        </p:sp>
      </p:grpSp>
      <p:pic>
        <p:nvPicPr>
          <p:cNvPr id="14" name="Slika 13">
            <a:extLst>
              <a:ext uri="{FF2B5EF4-FFF2-40B4-BE49-F238E27FC236}">
                <a16:creationId xmlns:a16="http://schemas.microsoft.com/office/drawing/2014/main" id="{35C126B4-DFE1-C926-C98F-BABD9B9F3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69377" y="2346159"/>
            <a:ext cx="21930751" cy="11742092"/>
          </a:xfrm>
          <a:prstGeom prst="rect">
            <a:avLst/>
          </a:prstGeom>
        </p:spPr>
      </p:pic>
      <p:sp>
        <p:nvSpPr>
          <p:cNvPr id="16" name="Pravokutnik 15">
            <a:extLst>
              <a:ext uri="{FF2B5EF4-FFF2-40B4-BE49-F238E27FC236}">
                <a16:creationId xmlns:a16="http://schemas.microsoft.com/office/drawing/2014/main" id="{22208539-BCFF-E974-787F-12A4F3CD3C57}"/>
              </a:ext>
            </a:extLst>
          </p:cNvPr>
          <p:cNvSpPr/>
          <p:nvPr/>
        </p:nvSpPr>
        <p:spPr>
          <a:xfrm>
            <a:off x="5131292" y="985421"/>
            <a:ext cx="7770921" cy="107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Pravokutnik 14">
            <a:extLst>
              <a:ext uri="{FF2B5EF4-FFF2-40B4-BE49-F238E27FC236}">
                <a16:creationId xmlns:a16="http://schemas.microsoft.com/office/drawing/2014/main" id="{01BFA984-CAB9-1225-780A-7F431D3C004C}"/>
              </a:ext>
            </a:extLst>
          </p:cNvPr>
          <p:cNvSpPr/>
          <p:nvPr/>
        </p:nvSpPr>
        <p:spPr>
          <a:xfrm>
            <a:off x="0" y="985421"/>
            <a:ext cx="2095130" cy="107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id="{49425766-2FAF-CC6A-0FAE-DFD6418B579B}"/>
              </a:ext>
            </a:extLst>
          </p:cNvPr>
          <p:cNvSpPr/>
          <p:nvPr/>
        </p:nvSpPr>
        <p:spPr>
          <a:xfrm>
            <a:off x="4872790" y="2959772"/>
            <a:ext cx="709864" cy="5798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01753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94BC5FF-E903-B198-33AE-926FC53AA845}"/>
              </a:ext>
            </a:extLst>
          </p:cNvPr>
          <p:cNvSpPr/>
          <p:nvPr/>
        </p:nvSpPr>
        <p:spPr>
          <a:xfrm>
            <a:off x="0" y="415254"/>
            <a:ext cx="1524000" cy="9227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177F67-50BA-46AB-B4D7-AD7C9F82E4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1223" y="0"/>
            <a:ext cx="9144000" cy="922789"/>
          </a:xfrm>
        </p:spPr>
        <p:txBody>
          <a:bodyPr>
            <a:normAutofit/>
          </a:bodyPr>
          <a:lstStyle/>
          <a:p>
            <a:pPr algn="l"/>
            <a:r>
              <a:rPr lang="hr-HR" sz="5400" b="1" dirty="0"/>
              <a:t>Testiranje senzora</a:t>
            </a:r>
            <a:endParaRPr lang="en-US" sz="5400" b="1" dirty="0"/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5A552BF8-B080-CC9F-40A1-C112847B43DE}"/>
              </a:ext>
            </a:extLst>
          </p:cNvPr>
          <p:cNvSpPr/>
          <p:nvPr/>
        </p:nvSpPr>
        <p:spPr>
          <a:xfrm>
            <a:off x="0" y="985421"/>
            <a:ext cx="2095130" cy="10706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130C1E1E-83AA-1A16-5899-F3A89D2C0A65}"/>
              </a:ext>
            </a:extLst>
          </p:cNvPr>
          <p:cNvSpPr/>
          <p:nvPr/>
        </p:nvSpPr>
        <p:spPr>
          <a:xfrm>
            <a:off x="5131293" y="985421"/>
            <a:ext cx="6338656" cy="10706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073A27D1-A2A8-239A-5BA8-99B27D9FDC8E}"/>
              </a:ext>
            </a:extLst>
          </p:cNvPr>
          <p:cNvGrpSpPr/>
          <p:nvPr/>
        </p:nvGrpSpPr>
        <p:grpSpPr>
          <a:xfrm>
            <a:off x="-1067537" y="1010753"/>
            <a:ext cx="2682537" cy="1107996"/>
            <a:chOff x="1846555" y="847182"/>
            <a:chExt cx="2682537" cy="1107996"/>
          </a:xfrm>
        </p:grpSpPr>
        <p:sp>
          <p:nvSpPr>
            <p:cNvPr id="5" name="TekstniOkvir 4">
              <a:extLst>
                <a:ext uri="{FF2B5EF4-FFF2-40B4-BE49-F238E27FC236}">
                  <a16:creationId xmlns:a16="http://schemas.microsoft.com/office/drawing/2014/main" id="{82DBF462-C6CB-9140-D48F-0D95A48E3039}"/>
                </a:ext>
              </a:extLst>
            </p:cNvPr>
            <p:cNvSpPr txBox="1"/>
            <p:nvPr/>
          </p:nvSpPr>
          <p:spPr>
            <a:xfrm>
              <a:off x="1846555" y="847182"/>
              <a:ext cx="9158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dirty="0">
                  <a:latin typeface="Agency FB" panose="020B0503020202020204" pitchFamily="34" charset="0"/>
                </a:rPr>
                <a:t>02</a:t>
              </a:r>
              <a:endParaRPr lang="hr-HR" sz="6600" dirty="0">
                <a:latin typeface="Agency FB" panose="020B0503020202020204" pitchFamily="34" charset="0"/>
              </a:endParaRPr>
            </a:p>
          </p:txBody>
        </p:sp>
        <p:sp>
          <p:nvSpPr>
            <p:cNvPr id="12" name="TekstniOkvir 11">
              <a:extLst>
                <a:ext uri="{FF2B5EF4-FFF2-40B4-BE49-F238E27FC236}">
                  <a16:creationId xmlns:a16="http://schemas.microsoft.com/office/drawing/2014/main" id="{C02310B0-EBE3-0563-74F9-038BDBDA7AC7}"/>
                </a:ext>
              </a:extLst>
            </p:cNvPr>
            <p:cNvSpPr txBox="1"/>
            <p:nvPr/>
          </p:nvSpPr>
          <p:spPr>
            <a:xfrm>
              <a:off x="2762435" y="972442"/>
              <a:ext cx="17666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Agency FB" panose="020B0503020202020204" pitchFamily="34" charset="0"/>
                </a:rPr>
                <a:t>OTVARANJE TESTA</a:t>
              </a:r>
              <a:endParaRPr lang="hr-HR" sz="2400" dirty="0">
                <a:latin typeface="Agency FB" panose="020B0503020202020204" pitchFamily="34" charset="0"/>
              </a:endParaRPr>
            </a:p>
          </p:txBody>
        </p:sp>
      </p:grpSp>
      <p:sp>
        <p:nvSpPr>
          <p:cNvPr id="16" name="Pravokutnik 15">
            <a:extLst>
              <a:ext uri="{FF2B5EF4-FFF2-40B4-BE49-F238E27FC236}">
                <a16:creationId xmlns:a16="http://schemas.microsoft.com/office/drawing/2014/main" id="{22208539-BCFF-E974-787F-12A4F3CD3C57}"/>
              </a:ext>
            </a:extLst>
          </p:cNvPr>
          <p:cNvSpPr/>
          <p:nvPr/>
        </p:nvSpPr>
        <p:spPr>
          <a:xfrm>
            <a:off x="5131292" y="985421"/>
            <a:ext cx="7770921" cy="107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Pravokutnik 14">
            <a:extLst>
              <a:ext uri="{FF2B5EF4-FFF2-40B4-BE49-F238E27FC236}">
                <a16:creationId xmlns:a16="http://schemas.microsoft.com/office/drawing/2014/main" id="{01BFA984-CAB9-1225-780A-7F431D3C004C}"/>
              </a:ext>
            </a:extLst>
          </p:cNvPr>
          <p:cNvSpPr/>
          <p:nvPr/>
        </p:nvSpPr>
        <p:spPr>
          <a:xfrm>
            <a:off x="0" y="985421"/>
            <a:ext cx="2095130" cy="107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9C868A5F-DA42-FA46-67FB-24243E38D549}"/>
              </a:ext>
            </a:extLst>
          </p:cNvPr>
          <p:cNvGrpSpPr/>
          <p:nvPr/>
        </p:nvGrpSpPr>
        <p:grpSpPr>
          <a:xfrm>
            <a:off x="2193054" y="1010753"/>
            <a:ext cx="2682537" cy="1107996"/>
            <a:chOff x="1846555" y="847182"/>
            <a:chExt cx="2682537" cy="1107996"/>
          </a:xfrm>
        </p:grpSpPr>
        <p:sp>
          <p:nvSpPr>
            <p:cNvPr id="13" name="TekstniOkvir 12">
              <a:extLst>
                <a:ext uri="{FF2B5EF4-FFF2-40B4-BE49-F238E27FC236}">
                  <a16:creationId xmlns:a16="http://schemas.microsoft.com/office/drawing/2014/main" id="{E7D1F4B6-20EA-A8DE-E505-F6F8F0212300}"/>
                </a:ext>
              </a:extLst>
            </p:cNvPr>
            <p:cNvSpPr txBox="1"/>
            <p:nvPr/>
          </p:nvSpPr>
          <p:spPr>
            <a:xfrm>
              <a:off x="1846555" y="847182"/>
              <a:ext cx="9158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dirty="0">
                  <a:latin typeface="Agency FB" panose="020B0503020202020204" pitchFamily="34" charset="0"/>
                </a:rPr>
                <a:t>03</a:t>
              </a:r>
              <a:endParaRPr lang="hr-HR" sz="6600" dirty="0">
                <a:latin typeface="Agency FB" panose="020B0503020202020204" pitchFamily="34" charset="0"/>
              </a:endParaRPr>
            </a:p>
          </p:txBody>
        </p:sp>
        <p:sp>
          <p:nvSpPr>
            <p:cNvPr id="17" name="TekstniOkvir 16">
              <a:extLst>
                <a:ext uri="{FF2B5EF4-FFF2-40B4-BE49-F238E27FC236}">
                  <a16:creationId xmlns:a16="http://schemas.microsoft.com/office/drawing/2014/main" id="{681B2885-A4A2-73C6-6850-37059F2C817C}"/>
                </a:ext>
              </a:extLst>
            </p:cNvPr>
            <p:cNvSpPr txBox="1"/>
            <p:nvPr/>
          </p:nvSpPr>
          <p:spPr>
            <a:xfrm>
              <a:off x="2762435" y="972442"/>
              <a:ext cx="17666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Agency FB" panose="020B0503020202020204" pitchFamily="34" charset="0"/>
                </a:rPr>
                <a:t>TESTIRANJE SENZORA</a:t>
              </a:r>
              <a:endParaRPr lang="hr-HR" sz="2400" dirty="0">
                <a:latin typeface="Agency FB" panose="020B0503020202020204" pitchFamily="34" charset="0"/>
              </a:endParaRPr>
            </a:p>
          </p:txBody>
        </p:sp>
      </p:grpSp>
      <p:pic>
        <p:nvPicPr>
          <p:cNvPr id="18" name="Slika 17">
            <a:extLst>
              <a:ext uri="{FF2B5EF4-FFF2-40B4-BE49-F238E27FC236}">
                <a16:creationId xmlns:a16="http://schemas.microsoft.com/office/drawing/2014/main" id="{7BFAE923-06B2-4FE2-B3A7-8CD9759B0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518" y="2331973"/>
            <a:ext cx="4700527" cy="416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2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94BC5FF-E903-B198-33AE-926FC53AA845}"/>
              </a:ext>
            </a:extLst>
          </p:cNvPr>
          <p:cNvSpPr/>
          <p:nvPr/>
        </p:nvSpPr>
        <p:spPr>
          <a:xfrm>
            <a:off x="0" y="415254"/>
            <a:ext cx="1524000" cy="9227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177F67-50BA-46AB-B4D7-AD7C9F82E4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1223" y="0"/>
            <a:ext cx="9144000" cy="922789"/>
          </a:xfrm>
        </p:spPr>
        <p:txBody>
          <a:bodyPr>
            <a:normAutofit/>
          </a:bodyPr>
          <a:lstStyle/>
          <a:p>
            <a:pPr algn="l"/>
            <a:r>
              <a:rPr lang="hr-HR" sz="5400" b="1" dirty="0"/>
              <a:t>Pokretanje robota</a:t>
            </a:r>
            <a:endParaRPr lang="en-US" sz="5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32555D-DBDD-E33F-739D-CB94EA93059E}"/>
              </a:ext>
            </a:extLst>
          </p:cNvPr>
          <p:cNvSpPr txBox="1"/>
          <p:nvPr/>
        </p:nvSpPr>
        <p:spPr>
          <a:xfrm>
            <a:off x="972457" y="1082445"/>
            <a:ext cx="6691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  <a:p>
            <a:endParaRPr lang="en-US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BCB6CA2-2E9E-5C97-0686-E61636DBD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3874" y="1522020"/>
            <a:ext cx="1962424" cy="3277057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63C91875-DCDF-8F3A-2F25-AD9D06C5D311}"/>
              </a:ext>
            </a:extLst>
          </p:cNvPr>
          <p:cNvSpPr txBox="1"/>
          <p:nvPr/>
        </p:nvSpPr>
        <p:spPr>
          <a:xfrm>
            <a:off x="1524000" y="1488332"/>
            <a:ext cx="35732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Ako stisnemo desni klik na ikonu motora otvorit će nam se prozorčić u kojem možemo namjestiti brzinu i smjer vrtnje motora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DC441026-09C3-17C4-A1EC-84F325270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294" y="2965660"/>
            <a:ext cx="5208028" cy="329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6308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30DBA35-85C1-F3EE-073C-6272394FC065}"/>
              </a:ext>
            </a:extLst>
          </p:cNvPr>
          <p:cNvSpPr/>
          <p:nvPr/>
        </p:nvSpPr>
        <p:spPr>
          <a:xfrm>
            <a:off x="6010275" y="2638425"/>
            <a:ext cx="171452" cy="28479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881388-A3D6-FE47-E6D8-63A9F3BE0D3A}"/>
              </a:ext>
            </a:extLst>
          </p:cNvPr>
          <p:cNvSpPr/>
          <p:nvPr/>
        </p:nvSpPr>
        <p:spPr>
          <a:xfrm>
            <a:off x="3162300" y="2638425"/>
            <a:ext cx="2847975" cy="28479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4BC5FF-E903-B198-33AE-926FC53AA845}"/>
              </a:ext>
            </a:extLst>
          </p:cNvPr>
          <p:cNvSpPr/>
          <p:nvPr/>
        </p:nvSpPr>
        <p:spPr>
          <a:xfrm>
            <a:off x="0" y="415254"/>
            <a:ext cx="1524000" cy="9227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177F67-50BA-46AB-B4D7-AD7C9F82E4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1223" y="0"/>
            <a:ext cx="9144000" cy="922789"/>
          </a:xfrm>
        </p:spPr>
        <p:txBody>
          <a:bodyPr>
            <a:normAutofit/>
          </a:bodyPr>
          <a:lstStyle/>
          <a:p>
            <a:pPr algn="l"/>
            <a:r>
              <a:rPr lang="hr-HR" sz="5400" b="1" dirty="0"/>
              <a:t>Praćenje zida</a:t>
            </a:r>
            <a:endParaRPr lang="en-US" sz="5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32555D-DBDD-E33F-739D-CB94EA93059E}"/>
              </a:ext>
            </a:extLst>
          </p:cNvPr>
          <p:cNvSpPr txBox="1"/>
          <p:nvPr/>
        </p:nvSpPr>
        <p:spPr>
          <a:xfrm>
            <a:off x="972457" y="1082445"/>
            <a:ext cx="6691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047337-A4B7-88C8-2152-D0C9A576FA62}"/>
              </a:ext>
            </a:extLst>
          </p:cNvPr>
          <p:cNvSpPr txBox="1"/>
          <p:nvPr/>
        </p:nvSpPr>
        <p:spPr>
          <a:xfrm>
            <a:off x="1524000" y="1497701"/>
            <a:ext cx="4905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Praćenje desnog zida</a:t>
            </a:r>
          </a:p>
          <a:p>
            <a:endParaRPr 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>
                <a:extLst>
                  <a:ext uri="{FF2B5EF4-FFF2-40B4-BE49-F238E27FC236}">
                    <a16:creationId xmlns:a16="http://schemas.microsoft.com/office/drawing/2014/main" id="{65677A18-3AE5-591C-DE14-EA1D19F79BF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56398423"/>
                  </p:ext>
                </p:extLst>
              </p:nvPr>
            </p:nvGraphicFramePr>
            <p:xfrm rot="5400000">
              <a:off x="3217417" y="2987764"/>
              <a:ext cx="2737741" cy="2259531"/>
            </p:xfrm>
            <a:graphic>
              <a:graphicData uri="http://schemas.microsoft.com/office/drawing/2017/model3d">
                <am3d:model3d r:embed="rId2">
                  <am3d:spPr>
                    <a:xfrm rot="5400000">
                      <a:off x="0" y="0"/>
                      <a:ext cx="2737741" cy="2259531"/>
                    </a:xfrm>
                    <a:prstGeom prst="rect">
                      <a:avLst/>
                    </a:prstGeom>
                  </am3d:spPr>
                  <am3d:camera>
                    <am3d:pos x="0" y="0" z="6959357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437" d="1000000"/>
                    <am3d:preTrans dx="-17236989" dy="-13703273" dz="-2229459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76304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>
                <a:extLst>
                  <a:ext uri="{FF2B5EF4-FFF2-40B4-BE49-F238E27FC236}">
                    <a16:creationId xmlns:a16="http://schemas.microsoft.com/office/drawing/2014/main" id="{65677A18-3AE5-591C-DE14-EA1D19F79BF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5400000">
                <a:off x="3217417" y="2987764"/>
                <a:ext cx="2737741" cy="2259531"/>
              </a:xfrm>
              <a:prstGeom prst="rect">
                <a:avLst/>
              </a:prstGeom>
            </p:spPr>
          </p:pic>
        </mc:Fallback>
      </mc:AlternateContent>
      <p:sp>
        <p:nvSpPr>
          <p:cNvPr id="7" name="Arrow: Right 6">
            <a:extLst>
              <a:ext uri="{FF2B5EF4-FFF2-40B4-BE49-F238E27FC236}">
                <a16:creationId xmlns:a16="http://schemas.microsoft.com/office/drawing/2014/main" id="{2176A452-2D8A-51F0-9286-397E27742DAE}"/>
              </a:ext>
            </a:extLst>
          </p:cNvPr>
          <p:cNvSpPr/>
          <p:nvPr/>
        </p:nvSpPr>
        <p:spPr>
          <a:xfrm>
            <a:off x="5652860" y="3838574"/>
            <a:ext cx="886279" cy="44767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3528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48497E1-D67F-1016-42A7-CA22B820B256}"/>
              </a:ext>
            </a:extLst>
          </p:cNvPr>
          <p:cNvSpPr/>
          <p:nvPr/>
        </p:nvSpPr>
        <p:spPr>
          <a:xfrm rot="16200000">
            <a:off x="4500562" y="1135300"/>
            <a:ext cx="171452" cy="28479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0DBA35-85C1-F3EE-073C-6272394FC065}"/>
              </a:ext>
            </a:extLst>
          </p:cNvPr>
          <p:cNvSpPr/>
          <p:nvPr/>
        </p:nvSpPr>
        <p:spPr>
          <a:xfrm>
            <a:off x="6010275" y="2638425"/>
            <a:ext cx="171452" cy="28479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881388-A3D6-FE47-E6D8-63A9F3BE0D3A}"/>
              </a:ext>
            </a:extLst>
          </p:cNvPr>
          <p:cNvSpPr/>
          <p:nvPr/>
        </p:nvSpPr>
        <p:spPr>
          <a:xfrm>
            <a:off x="3162300" y="2638425"/>
            <a:ext cx="2847975" cy="28479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4BC5FF-E903-B198-33AE-926FC53AA845}"/>
              </a:ext>
            </a:extLst>
          </p:cNvPr>
          <p:cNvSpPr/>
          <p:nvPr/>
        </p:nvSpPr>
        <p:spPr>
          <a:xfrm>
            <a:off x="0" y="415254"/>
            <a:ext cx="1524000" cy="9227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177F67-50BA-46AB-B4D7-AD7C9F82E4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1223" y="0"/>
            <a:ext cx="9144000" cy="922789"/>
          </a:xfrm>
        </p:spPr>
        <p:txBody>
          <a:bodyPr>
            <a:normAutofit/>
          </a:bodyPr>
          <a:lstStyle/>
          <a:p>
            <a:pPr algn="l"/>
            <a:r>
              <a:rPr lang="hr-HR" sz="5400" b="1" dirty="0"/>
              <a:t>Praćenje zida</a:t>
            </a:r>
            <a:endParaRPr lang="en-US" sz="5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32555D-DBDD-E33F-739D-CB94EA93059E}"/>
              </a:ext>
            </a:extLst>
          </p:cNvPr>
          <p:cNvSpPr txBox="1"/>
          <p:nvPr/>
        </p:nvSpPr>
        <p:spPr>
          <a:xfrm>
            <a:off x="972457" y="1082445"/>
            <a:ext cx="6691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047337-A4B7-88C8-2152-D0C9A576FA62}"/>
              </a:ext>
            </a:extLst>
          </p:cNvPr>
          <p:cNvSpPr txBox="1"/>
          <p:nvPr/>
        </p:nvSpPr>
        <p:spPr>
          <a:xfrm>
            <a:off x="1524000" y="1497701"/>
            <a:ext cx="4905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Praćenje desnog zida</a:t>
            </a:r>
          </a:p>
          <a:p>
            <a:endParaRPr 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>
                <a:extLst>
                  <a:ext uri="{FF2B5EF4-FFF2-40B4-BE49-F238E27FC236}">
                    <a16:creationId xmlns:a16="http://schemas.microsoft.com/office/drawing/2014/main" id="{C9716135-C83D-7CFD-6AF4-8004AED2688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93855889"/>
                  </p:ext>
                </p:extLst>
              </p:nvPr>
            </p:nvGraphicFramePr>
            <p:xfrm rot="5400000">
              <a:off x="3217417" y="2987764"/>
              <a:ext cx="2737741" cy="2259531"/>
            </p:xfrm>
            <a:graphic>
              <a:graphicData uri="http://schemas.microsoft.com/office/drawing/2017/model3d">
                <am3d:model3d r:embed="rId2">
                  <am3d:spPr>
                    <a:xfrm rot="5400000">
                      <a:off x="0" y="0"/>
                      <a:ext cx="2737741" cy="2259531"/>
                    </a:xfrm>
                    <a:prstGeom prst="rect">
                      <a:avLst/>
                    </a:prstGeom>
                  </am3d:spPr>
                  <am3d:camera>
                    <am3d:pos x="0" y="0" z="6959357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437" d="1000000"/>
                    <am3d:preTrans dx="-17236989" dy="-13703273" dz="-2229459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76304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>
                <a:extLst>
                  <a:ext uri="{FF2B5EF4-FFF2-40B4-BE49-F238E27FC236}">
                    <a16:creationId xmlns:a16="http://schemas.microsoft.com/office/drawing/2014/main" id="{C9716135-C83D-7CFD-6AF4-8004AED268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5400000">
                <a:off x="3217417" y="2987764"/>
                <a:ext cx="2737741" cy="2259531"/>
              </a:xfrm>
              <a:prstGeom prst="rect">
                <a:avLst/>
              </a:prstGeom>
            </p:spPr>
          </p:pic>
        </mc:Fallback>
      </mc:AlternateContent>
      <p:sp>
        <p:nvSpPr>
          <p:cNvPr id="7" name="Arrow: Right 6">
            <a:extLst>
              <a:ext uri="{FF2B5EF4-FFF2-40B4-BE49-F238E27FC236}">
                <a16:creationId xmlns:a16="http://schemas.microsoft.com/office/drawing/2014/main" id="{2176A452-2D8A-51F0-9286-397E27742DAE}"/>
              </a:ext>
            </a:extLst>
          </p:cNvPr>
          <p:cNvSpPr/>
          <p:nvPr/>
        </p:nvSpPr>
        <p:spPr>
          <a:xfrm rot="16200000">
            <a:off x="4143148" y="2363334"/>
            <a:ext cx="886279" cy="44767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6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B7E6342-8521-F0BB-0065-933F61D73398}"/>
              </a:ext>
            </a:extLst>
          </p:cNvPr>
          <p:cNvSpPr/>
          <p:nvPr/>
        </p:nvSpPr>
        <p:spPr>
          <a:xfrm>
            <a:off x="2976901" y="2638423"/>
            <a:ext cx="171452" cy="28479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8497E1-D67F-1016-42A7-CA22B820B256}"/>
              </a:ext>
            </a:extLst>
          </p:cNvPr>
          <p:cNvSpPr/>
          <p:nvPr/>
        </p:nvSpPr>
        <p:spPr>
          <a:xfrm rot="16200000">
            <a:off x="4500562" y="1135300"/>
            <a:ext cx="171452" cy="28479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0DBA35-85C1-F3EE-073C-6272394FC065}"/>
              </a:ext>
            </a:extLst>
          </p:cNvPr>
          <p:cNvSpPr/>
          <p:nvPr/>
        </p:nvSpPr>
        <p:spPr>
          <a:xfrm>
            <a:off x="6010275" y="2638425"/>
            <a:ext cx="171452" cy="28479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881388-A3D6-FE47-E6D8-63A9F3BE0D3A}"/>
              </a:ext>
            </a:extLst>
          </p:cNvPr>
          <p:cNvSpPr/>
          <p:nvPr/>
        </p:nvSpPr>
        <p:spPr>
          <a:xfrm>
            <a:off x="3162300" y="2638425"/>
            <a:ext cx="2847975" cy="28479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4BC5FF-E903-B198-33AE-926FC53AA845}"/>
              </a:ext>
            </a:extLst>
          </p:cNvPr>
          <p:cNvSpPr/>
          <p:nvPr/>
        </p:nvSpPr>
        <p:spPr>
          <a:xfrm>
            <a:off x="0" y="415254"/>
            <a:ext cx="1524000" cy="9227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177F67-50BA-46AB-B4D7-AD7C9F82E4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1223" y="0"/>
            <a:ext cx="9144000" cy="922789"/>
          </a:xfrm>
        </p:spPr>
        <p:txBody>
          <a:bodyPr>
            <a:normAutofit/>
          </a:bodyPr>
          <a:lstStyle/>
          <a:p>
            <a:pPr algn="l"/>
            <a:r>
              <a:rPr lang="hr-HR" sz="5400" b="1" dirty="0"/>
              <a:t>Praćenje zida</a:t>
            </a:r>
            <a:endParaRPr lang="en-US" sz="5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32555D-DBDD-E33F-739D-CB94EA93059E}"/>
              </a:ext>
            </a:extLst>
          </p:cNvPr>
          <p:cNvSpPr txBox="1"/>
          <p:nvPr/>
        </p:nvSpPr>
        <p:spPr>
          <a:xfrm>
            <a:off x="972457" y="1082445"/>
            <a:ext cx="6691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047337-A4B7-88C8-2152-D0C9A576FA62}"/>
              </a:ext>
            </a:extLst>
          </p:cNvPr>
          <p:cNvSpPr txBox="1"/>
          <p:nvPr/>
        </p:nvSpPr>
        <p:spPr>
          <a:xfrm>
            <a:off x="1524000" y="1497701"/>
            <a:ext cx="4905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Praćenje desnog zida</a:t>
            </a:r>
          </a:p>
          <a:p>
            <a:endParaRPr 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>
                <a:extLst>
                  <a:ext uri="{FF2B5EF4-FFF2-40B4-BE49-F238E27FC236}">
                    <a16:creationId xmlns:a16="http://schemas.microsoft.com/office/drawing/2014/main" id="{CC1C16CF-D006-4EB4-A15F-C713DCF075D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93855889"/>
                  </p:ext>
                </p:extLst>
              </p:nvPr>
            </p:nvGraphicFramePr>
            <p:xfrm rot="5400000">
              <a:off x="3217417" y="2987764"/>
              <a:ext cx="2737741" cy="2259531"/>
            </p:xfrm>
            <a:graphic>
              <a:graphicData uri="http://schemas.microsoft.com/office/drawing/2017/model3d">
                <am3d:model3d r:embed="rId2">
                  <am3d:spPr>
                    <a:xfrm rot="5400000">
                      <a:off x="0" y="0"/>
                      <a:ext cx="2737741" cy="2259531"/>
                    </a:xfrm>
                    <a:prstGeom prst="rect">
                      <a:avLst/>
                    </a:prstGeom>
                  </am3d:spPr>
                  <am3d:camera>
                    <am3d:pos x="0" y="0" z="6959357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437" d="1000000"/>
                    <am3d:preTrans dx="-17236989" dy="-13703273" dz="-2229459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76304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>
                <a:extLst>
                  <a:ext uri="{FF2B5EF4-FFF2-40B4-BE49-F238E27FC236}">
                    <a16:creationId xmlns:a16="http://schemas.microsoft.com/office/drawing/2014/main" id="{CC1C16CF-D006-4EB4-A15F-C713DCF075D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5400000">
                <a:off x="3217417" y="2987764"/>
                <a:ext cx="2737741" cy="2259531"/>
              </a:xfrm>
              <a:prstGeom prst="rect">
                <a:avLst/>
              </a:prstGeom>
            </p:spPr>
          </p:pic>
        </mc:Fallback>
      </mc:AlternateContent>
      <p:sp>
        <p:nvSpPr>
          <p:cNvPr id="7" name="Arrow: Right 6">
            <a:extLst>
              <a:ext uri="{FF2B5EF4-FFF2-40B4-BE49-F238E27FC236}">
                <a16:creationId xmlns:a16="http://schemas.microsoft.com/office/drawing/2014/main" id="{2176A452-2D8A-51F0-9286-397E27742DAE}"/>
              </a:ext>
            </a:extLst>
          </p:cNvPr>
          <p:cNvSpPr/>
          <p:nvPr/>
        </p:nvSpPr>
        <p:spPr>
          <a:xfrm rot="10800000">
            <a:off x="2619488" y="3838574"/>
            <a:ext cx="886279" cy="44767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176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B7E6342-8521-F0BB-0065-933F61D73398}"/>
              </a:ext>
            </a:extLst>
          </p:cNvPr>
          <p:cNvSpPr/>
          <p:nvPr/>
        </p:nvSpPr>
        <p:spPr>
          <a:xfrm>
            <a:off x="2976901" y="2638423"/>
            <a:ext cx="171452" cy="28479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8497E1-D67F-1016-42A7-CA22B820B256}"/>
              </a:ext>
            </a:extLst>
          </p:cNvPr>
          <p:cNvSpPr/>
          <p:nvPr/>
        </p:nvSpPr>
        <p:spPr>
          <a:xfrm rot="16200000">
            <a:off x="4500562" y="1135300"/>
            <a:ext cx="171452" cy="28479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0DBA35-85C1-F3EE-073C-6272394FC065}"/>
              </a:ext>
            </a:extLst>
          </p:cNvPr>
          <p:cNvSpPr/>
          <p:nvPr/>
        </p:nvSpPr>
        <p:spPr>
          <a:xfrm>
            <a:off x="6010275" y="2638425"/>
            <a:ext cx="171452" cy="28479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881388-A3D6-FE47-E6D8-63A9F3BE0D3A}"/>
              </a:ext>
            </a:extLst>
          </p:cNvPr>
          <p:cNvSpPr/>
          <p:nvPr/>
        </p:nvSpPr>
        <p:spPr>
          <a:xfrm>
            <a:off x="3162300" y="2638425"/>
            <a:ext cx="2847975" cy="28479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4BC5FF-E903-B198-33AE-926FC53AA845}"/>
              </a:ext>
            </a:extLst>
          </p:cNvPr>
          <p:cNvSpPr/>
          <p:nvPr/>
        </p:nvSpPr>
        <p:spPr>
          <a:xfrm>
            <a:off x="0" y="415254"/>
            <a:ext cx="1524000" cy="9227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177F67-50BA-46AB-B4D7-AD7C9F82E4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1223" y="0"/>
            <a:ext cx="9144000" cy="922789"/>
          </a:xfrm>
        </p:spPr>
        <p:txBody>
          <a:bodyPr>
            <a:normAutofit/>
          </a:bodyPr>
          <a:lstStyle/>
          <a:p>
            <a:pPr algn="l"/>
            <a:r>
              <a:rPr lang="hr-HR" sz="5400" b="1" dirty="0"/>
              <a:t>Praćenje zida</a:t>
            </a:r>
            <a:endParaRPr lang="en-US" sz="5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32555D-DBDD-E33F-739D-CB94EA93059E}"/>
              </a:ext>
            </a:extLst>
          </p:cNvPr>
          <p:cNvSpPr txBox="1"/>
          <p:nvPr/>
        </p:nvSpPr>
        <p:spPr>
          <a:xfrm>
            <a:off x="972457" y="1082445"/>
            <a:ext cx="6691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047337-A4B7-88C8-2152-D0C9A576FA62}"/>
              </a:ext>
            </a:extLst>
          </p:cNvPr>
          <p:cNvSpPr txBox="1"/>
          <p:nvPr/>
        </p:nvSpPr>
        <p:spPr>
          <a:xfrm>
            <a:off x="1524000" y="1497701"/>
            <a:ext cx="4905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Praćenje desnog zida</a:t>
            </a:r>
          </a:p>
          <a:p>
            <a:endParaRPr 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>
                <a:extLst>
                  <a:ext uri="{FF2B5EF4-FFF2-40B4-BE49-F238E27FC236}">
                    <a16:creationId xmlns:a16="http://schemas.microsoft.com/office/drawing/2014/main" id="{40E4184E-0CEA-7903-12A8-4C389EB7779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93855889"/>
                  </p:ext>
                </p:extLst>
              </p:nvPr>
            </p:nvGraphicFramePr>
            <p:xfrm rot="5400000">
              <a:off x="3217417" y="2987764"/>
              <a:ext cx="2737741" cy="2259531"/>
            </p:xfrm>
            <a:graphic>
              <a:graphicData uri="http://schemas.microsoft.com/office/drawing/2017/model3d">
                <am3d:model3d r:embed="rId2">
                  <am3d:spPr>
                    <a:xfrm rot="5400000">
                      <a:off x="0" y="0"/>
                      <a:ext cx="2737741" cy="2259531"/>
                    </a:xfrm>
                    <a:prstGeom prst="rect">
                      <a:avLst/>
                    </a:prstGeom>
                  </am3d:spPr>
                  <am3d:camera>
                    <am3d:pos x="0" y="0" z="6959357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437" d="1000000"/>
                    <am3d:preTrans dx="-17236989" dy="-13703273" dz="-2229459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76304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>
                <a:extLst>
                  <a:ext uri="{FF2B5EF4-FFF2-40B4-BE49-F238E27FC236}">
                    <a16:creationId xmlns:a16="http://schemas.microsoft.com/office/drawing/2014/main" id="{40E4184E-0CEA-7903-12A8-4C389EB7779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5400000">
                <a:off x="3217417" y="2987764"/>
                <a:ext cx="2737741" cy="2259531"/>
              </a:xfrm>
              <a:prstGeom prst="rect">
                <a:avLst/>
              </a:prstGeom>
            </p:spPr>
          </p:pic>
        </mc:Fallback>
      </mc:AlternateContent>
      <p:sp>
        <p:nvSpPr>
          <p:cNvPr id="7" name="Arrow: Right 6">
            <a:extLst>
              <a:ext uri="{FF2B5EF4-FFF2-40B4-BE49-F238E27FC236}">
                <a16:creationId xmlns:a16="http://schemas.microsoft.com/office/drawing/2014/main" id="{2176A452-2D8A-51F0-9286-397E27742DAE}"/>
              </a:ext>
            </a:extLst>
          </p:cNvPr>
          <p:cNvSpPr/>
          <p:nvPr/>
        </p:nvSpPr>
        <p:spPr>
          <a:xfrm rot="5400000">
            <a:off x="4143148" y="5262560"/>
            <a:ext cx="886279" cy="44767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77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94BC5FF-E903-B198-33AE-926FC53AA845}"/>
              </a:ext>
            </a:extLst>
          </p:cNvPr>
          <p:cNvSpPr/>
          <p:nvPr/>
        </p:nvSpPr>
        <p:spPr>
          <a:xfrm>
            <a:off x="0" y="415254"/>
            <a:ext cx="1524000" cy="9227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177F67-50BA-46AB-B4D7-AD7C9F82E4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1223" y="0"/>
            <a:ext cx="9144000" cy="922789"/>
          </a:xfrm>
        </p:spPr>
        <p:txBody>
          <a:bodyPr>
            <a:normAutofit/>
          </a:bodyPr>
          <a:lstStyle/>
          <a:p>
            <a:pPr algn="l"/>
            <a:r>
              <a:rPr lang="hr-HR" sz="5400" b="1" dirty="0"/>
              <a:t>Program praćenja zida</a:t>
            </a:r>
            <a:endParaRPr lang="en-US" sz="5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32555D-DBDD-E33F-739D-CB94EA93059E}"/>
              </a:ext>
            </a:extLst>
          </p:cNvPr>
          <p:cNvSpPr txBox="1"/>
          <p:nvPr/>
        </p:nvSpPr>
        <p:spPr>
          <a:xfrm>
            <a:off x="972457" y="1082445"/>
            <a:ext cx="6691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047337-A4B7-88C8-2152-D0C9A576FA62}"/>
              </a:ext>
            </a:extLst>
          </p:cNvPr>
          <p:cNvSpPr txBox="1"/>
          <p:nvPr/>
        </p:nvSpPr>
        <p:spPr>
          <a:xfrm>
            <a:off x="1721223" y="1380358"/>
            <a:ext cx="4905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Praćenje zida ćemo programirati pomoću različitih IF uvjeta</a:t>
            </a:r>
          </a:p>
          <a:p>
            <a:endParaRPr lang="en-US" dirty="0"/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57ADBD7F-2F95-CB4C-676C-5781FFA8B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719" y="2026689"/>
            <a:ext cx="8389058" cy="450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96262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94BC5FF-E903-B198-33AE-926FC53AA845}"/>
              </a:ext>
            </a:extLst>
          </p:cNvPr>
          <p:cNvSpPr/>
          <p:nvPr/>
        </p:nvSpPr>
        <p:spPr>
          <a:xfrm>
            <a:off x="0" y="415254"/>
            <a:ext cx="1524000" cy="9227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177F67-50BA-46AB-B4D7-AD7C9F82E4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1223" y="0"/>
            <a:ext cx="9144000" cy="922789"/>
          </a:xfrm>
        </p:spPr>
        <p:txBody>
          <a:bodyPr>
            <a:normAutofit/>
          </a:bodyPr>
          <a:lstStyle/>
          <a:p>
            <a:pPr algn="l"/>
            <a:r>
              <a:rPr lang="hr-HR" sz="5400" b="1" dirty="0"/>
              <a:t>Detekcija boja</a:t>
            </a:r>
            <a:endParaRPr lang="en-US" sz="5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32555D-DBDD-E33F-739D-CB94EA93059E}"/>
              </a:ext>
            </a:extLst>
          </p:cNvPr>
          <p:cNvSpPr txBox="1"/>
          <p:nvPr/>
        </p:nvSpPr>
        <p:spPr>
          <a:xfrm>
            <a:off x="972457" y="1082445"/>
            <a:ext cx="6691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047337-A4B7-88C8-2152-D0C9A576FA62}"/>
              </a:ext>
            </a:extLst>
          </p:cNvPr>
          <p:cNvSpPr txBox="1"/>
          <p:nvPr/>
        </p:nvSpPr>
        <p:spPr>
          <a:xfrm>
            <a:off x="1721223" y="1380358"/>
            <a:ext cx="49058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Detekciju boja ćemo izvršiti pomoću </a:t>
            </a:r>
            <a:r>
              <a:rPr lang="hr-HR" dirty="0" err="1"/>
              <a:t>color</a:t>
            </a:r>
            <a:r>
              <a:rPr lang="hr-HR" dirty="0"/>
              <a:t> senzora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err="1"/>
              <a:t>Color</a:t>
            </a:r>
            <a:r>
              <a:rPr lang="hr-HR" dirty="0"/>
              <a:t> senzor za svaku boju daje drugačiju vrijednost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Nakon detekcije žrtve potrebno je koristiti </a:t>
            </a:r>
            <a:r>
              <a:rPr lang="hr-HR" dirty="0" err="1"/>
              <a:t>timer</a:t>
            </a:r>
            <a:endParaRPr lang="hr-HR" dirty="0"/>
          </a:p>
          <a:p>
            <a:endParaRPr lang="en-US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8ED0ABEE-F1CF-F396-FAE6-2909BBB74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1291" y="1082445"/>
            <a:ext cx="2286319" cy="4925112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00D994A6-1FCA-FBA9-56D0-82DF8B35D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217" y="3128291"/>
            <a:ext cx="3696835" cy="287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9749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kstniOkvir 16">
            <a:extLst>
              <a:ext uri="{FF2B5EF4-FFF2-40B4-BE49-F238E27FC236}">
                <a16:creationId xmlns:a16="http://schemas.microsoft.com/office/drawing/2014/main" id="{19BE9FB0-1CD2-1C2F-0F5B-F3E4755ED4B4}"/>
              </a:ext>
            </a:extLst>
          </p:cNvPr>
          <p:cNvSpPr txBox="1"/>
          <p:nvPr/>
        </p:nvSpPr>
        <p:spPr>
          <a:xfrm>
            <a:off x="1063412" y="4453635"/>
            <a:ext cx="109912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/>
              <a:t>S</a:t>
            </a:r>
            <a:r>
              <a:rPr lang="nn-NO" sz="1400" b="0" i="0" dirty="0">
                <a:effectLst/>
              </a:rPr>
              <a:t>tudent Fakulteta  organizacije i informatike u Varaždinu</a:t>
            </a:r>
            <a:r>
              <a:rPr lang="hr-HR" sz="1400" dirty="0"/>
              <a:t> </a:t>
            </a:r>
          </a:p>
        </p:txBody>
      </p:sp>
      <p:sp>
        <p:nvSpPr>
          <p:cNvPr id="40" name="TekstniOkvir 39">
            <a:extLst>
              <a:ext uri="{FF2B5EF4-FFF2-40B4-BE49-F238E27FC236}">
                <a16:creationId xmlns:a16="http://schemas.microsoft.com/office/drawing/2014/main" id="{6B43212C-BEF6-A06C-BDF2-01ADFE9CEB07}"/>
              </a:ext>
            </a:extLst>
          </p:cNvPr>
          <p:cNvSpPr txBox="1"/>
          <p:nvPr/>
        </p:nvSpPr>
        <p:spPr>
          <a:xfrm>
            <a:off x="5414262" y="4453635"/>
            <a:ext cx="14031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/>
              <a:t>U</a:t>
            </a:r>
            <a:r>
              <a:rPr lang="hr-HR" sz="1400" b="0" i="0" dirty="0">
                <a:effectLst/>
              </a:rPr>
              <a:t>čenik 3. razreda Elektrostrojarske škole Varaždin</a:t>
            </a:r>
            <a:endParaRPr lang="hr-HR" sz="1400" dirty="0"/>
          </a:p>
        </p:txBody>
      </p:sp>
      <p:sp>
        <p:nvSpPr>
          <p:cNvPr id="42" name="TekstniOkvir 41">
            <a:extLst>
              <a:ext uri="{FF2B5EF4-FFF2-40B4-BE49-F238E27FC236}">
                <a16:creationId xmlns:a16="http://schemas.microsoft.com/office/drawing/2014/main" id="{56F9D74B-9155-3E60-612F-36FE7A359C8D}"/>
              </a:ext>
            </a:extLst>
          </p:cNvPr>
          <p:cNvSpPr txBox="1"/>
          <p:nvPr/>
        </p:nvSpPr>
        <p:spPr>
          <a:xfrm>
            <a:off x="7636429" y="4453634"/>
            <a:ext cx="13657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/>
              <a:t>U</a:t>
            </a:r>
            <a:r>
              <a:rPr lang="hr-HR" sz="1400" b="0" i="0" dirty="0">
                <a:effectLst/>
              </a:rPr>
              <a:t>čenik 3. razreda Tehničke škole Ruđera Boškovića</a:t>
            </a:r>
            <a:endParaRPr lang="hr-HR" sz="1400" dirty="0"/>
          </a:p>
        </p:txBody>
      </p:sp>
      <p:sp>
        <p:nvSpPr>
          <p:cNvPr id="43" name="TekstniOkvir 42">
            <a:extLst>
              <a:ext uri="{FF2B5EF4-FFF2-40B4-BE49-F238E27FC236}">
                <a16:creationId xmlns:a16="http://schemas.microsoft.com/office/drawing/2014/main" id="{156D78B0-3768-4457-C45D-ACB9744AA9C7}"/>
              </a:ext>
            </a:extLst>
          </p:cNvPr>
          <p:cNvSpPr txBox="1"/>
          <p:nvPr/>
        </p:nvSpPr>
        <p:spPr>
          <a:xfrm>
            <a:off x="9815900" y="4453088"/>
            <a:ext cx="10991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U</a:t>
            </a:r>
            <a:r>
              <a:rPr lang="pl-PL" sz="1400" b="0" i="0" dirty="0">
                <a:effectLst/>
              </a:rPr>
              <a:t>čenik 3. razreda XV. gimnazije u Zagrebu</a:t>
            </a:r>
            <a:endParaRPr lang="hr-HR" sz="1400" dirty="0"/>
          </a:p>
        </p:txBody>
      </p:sp>
      <p:sp>
        <p:nvSpPr>
          <p:cNvPr id="44" name="TekstniOkvir 43">
            <a:extLst>
              <a:ext uri="{FF2B5EF4-FFF2-40B4-BE49-F238E27FC236}">
                <a16:creationId xmlns:a16="http://schemas.microsoft.com/office/drawing/2014/main" id="{FE9EE55F-1A58-567C-0AC9-DF251F28D1F9}"/>
              </a:ext>
            </a:extLst>
          </p:cNvPr>
          <p:cNvSpPr txBox="1"/>
          <p:nvPr/>
        </p:nvSpPr>
        <p:spPr>
          <a:xfrm>
            <a:off x="3242883" y="4491555"/>
            <a:ext cx="10991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U</a:t>
            </a:r>
            <a:r>
              <a:rPr lang="pl-PL" sz="1400" b="0" i="0" dirty="0">
                <a:effectLst/>
              </a:rPr>
              <a:t>čenik 3. razreda XV. Gimnazije u Zagrebu</a:t>
            </a:r>
            <a:endParaRPr lang="hr-HR" sz="1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315211-6812-5BD6-8411-DE0A20843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2588" y="0"/>
            <a:ext cx="8785412" cy="922789"/>
          </a:xfrm>
        </p:spPr>
        <p:txBody>
          <a:bodyPr>
            <a:normAutofit/>
          </a:bodyPr>
          <a:lstStyle/>
          <a:p>
            <a:pPr algn="l"/>
            <a:r>
              <a:rPr lang="hr-HR" sz="5400" b="1" dirty="0"/>
              <a:t>Što sve roboti mogu u labirintu</a:t>
            </a:r>
            <a:endParaRPr lang="en-US" sz="54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84566A-1979-53A0-D089-3F23E578C45B}"/>
              </a:ext>
            </a:extLst>
          </p:cNvPr>
          <p:cNvSpPr/>
          <p:nvPr/>
        </p:nvSpPr>
        <p:spPr>
          <a:xfrm>
            <a:off x="0" y="415254"/>
            <a:ext cx="1524000" cy="9227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61E570-A6B8-40B9-65F3-2D8D71E321DD}"/>
              </a:ext>
            </a:extLst>
          </p:cNvPr>
          <p:cNvSpPr txBox="1"/>
          <p:nvPr/>
        </p:nvSpPr>
        <p:spPr>
          <a:xfrm>
            <a:off x="912576" y="1585379"/>
            <a:ext cx="1667500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latin typeface="Agency FB" panose="020B0503020202020204" pitchFamily="34" charset="0"/>
              </a:rPr>
              <a:t>Ivan </a:t>
            </a:r>
            <a:endParaRPr lang="en-GB" sz="2400" b="1" dirty="0">
              <a:latin typeface="Agency FB" panose="020B0503020202020204" pitchFamily="34" charset="0"/>
            </a:endParaRPr>
          </a:p>
          <a:p>
            <a:pPr algn="ctr"/>
            <a:r>
              <a:rPr lang="hr-HR" sz="2400" b="1" dirty="0">
                <a:latin typeface="Agency FB" panose="020B0503020202020204" pitchFamily="34" charset="0"/>
              </a:rPr>
              <a:t>Kolarić</a:t>
            </a:r>
          </a:p>
          <a:p>
            <a:pPr algn="ctr"/>
            <a:endParaRPr lang="hr-HR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3549D2-077A-C5B8-C0CC-E0D6E06C23F5}"/>
              </a:ext>
            </a:extLst>
          </p:cNvPr>
          <p:cNvSpPr txBox="1"/>
          <p:nvPr/>
        </p:nvSpPr>
        <p:spPr>
          <a:xfrm>
            <a:off x="3090870" y="1585378"/>
            <a:ext cx="1667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latin typeface="Agency FB" panose="020B0503020202020204" pitchFamily="34" charset="0"/>
              </a:rPr>
              <a:t>Goran</a:t>
            </a:r>
            <a:endParaRPr lang="en-GB" sz="2400" b="1" dirty="0">
              <a:latin typeface="Agency FB" panose="020B0503020202020204" pitchFamily="34" charset="0"/>
            </a:endParaRPr>
          </a:p>
          <a:p>
            <a:pPr algn="ctr"/>
            <a:r>
              <a:rPr lang="hr-HR" sz="2400" b="1" dirty="0">
                <a:latin typeface="Agency FB" panose="020B0503020202020204" pitchFamily="34" charset="0"/>
              </a:rPr>
              <a:t>Vukmanović</a:t>
            </a:r>
          </a:p>
          <a:p>
            <a:pPr algn="ctr"/>
            <a:endParaRPr lang="hr-HR" dirty="0"/>
          </a:p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34BB19-4259-8D3A-9E4D-E1DA37719CD3}"/>
              </a:ext>
            </a:extLst>
          </p:cNvPr>
          <p:cNvSpPr txBox="1"/>
          <p:nvPr/>
        </p:nvSpPr>
        <p:spPr>
          <a:xfrm>
            <a:off x="5262250" y="1585377"/>
            <a:ext cx="1667500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latin typeface="Agency FB" panose="020B0503020202020204" pitchFamily="34" charset="0"/>
              </a:rPr>
              <a:t>Juraj</a:t>
            </a:r>
            <a:r>
              <a:rPr lang="en-GB" sz="2400" b="1" dirty="0">
                <a:latin typeface="Agency FB" panose="020B0503020202020204" pitchFamily="34" charset="0"/>
              </a:rPr>
              <a:t> </a:t>
            </a:r>
          </a:p>
          <a:p>
            <a:pPr algn="ctr"/>
            <a:r>
              <a:rPr lang="en-GB" sz="2400" b="1" dirty="0" err="1">
                <a:latin typeface="Agency FB" panose="020B0503020202020204" pitchFamily="34" charset="0"/>
              </a:rPr>
              <a:t>Kolarić</a:t>
            </a:r>
            <a:endParaRPr lang="hr-HR" sz="2400" b="1" dirty="0">
              <a:latin typeface="Agency FB" panose="020B0503020202020204" pitchFamily="34" charset="0"/>
            </a:endParaRPr>
          </a:p>
          <a:p>
            <a:pPr algn="ctr"/>
            <a:endParaRPr lang="hr-HR" dirty="0"/>
          </a:p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5AB575-3541-6549-6267-A7D7C690A344}"/>
              </a:ext>
            </a:extLst>
          </p:cNvPr>
          <p:cNvSpPr txBox="1"/>
          <p:nvPr/>
        </p:nvSpPr>
        <p:spPr>
          <a:xfrm>
            <a:off x="7458512" y="1585377"/>
            <a:ext cx="1667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latin typeface="Agency FB" panose="020B0503020202020204" pitchFamily="34" charset="0"/>
              </a:rPr>
              <a:t>Ivan Matošević</a:t>
            </a:r>
          </a:p>
          <a:p>
            <a:pPr algn="ctr"/>
            <a:endParaRPr lang="hr-HR" dirty="0"/>
          </a:p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D49C2B-AC43-17E3-4DFD-4E97B46784B1}"/>
              </a:ext>
            </a:extLst>
          </p:cNvPr>
          <p:cNvSpPr txBox="1"/>
          <p:nvPr/>
        </p:nvSpPr>
        <p:spPr>
          <a:xfrm>
            <a:off x="9651555" y="1585376"/>
            <a:ext cx="1667500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latin typeface="Agency FB" panose="020B0503020202020204" pitchFamily="34" charset="0"/>
              </a:rPr>
              <a:t>Jakov </a:t>
            </a:r>
            <a:endParaRPr lang="en-GB" sz="2400" b="1" dirty="0">
              <a:latin typeface="Agency FB" panose="020B0503020202020204" pitchFamily="34" charset="0"/>
            </a:endParaRPr>
          </a:p>
          <a:p>
            <a:pPr algn="ctr"/>
            <a:r>
              <a:rPr lang="hr-HR" sz="2400" b="1" dirty="0">
                <a:latin typeface="Agency FB" panose="020B0503020202020204" pitchFamily="34" charset="0"/>
              </a:rPr>
              <a:t>Džijan</a:t>
            </a:r>
          </a:p>
          <a:p>
            <a:pPr algn="ctr"/>
            <a:endParaRPr lang="hr-HR" dirty="0"/>
          </a:p>
          <a:p>
            <a:pPr algn="ctr"/>
            <a:endParaRPr lang="en-US" dirty="0"/>
          </a:p>
        </p:txBody>
      </p:sp>
      <p:pic>
        <p:nvPicPr>
          <p:cNvPr id="31" name="Slika 30" descr="Slika na kojoj se prikazuje osoba, zid, u dvorani, čovjek&#10;&#10;Opis je automatski generiran">
            <a:extLst>
              <a:ext uri="{FF2B5EF4-FFF2-40B4-BE49-F238E27FC236}">
                <a16:creationId xmlns:a16="http://schemas.microsoft.com/office/drawing/2014/main" id="{A25F79F9-FCD7-5A06-827D-E5B8A96243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5" t="9820" r="2431" b="382"/>
          <a:stretch/>
        </p:blipFill>
        <p:spPr>
          <a:xfrm>
            <a:off x="9809326" y="2492162"/>
            <a:ext cx="1351959" cy="18736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" name="Slika 32" descr="Slika na kojoj se prikazuje vanjski, osoba, zgrada, trava&#10;&#10;Opis je automatski generiran">
            <a:extLst>
              <a:ext uri="{FF2B5EF4-FFF2-40B4-BE49-F238E27FC236}">
                <a16:creationId xmlns:a16="http://schemas.microsoft.com/office/drawing/2014/main" id="{77B1BB4A-40FE-5408-C97E-B89BB69FD6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1" t="955" r="23714" b="37535"/>
          <a:stretch/>
        </p:blipFill>
        <p:spPr>
          <a:xfrm>
            <a:off x="1063412" y="2492162"/>
            <a:ext cx="1365829" cy="18736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Slika 34" descr="Slika na kojoj se prikazuje osoba, zid, u dvorani, čovjek&#10;&#10;Opis je automatski generiran">
            <a:extLst>
              <a:ext uri="{FF2B5EF4-FFF2-40B4-BE49-F238E27FC236}">
                <a16:creationId xmlns:a16="http://schemas.microsoft.com/office/drawing/2014/main" id="{D274CFDE-4ACC-0C66-ED68-6C44F012B4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7" r="8535" b="7723"/>
          <a:stretch/>
        </p:blipFill>
        <p:spPr>
          <a:xfrm>
            <a:off x="3283784" y="2492162"/>
            <a:ext cx="1294573" cy="18736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7" name="Slika 36" descr="Slika na kojoj se prikazuje osoba, čovjek, majica&#10;&#10;Opis je automatski generiran">
            <a:extLst>
              <a:ext uri="{FF2B5EF4-FFF2-40B4-BE49-F238E27FC236}">
                <a16:creationId xmlns:a16="http://schemas.microsoft.com/office/drawing/2014/main" id="{12788615-BFD3-1F52-AADC-4D04D0D069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5" t="1350" r="13764" b="32790"/>
          <a:stretch/>
        </p:blipFill>
        <p:spPr>
          <a:xfrm>
            <a:off x="5407123" y="2492162"/>
            <a:ext cx="1377754" cy="18736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9" name="Slika 38" descr="Slika na kojoj se prikazuje zid, osoba, u dvorani, majica&#10;&#10;Opis je automatski generiran">
            <a:extLst>
              <a:ext uri="{FF2B5EF4-FFF2-40B4-BE49-F238E27FC236}">
                <a16:creationId xmlns:a16="http://schemas.microsoft.com/office/drawing/2014/main" id="{3BB2BA61-FEE2-4E3A-559B-AB6748E771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8" b="14600"/>
          <a:stretch/>
        </p:blipFill>
        <p:spPr>
          <a:xfrm>
            <a:off x="7584088" y="2492162"/>
            <a:ext cx="1432945" cy="18736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23412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0" grpId="0"/>
      <p:bldP spid="42" grpId="0"/>
      <p:bldP spid="43" grpId="0"/>
      <p:bldP spid="4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94BC5FF-E903-B198-33AE-926FC53AA845}"/>
              </a:ext>
            </a:extLst>
          </p:cNvPr>
          <p:cNvSpPr/>
          <p:nvPr/>
        </p:nvSpPr>
        <p:spPr>
          <a:xfrm>
            <a:off x="0" y="415254"/>
            <a:ext cx="1524000" cy="9227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177F67-50BA-46AB-B4D7-AD7C9F82E4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1223" y="0"/>
            <a:ext cx="9144000" cy="922789"/>
          </a:xfrm>
        </p:spPr>
        <p:txBody>
          <a:bodyPr>
            <a:normAutofit/>
          </a:bodyPr>
          <a:lstStyle/>
          <a:p>
            <a:pPr algn="l"/>
            <a:r>
              <a:rPr lang="hr-HR" sz="5400" b="1" dirty="0"/>
              <a:t>Rješavanje labirinta</a:t>
            </a:r>
            <a:endParaRPr lang="en-US" sz="5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32555D-DBDD-E33F-739D-CB94EA93059E}"/>
              </a:ext>
            </a:extLst>
          </p:cNvPr>
          <p:cNvSpPr txBox="1"/>
          <p:nvPr/>
        </p:nvSpPr>
        <p:spPr>
          <a:xfrm>
            <a:off x="972457" y="1082445"/>
            <a:ext cx="6691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047337-A4B7-88C8-2152-D0C9A576FA62}"/>
              </a:ext>
            </a:extLst>
          </p:cNvPr>
          <p:cNvSpPr txBox="1"/>
          <p:nvPr/>
        </p:nvSpPr>
        <p:spPr>
          <a:xfrm>
            <a:off x="1721223" y="1380358"/>
            <a:ext cx="4905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Nakon što smo napravili praćenje zida i detekciju boja možemo krenuti u labirint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CE0E1445-2A1C-C279-3BA5-CC201A67B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905" y="2323763"/>
            <a:ext cx="6214635" cy="446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5152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94BC5FF-E903-B198-33AE-926FC53AA845}"/>
              </a:ext>
            </a:extLst>
          </p:cNvPr>
          <p:cNvSpPr/>
          <p:nvPr/>
        </p:nvSpPr>
        <p:spPr>
          <a:xfrm>
            <a:off x="0" y="415254"/>
            <a:ext cx="1524000" cy="9227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177F67-50BA-46AB-B4D7-AD7C9F82E4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1223" y="0"/>
            <a:ext cx="9144000" cy="922789"/>
          </a:xfrm>
        </p:spPr>
        <p:txBody>
          <a:bodyPr>
            <a:normAutofit/>
          </a:bodyPr>
          <a:lstStyle/>
          <a:p>
            <a:pPr algn="l"/>
            <a:r>
              <a:rPr lang="hr-HR" sz="5400" b="1" dirty="0"/>
              <a:t>Rješavanje labirinta</a:t>
            </a:r>
            <a:endParaRPr lang="en-US" sz="5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32555D-DBDD-E33F-739D-CB94EA93059E}"/>
              </a:ext>
            </a:extLst>
          </p:cNvPr>
          <p:cNvSpPr txBox="1"/>
          <p:nvPr/>
        </p:nvSpPr>
        <p:spPr>
          <a:xfrm>
            <a:off x="972457" y="1082445"/>
            <a:ext cx="6691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047337-A4B7-88C8-2152-D0C9A576FA62}"/>
              </a:ext>
            </a:extLst>
          </p:cNvPr>
          <p:cNvSpPr txBox="1"/>
          <p:nvPr/>
        </p:nvSpPr>
        <p:spPr>
          <a:xfrm>
            <a:off x="1721223" y="1380358"/>
            <a:ext cx="4905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Ako smo uspješno prošli labirint, sada ćemo pokušat riješiti teži labirint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A231D925-83FE-F2E5-C74D-AC6D5FEBC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387" y="2142500"/>
            <a:ext cx="5707417" cy="416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6454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94BC5FF-E903-B198-33AE-926FC53AA845}"/>
              </a:ext>
            </a:extLst>
          </p:cNvPr>
          <p:cNvSpPr/>
          <p:nvPr/>
        </p:nvSpPr>
        <p:spPr>
          <a:xfrm>
            <a:off x="0" y="415254"/>
            <a:ext cx="1524000" cy="9227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177F67-50BA-46AB-B4D7-AD7C9F82E4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1223" y="0"/>
            <a:ext cx="9144000" cy="922789"/>
          </a:xfrm>
        </p:spPr>
        <p:txBody>
          <a:bodyPr>
            <a:normAutofit/>
          </a:bodyPr>
          <a:lstStyle/>
          <a:p>
            <a:pPr algn="l"/>
            <a:r>
              <a:rPr lang="hr-HR" sz="5400" b="1" dirty="0"/>
              <a:t>Varaždin 2023.</a:t>
            </a:r>
            <a:endParaRPr lang="en-US" sz="5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32555D-DBDD-E33F-739D-CB94EA93059E}"/>
              </a:ext>
            </a:extLst>
          </p:cNvPr>
          <p:cNvSpPr txBox="1"/>
          <p:nvPr/>
        </p:nvSpPr>
        <p:spPr>
          <a:xfrm>
            <a:off x="972457" y="1082445"/>
            <a:ext cx="6691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  <a:p>
            <a:endParaRPr lang="en-US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8495D7A6-EA37-E27B-AAE6-04E832B42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681" y="922789"/>
            <a:ext cx="3056288" cy="5614516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534B4A33-E5B1-B5EE-E3B0-35A853904611}"/>
              </a:ext>
            </a:extLst>
          </p:cNvPr>
          <p:cNvSpPr txBox="1"/>
          <p:nvPr/>
        </p:nvSpPr>
        <p:spPr>
          <a:xfrm>
            <a:off x="1873459" y="2100105"/>
            <a:ext cx="42225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Pozivamo Vas da nas posjetite na europskom natjecanju koje će se održati u Varaždinu </a:t>
            </a:r>
          </a:p>
          <a:p>
            <a:r>
              <a:rPr lang="hr-HR" sz="2800" dirty="0"/>
              <a:t>7. - 10.6.2023.</a:t>
            </a:r>
          </a:p>
        </p:txBody>
      </p:sp>
    </p:spTree>
    <p:extLst>
      <p:ext uri="{BB962C8B-B14F-4D97-AF65-F5344CB8AC3E}">
        <p14:creationId xmlns:p14="http://schemas.microsoft.com/office/powerpoint/2010/main" val="1393551316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94BC5FF-E903-B198-33AE-926FC53AA845}"/>
              </a:ext>
            </a:extLst>
          </p:cNvPr>
          <p:cNvSpPr/>
          <p:nvPr/>
        </p:nvSpPr>
        <p:spPr>
          <a:xfrm>
            <a:off x="0" y="415254"/>
            <a:ext cx="1524000" cy="9227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177F67-50BA-46AB-B4D7-AD7C9F82E4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1223" y="0"/>
            <a:ext cx="9144000" cy="922789"/>
          </a:xfrm>
        </p:spPr>
        <p:txBody>
          <a:bodyPr>
            <a:normAutofit/>
          </a:bodyPr>
          <a:lstStyle/>
          <a:p>
            <a:pPr algn="l"/>
            <a:r>
              <a:rPr lang="en-GB" sz="5400" b="1" dirty="0" err="1"/>
              <a:t>Radionice</a:t>
            </a:r>
            <a:endParaRPr lang="en-US" sz="5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32555D-DBDD-E33F-739D-CB94EA93059E}"/>
              </a:ext>
            </a:extLst>
          </p:cNvPr>
          <p:cNvSpPr txBox="1"/>
          <p:nvPr/>
        </p:nvSpPr>
        <p:spPr>
          <a:xfrm>
            <a:off x="972457" y="1082445"/>
            <a:ext cx="6691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047337-A4B7-88C8-2152-D0C9A576FA62}"/>
              </a:ext>
            </a:extLst>
          </p:cNvPr>
          <p:cNvSpPr txBox="1"/>
          <p:nvPr/>
        </p:nvSpPr>
        <p:spPr>
          <a:xfrm>
            <a:off x="1507157" y="1728776"/>
            <a:ext cx="56216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hr-HR" sz="2800" dirty="0"/>
              <a:t>Dođite, te kroz igru i zabavu naučite programirati.</a:t>
            </a:r>
          </a:p>
          <a:p>
            <a:pPr marL="0" indent="0">
              <a:buNone/>
            </a:pPr>
            <a:r>
              <a:rPr lang="hr-HR" sz="2800" dirty="0"/>
              <a:t>Na sva Vaša pitanja odgovoriti ćemo Vam na radionici.</a:t>
            </a:r>
          </a:p>
          <a:p>
            <a:pPr marL="0" indent="0">
              <a:buNone/>
            </a:pPr>
            <a:r>
              <a:rPr lang="hr-HR" sz="2800" dirty="0"/>
              <a:t>Svi polaznici  radionice dobiti će diplomu o sudjelovanju.</a:t>
            </a:r>
          </a:p>
        </p:txBody>
      </p:sp>
    </p:spTree>
    <p:extLst>
      <p:ext uri="{BB962C8B-B14F-4D97-AF65-F5344CB8AC3E}">
        <p14:creationId xmlns:p14="http://schemas.microsoft.com/office/powerpoint/2010/main" val="421546663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15211-6812-5BD6-8411-DE0A20843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1223" y="0"/>
            <a:ext cx="9144000" cy="922789"/>
          </a:xfrm>
        </p:spPr>
        <p:txBody>
          <a:bodyPr>
            <a:normAutofit/>
          </a:bodyPr>
          <a:lstStyle/>
          <a:p>
            <a:pPr algn="l"/>
            <a:r>
              <a:rPr lang="hr-HR" sz="5400" b="1" dirty="0" err="1"/>
              <a:t>Rescue</a:t>
            </a:r>
            <a:r>
              <a:rPr lang="hr-HR" sz="5400" b="1" dirty="0"/>
              <a:t> Maze</a:t>
            </a:r>
            <a:endParaRPr lang="en-US" sz="54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84566A-1979-53A0-D089-3F23E578C45B}"/>
              </a:ext>
            </a:extLst>
          </p:cNvPr>
          <p:cNvSpPr/>
          <p:nvPr/>
        </p:nvSpPr>
        <p:spPr>
          <a:xfrm>
            <a:off x="0" y="415254"/>
            <a:ext cx="1524000" cy="9227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CA3C9E-F727-6027-4F3E-A4224242C2C9}"/>
              </a:ext>
            </a:extLst>
          </p:cNvPr>
          <p:cNvSpPr txBox="1"/>
          <p:nvPr/>
        </p:nvSpPr>
        <p:spPr>
          <a:xfrm>
            <a:off x="493060" y="1057835"/>
            <a:ext cx="571051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 dirty="0" err="1">
                <a:effectLst/>
              </a:rPr>
              <a:t>Autonomni</a:t>
            </a:r>
            <a:r>
              <a:rPr lang="en-US" sz="2400" b="0" i="0" dirty="0">
                <a:effectLst/>
              </a:rPr>
              <a:t> robot </a:t>
            </a:r>
            <a:r>
              <a:rPr lang="en-US" sz="2400" b="0" i="0" dirty="0" err="1">
                <a:effectLst/>
              </a:rPr>
              <a:t>istražuje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labirint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i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traži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žrtve</a:t>
            </a:r>
            <a:r>
              <a:rPr lang="en-US" sz="2400" b="0" i="0" dirty="0">
                <a:effectLst/>
              </a:rPr>
              <a:t>. </a:t>
            </a:r>
            <a:r>
              <a:rPr lang="en-US" sz="2400" b="0" i="0" dirty="0" err="1">
                <a:effectLst/>
              </a:rPr>
              <a:t>Bacajući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pribor</a:t>
            </a:r>
            <a:r>
              <a:rPr lang="en-US" sz="2400" b="0" i="0" dirty="0">
                <a:effectLst/>
              </a:rPr>
              <a:t> za </a:t>
            </a:r>
            <a:r>
              <a:rPr lang="en-US" sz="2400" b="0" i="0" dirty="0" err="1">
                <a:effectLst/>
              </a:rPr>
              <a:t>spašavanje</a:t>
            </a:r>
            <a:r>
              <a:rPr lang="en-US" sz="2400" b="0" i="0" dirty="0">
                <a:effectLst/>
              </a:rPr>
              <a:t>, robot </a:t>
            </a:r>
            <a:r>
              <a:rPr lang="en-US" sz="2400" b="0" i="0" dirty="0" err="1">
                <a:effectLst/>
              </a:rPr>
              <a:t>treba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svladati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ležeće</a:t>
            </a:r>
            <a:r>
              <a:rPr lang="en-US" sz="2400" b="0" i="0" dirty="0">
                <a:effectLst/>
              </a:rPr>
              <a:t> </a:t>
            </a:r>
            <a:r>
              <a:rPr lang="hr-HR" sz="2400" dirty="0"/>
              <a:t>prepreke</a:t>
            </a:r>
            <a:r>
              <a:rPr lang="en-US" sz="2400" b="0" i="0" dirty="0">
                <a:effectLst/>
              </a:rPr>
              <a:t>, </a:t>
            </a:r>
            <a:r>
              <a:rPr lang="en-US" sz="2400" b="0" i="0" dirty="0" err="1">
                <a:effectLst/>
              </a:rPr>
              <a:t>rampe</a:t>
            </a:r>
            <a:r>
              <a:rPr lang="en-US" sz="2400" b="0" i="0" dirty="0">
                <a:effectLst/>
              </a:rPr>
              <a:t>, </a:t>
            </a:r>
            <a:r>
              <a:rPr lang="en-US" sz="2400" b="0" i="0" dirty="0" err="1">
                <a:effectLst/>
              </a:rPr>
              <a:t>pločice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različitih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boja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i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ostale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izazove</a:t>
            </a:r>
            <a:r>
              <a:rPr lang="en-US" sz="2400" b="0" i="0" dirty="0">
                <a:effectLst/>
              </a:rPr>
              <a:t>.</a:t>
            </a:r>
            <a:endParaRPr lang="hr-HR" sz="2400" b="0" i="0" dirty="0">
              <a:effectLst/>
            </a:endParaRPr>
          </a:p>
          <a:p>
            <a:endParaRPr lang="hr-HR" sz="2400" dirty="0"/>
          </a:p>
          <a:p>
            <a:r>
              <a:rPr lang="hr-HR" sz="2400" dirty="0"/>
              <a:t>Kategorije: </a:t>
            </a:r>
            <a:r>
              <a:rPr lang="hr-HR" sz="2400" dirty="0" err="1"/>
              <a:t>Rescue</a:t>
            </a:r>
            <a:r>
              <a:rPr lang="hr-HR" sz="2400" dirty="0"/>
              <a:t> Maze, </a:t>
            </a:r>
            <a:r>
              <a:rPr lang="hr-HR" sz="2400" dirty="0" err="1"/>
              <a:t>Rescue</a:t>
            </a:r>
            <a:r>
              <a:rPr lang="hr-HR" sz="2400" dirty="0"/>
              <a:t> Maze </a:t>
            </a:r>
            <a:r>
              <a:rPr lang="hr-HR" sz="2400" dirty="0" err="1"/>
              <a:t>Entry</a:t>
            </a:r>
            <a:br>
              <a:rPr lang="hr-HR" sz="2400" dirty="0"/>
            </a:br>
            <a:endParaRPr lang="hr-HR" sz="2400" dirty="0"/>
          </a:p>
          <a:p>
            <a:r>
              <a:rPr lang="hr-HR" sz="2400" dirty="0"/>
              <a:t>Kako se robot kreće u </a:t>
            </a:r>
            <a:r>
              <a:rPr lang="hr-HR" sz="2400" dirty="0" err="1"/>
              <a:t>labiritnu</a:t>
            </a:r>
            <a:r>
              <a:rPr lang="hr-HR" sz="2400" dirty="0"/>
              <a:t> možete </a:t>
            </a:r>
            <a:r>
              <a:rPr lang="hr-HR" sz="2400" dirty="0" err="1"/>
              <a:t>vjedjeti</a:t>
            </a:r>
            <a:r>
              <a:rPr lang="hr-HR" sz="2400" dirty="0"/>
              <a:t> na </a:t>
            </a:r>
            <a:r>
              <a:rPr lang="hr-HR" sz="2400" dirty="0" err="1"/>
              <a:t>liknu</a:t>
            </a:r>
            <a:r>
              <a:rPr lang="hr-HR" sz="2400" dirty="0"/>
              <a:t>:  </a:t>
            </a:r>
            <a:r>
              <a:rPr lang="en-US" sz="2400" dirty="0">
                <a:hlinkClick r:id="rId2"/>
              </a:rPr>
              <a:t>SCREWS CRO team map2 - YouTube</a:t>
            </a:r>
            <a:endParaRPr lang="en-US" sz="2400" dirty="0"/>
          </a:p>
          <a:p>
            <a:r>
              <a:rPr lang="hr-HR" sz="2400" dirty="0"/>
              <a:t> </a:t>
            </a:r>
          </a:p>
          <a:p>
            <a:endParaRPr lang="hr-HR" sz="2400" dirty="0"/>
          </a:p>
          <a:p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9EC8E6-76D4-0079-58F5-37289A44C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799" y="241837"/>
            <a:ext cx="5344129" cy="29328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D22AFA-B0C6-2AB9-6809-9FC5EEC62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89" b="93648" l="6522" r="97391">
                        <a14:foregroundMark x1="36667" y1="89549" x2="23913" y2="91598"/>
                        <a14:foregroundMark x1="23913" y1="91598" x2="26812" y2="94467"/>
                        <a14:foregroundMark x1="11739" y1="81967" x2="11739" y2="71516"/>
                        <a14:foregroundMark x1="6522" y1="71516" x2="6957" y2="76025"/>
                        <a14:foregroundMark x1="69275" y1="9016" x2="78986" y2="10451"/>
                        <a14:foregroundMark x1="72754" y1="4508" x2="74928" y2="3893"/>
                        <a14:foregroundMark x1="90435" y1="23156" x2="93478" y2="34016"/>
                        <a14:foregroundMark x1="96522" y1="28279" x2="97391" y2="290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9892" y="3188039"/>
            <a:ext cx="4873214" cy="344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27423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15211-6812-5BD6-8411-DE0A20843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1223" y="0"/>
            <a:ext cx="9144000" cy="922789"/>
          </a:xfrm>
        </p:spPr>
        <p:txBody>
          <a:bodyPr>
            <a:normAutofit/>
          </a:bodyPr>
          <a:lstStyle/>
          <a:p>
            <a:pPr algn="l"/>
            <a:r>
              <a:rPr lang="hr-HR" sz="5400" b="1" dirty="0"/>
              <a:t>Vaš zadatak</a:t>
            </a:r>
            <a:endParaRPr lang="en-US" sz="54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84566A-1979-53A0-D089-3F23E578C45B}"/>
              </a:ext>
            </a:extLst>
          </p:cNvPr>
          <p:cNvSpPr/>
          <p:nvPr/>
        </p:nvSpPr>
        <p:spPr>
          <a:xfrm>
            <a:off x="0" y="415254"/>
            <a:ext cx="1524000" cy="9227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CA3C9E-F727-6027-4F3E-A4224242C2C9}"/>
              </a:ext>
            </a:extLst>
          </p:cNvPr>
          <p:cNvSpPr txBox="1"/>
          <p:nvPr/>
        </p:nvSpPr>
        <p:spPr>
          <a:xfrm>
            <a:off x="502025" y="1351508"/>
            <a:ext cx="571051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hr-HR" sz="2400" dirty="0"/>
              <a:t>Upoznavanje s robotom</a:t>
            </a:r>
          </a:p>
          <a:p>
            <a:pPr marL="457200" indent="-457200">
              <a:buFont typeface="+mj-lt"/>
              <a:buAutoNum type="arabicPeriod"/>
            </a:pPr>
            <a:endParaRPr lang="hr-HR" sz="2400" dirty="0"/>
          </a:p>
          <a:p>
            <a:pPr marL="457200" indent="-457200">
              <a:buFont typeface="+mj-lt"/>
              <a:buAutoNum type="arabicPeriod"/>
            </a:pPr>
            <a:r>
              <a:rPr lang="hr-HR" sz="2400" dirty="0"/>
              <a:t>Testiranje senzora</a:t>
            </a:r>
          </a:p>
          <a:p>
            <a:pPr marL="457200" indent="-457200">
              <a:buFont typeface="+mj-lt"/>
              <a:buAutoNum type="arabicPeriod"/>
            </a:pPr>
            <a:endParaRPr lang="hr-HR" sz="2400" dirty="0"/>
          </a:p>
          <a:p>
            <a:pPr marL="457200" indent="-457200">
              <a:buFont typeface="+mj-lt"/>
              <a:buAutoNum type="arabicPeriod"/>
            </a:pPr>
            <a:r>
              <a:rPr lang="hr-HR" sz="2400" dirty="0"/>
              <a:t>Početak programiranja</a:t>
            </a:r>
          </a:p>
          <a:p>
            <a:pPr marL="457200" indent="-457200">
              <a:buFont typeface="+mj-lt"/>
              <a:buAutoNum type="arabicPeriod"/>
            </a:pPr>
            <a:endParaRPr lang="hr-HR" sz="2400" dirty="0"/>
          </a:p>
          <a:p>
            <a:pPr marL="457200" indent="-457200">
              <a:buFont typeface="+mj-lt"/>
              <a:buAutoNum type="arabicPeriod"/>
            </a:pPr>
            <a:r>
              <a:rPr lang="hr-HR" sz="2400" dirty="0"/>
              <a:t>Praćenje zida</a:t>
            </a:r>
          </a:p>
          <a:p>
            <a:pPr marL="457200" indent="-457200">
              <a:buFont typeface="+mj-lt"/>
              <a:buAutoNum type="arabicPeriod"/>
            </a:pPr>
            <a:endParaRPr lang="hr-HR" sz="2400" dirty="0"/>
          </a:p>
          <a:p>
            <a:pPr marL="457200" indent="-457200">
              <a:buFont typeface="+mj-lt"/>
              <a:buAutoNum type="arabicPeriod"/>
            </a:pPr>
            <a:r>
              <a:rPr lang="hr-HR" sz="2400" dirty="0"/>
              <a:t>Detekcija boje podloge</a:t>
            </a:r>
          </a:p>
          <a:p>
            <a:pPr marL="457200" indent="-457200">
              <a:buFont typeface="+mj-lt"/>
              <a:buAutoNum type="arabicPeriod"/>
            </a:pPr>
            <a:endParaRPr lang="hr-HR" sz="2400" dirty="0"/>
          </a:p>
          <a:p>
            <a:pPr marL="457200" indent="-457200">
              <a:buFont typeface="+mj-lt"/>
              <a:buAutoNum type="arabicPeriod"/>
            </a:pPr>
            <a:r>
              <a:rPr lang="hr-HR" sz="2400" dirty="0"/>
              <a:t>Rješavanje staze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69F887D-89E6-AE04-2C98-F14B978E9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124" y="1446990"/>
            <a:ext cx="5522165" cy="396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3385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F5B066-D513-D262-D1E2-9A83ABAA454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EEB046A-42ED-A563-0148-8CE33BE90657}"/>
              </a:ext>
            </a:extLst>
          </p:cNvPr>
          <p:cNvSpPr/>
          <p:nvPr/>
        </p:nvSpPr>
        <p:spPr>
          <a:xfrm>
            <a:off x="-4042754" y="-4245436"/>
            <a:ext cx="19926178" cy="175488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315211-6812-5BD6-8411-DE0A20843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1223" y="0"/>
            <a:ext cx="9144000" cy="922789"/>
          </a:xfrm>
        </p:spPr>
        <p:txBody>
          <a:bodyPr>
            <a:normAutofit/>
          </a:bodyPr>
          <a:lstStyle/>
          <a:p>
            <a:pPr algn="l"/>
            <a:r>
              <a:rPr lang="hr-HR" sz="5400" b="1" dirty="0"/>
              <a:t>Robot</a:t>
            </a:r>
            <a:endParaRPr lang="en-US" sz="54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84566A-1979-53A0-D089-3F23E578C45B}"/>
              </a:ext>
            </a:extLst>
          </p:cNvPr>
          <p:cNvSpPr/>
          <p:nvPr/>
        </p:nvSpPr>
        <p:spPr>
          <a:xfrm>
            <a:off x="0" y="415254"/>
            <a:ext cx="1524000" cy="9227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>
                <a:extLst>
                  <a:ext uri="{FF2B5EF4-FFF2-40B4-BE49-F238E27FC236}">
                    <a16:creationId xmlns:a16="http://schemas.microsoft.com/office/drawing/2014/main" id="{553D96DF-E993-1508-0795-9FAEC1C4F76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38738640"/>
                  </p:ext>
                </p:extLst>
              </p:nvPr>
            </p:nvGraphicFramePr>
            <p:xfrm rot="6603617">
              <a:off x="3498795" y="743527"/>
              <a:ext cx="4843076" cy="5376957"/>
            </p:xfrm>
            <a:graphic>
              <a:graphicData uri="http://schemas.microsoft.com/office/drawing/2017/model3d">
                <am3d:model3d r:embed="rId2">
                  <am3d:spPr>
                    <a:xfrm rot="6603617">
                      <a:off x="0" y="0"/>
                      <a:ext cx="4843076" cy="5376957"/>
                    </a:xfrm>
                    <a:prstGeom prst="rect">
                      <a:avLst/>
                    </a:prstGeom>
                  </am3d:spPr>
                  <am3d:camera>
                    <am3d:pos x="0" y="0" z="6959357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437" d="1000000"/>
                    <am3d:preTrans dx="-17236989" dy="-13703273" dz="-2229459"/>
                    <am3d:scale>
                      <am3d:sx n="1000000" d="1000000"/>
                      <am3d:sy n="1000000" d="1000000"/>
                      <am3d:sz n="1000000" d="1000000"/>
                    </am3d:scale>
                    <am3d:rot ax="-2969154" ay="2762816" az="8414406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723283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>
                <a:extLst>
                  <a:ext uri="{FF2B5EF4-FFF2-40B4-BE49-F238E27FC236}">
                    <a16:creationId xmlns:a16="http://schemas.microsoft.com/office/drawing/2014/main" id="{553D96DF-E993-1508-0795-9FAEC1C4F76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6603617">
                <a:off x="3498795" y="743527"/>
                <a:ext cx="4843076" cy="537695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255486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25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40"/>
                                          </p:val>
                                        </p:tav>
                                        <p:tav tm="3330">
                                          <p:val>
                                            <p:fltVal val="39.8698"/>
                                          </p:val>
                                        </p:tav>
                                        <p:tav tm="6660">
                                          <p:val>
                                            <p:fltVal val="39.4913"/>
                                          </p:val>
                                        </p:tav>
                                        <p:tav tm="9990">
                                          <p:val>
                                            <p:fltVal val="38.8821"/>
                                          </p:val>
                                        </p:tav>
                                        <p:tav tm="13320">
                                          <p:val>
                                            <p:fltVal val="38.0599"/>
                                          </p:val>
                                        </p:tav>
                                        <p:tav tm="16650">
                                          <p:val>
                                            <p:fltVal val="37.0425"/>
                                          </p:val>
                                        </p:tav>
                                        <p:tav tm="19970">
                                          <p:val>
                                            <p:fltVal val="35.8515"/>
                                          </p:val>
                                        </p:tav>
                                        <p:tav tm="23290">
                                          <p:val>
                                            <p:fltVal val="34.5015"/>
                                          </p:val>
                                        </p:tav>
                                        <p:tav tm="26620">
                                          <p:val>
                                            <p:fltVal val="33.0055"/>
                                          </p:val>
                                        </p:tav>
                                        <p:tav tm="29950">
                                          <p:val>
                                            <p:fltVal val="31.3851"/>
                                          </p:val>
                                        </p:tav>
                                        <p:tav tm="33280">
                                          <p:val>
                                            <p:fltVal val="29.658"/>
                                          </p:val>
                                        </p:tav>
                                        <p:tav tm="36610">
                                          <p:val>
                                            <p:fltVal val="27.8419"/>
                                          </p:val>
                                        </p:tav>
                                        <p:tav tm="39940">
                                          <p:val>
                                            <p:fltVal val="25.9545"/>
                                          </p:val>
                                        </p:tav>
                                        <p:tav tm="43270">
                                          <p:val>
                                            <p:fltVal val="24.0136"/>
                                          </p:val>
                                        </p:tav>
                                        <p:tav tm="46600">
                                          <p:val>
                                            <p:fltVal val="22.0368"/>
                                          </p:val>
                                        </p:tav>
                                        <p:tav tm="49930">
                                          <p:val>
                                            <p:fltVal val="20.0419"/>
                                          </p:val>
                                        </p:tav>
                                        <p:tav tm="53250">
                                          <p:val>
                                            <p:fltVal val="18.0527"/>
                                          </p:val>
                                        </p:tav>
                                        <p:tav tm="56580">
                                          <p:val>
                                            <p:fltVal val="16.0747"/>
                                          </p:val>
                                        </p:tav>
                                        <p:tav tm="59900">
                                          <p:val>
                                            <p:fltVal val="14.1376"/>
                                          </p:val>
                                        </p:tav>
                                        <p:tav tm="63220">
                                          <p:val>
                                            <p:fltVal val="12.2528"/>
                                          </p:val>
                                        </p:tav>
                                        <p:tav tm="66540">
                                          <p:val>
                                            <p:fltVal val="10.4379"/>
                                          </p:val>
                                        </p:tav>
                                        <p:tav tm="69870">
                                          <p:val>
                                            <p:fltVal val="8.7056"/>
                                          </p:val>
                                        </p:tav>
                                        <p:tav tm="73190">
                                          <p:val>
                                            <p:fltVal val="7.0836"/>
                                          </p:val>
                                        </p:tav>
                                        <p:tav tm="76510">
                                          <p:val>
                                            <p:fltVal val="5.5844"/>
                                          </p:val>
                                        </p:tav>
                                        <p:tav tm="79830">
                                          <p:val>
                                            <p:fltVal val="4.2254"/>
                                          </p:val>
                                        </p:tav>
                                        <p:tav tm="83160">
                                          <p:val>
                                            <p:fltVal val="3.0209"/>
                                          </p:val>
                                        </p:tav>
                                        <p:tav tm="86480">
                                          <p:val>
                                            <p:fltVal val="1.9957"/>
                                          </p:val>
                                        </p:tav>
                                        <p:tav tm="89800">
                                          <p:val>
                                            <p:fltVal val="1.1635"/>
                                          </p:val>
                                        </p:tav>
                                        <p:tav tm="93120">
                                          <p:val>
                                            <p:fltVal val="0.5419"/>
                                          </p:val>
                                        </p:tav>
                                        <p:tav tm="96450">
                                          <p:val>
                                            <p:fltVal val="0.1476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D1064F-BBB3-30AE-44B6-274D9C5D440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C76F63F-0C73-268A-9624-CD1FE08AA09B}"/>
              </a:ext>
            </a:extLst>
          </p:cNvPr>
          <p:cNvSpPr/>
          <p:nvPr/>
        </p:nvSpPr>
        <p:spPr>
          <a:xfrm>
            <a:off x="1380565" y="676835"/>
            <a:ext cx="6060141" cy="606014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0E081C8-5CAA-79E7-FC03-AB35E565F883}"/>
              </a:ext>
            </a:extLst>
          </p:cNvPr>
          <p:cNvSpPr/>
          <p:nvPr/>
        </p:nvSpPr>
        <p:spPr>
          <a:xfrm>
            <a:off x="5315063" y="2450559"/>
            <a:ext cx="65329" cy="6532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16AEDB-58D4-3FEF-16FD-F89F678C689B}"/>
              </a:ext>
            </a:extLst>
          </p:cNvPr>
          <p:cNvSpPr txBox="1"/>
          <p:nvPr/>
        </p:nvSpPr>
        <p:spPr>
          <a:xfrm>
            <a:off x="8023412" y="3003176"/>
            <a:ext cx="2931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Motor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4BC5FF-E903-B198-33AE-926FC53AA845}"/>
              </a:ext>
            </a:extLst>
          </p:cNvPr>
          <p:cNvSpPr/>
          <p:nvPr/>
        </p:nvSpPr>
        <p:spPr>
          <a:xfrm>
            <a:off x="-1524000" y="415254"/>
            <a:ext cx="1524000" cy="9227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>
                <a:extLst>
                  <a:ext uri="{FF2B5EF4-FFF2-40B4-BE49-F238E27FC236}">
                    <a16:creationId xmlns:a16="http://schemas.microsoft.com/office/drawing/2014/main" id="{E85BAB4F-529D-2611-831C-BC7028A19FE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77364171"/>
                  </p:ext>
                </p:extLst>
              </p:nvPr>
            </p:nvGraphicFramePr>
            <p:xfrm>
              <a:off x="2776333" y="1762189"/>
              <a:ext cx="3609258" cy="368872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609258" cy="3688721"/>
                    </a:xfrm>
                    <a:prstGeom prst="rect">
                      <a:avLst/>
                    </a:prstGeom>
                  </am3d:spPr>
                  <am3d:camera>
                    <am3d:pos x="0" y="0" z="6959357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437" d="1000000"/>
                    <am3d:preTrans dx="-17236989" dy="-13703273" dz="-2229459"/>
                    <am3d:scale>
                      <am3d:sx n="1000000" d="1000000"/>
                      <am3d:sy n="1000000" d="1000000"/>
                      <am3d:sz n="1000000" d="1000000"/>
                    </am3d:scale>
                    <am3d:rot ax="10799998" ay="-205544" az="10799999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4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>
                <a:extLst>
                  <a:ext uri="{FF2B5EF4-FFF2-40B4-BE49-F238E27FC236}">
                    <a16:creationId xmlns:a16="http://schemas.microsoft.com/office/drawing/2014/main" id="{E85BAB4F-529D-2611-831C-BC7028A19FE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76333" y="1762189"/>
                <a:ext cx="3609258" cy="3688721"/>
              </a:xfrm>
              <a:prstGeom prst="rect">
                <a:avLst/>
              </a:prstGeom>
            </p:spPr>
          </p:pic>
        </mc:Fallback>
      </mc:AlternateContent>
      <p:cxnSp>
        <p:nvCxnSpPr>
          <p:cNvPr id="8" name="Ravni poveznik 7">
            <a:extLst>
              <a:ext uri="{FF2B5EF4-FFF2-40B4-BE49-F238E27FC236}">
                <a16:creationId xmlns:a16="http://schemas.microsoft.com/office/drawing/2014/main" id="{CEC01EF2-F849-3E4D-6F3F-51A5EF559062}"/>
              </a:ext>
            </a:extLst>
          </p:cNvPr>
          <p:cNvCxnSpPr/>
          <p:nvPr/>
        </p:nvCxnSpPr>
        <p:spPr>
          <a:xfrm>
            <a:off x="5581660" y="2689934"/>
            <a:ext cx="0" cy="174002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id="{6FBDA179-03E0-B53A-8ECB-4FD4ECCEEE77}"/>
              </a:ext>
            </a:extLst>
          </p:cNvPr>
          <p:cNvCxnSpPr/>
          <p:nvPr/>
        </p:nvCxnSpPr>
        <p:spPr>
          <a:xfrm flipH="1">
            <a:off x="3693111" y="2689934"/>
            <a:ext cx="188854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Ravni poveznik 12">
            <a:extLst>
              <a:ext uri="{FF2B5EF4-FFF2-40B4-BE49-F238E27FC236}">
                <a16:creationId xmlns:a16="http://schemas.microsoft.com/office/drawing/2014/main" id="{759A1B0C-AB1C-C786-BAEB-194FCE028A6E}"/>
              </a:ext>
            </a:extLst>
          </p:cNvPr>
          <p:cNvCxnSpPr/>
          <p:nvPr/>
        </p:nvCxnSpPr>
        <p:spPr>
          <a:xfrm flipH="1">
            <a:off x="3693111" y="4429957"/>
            <a:ext cx="188854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Poveznik: kutno 17">
            <a:extLst>
              <a:ext uri="{FF2B5EF4-FFF2-40B4-BE49-F238E27FC236}">
                <a16:creationId xmlns:a16="http://schemas.microsoft.com/office/drawing/2014/main" id="{EBF15D2F-B4D4-EEB9-4C76-CADD18A0D400}"/>
              </a:ext>
            </a:extLst>
          </p:cNvPr>
          <p:cNvCxnSpPr>
            <a:cxnSpLocks/>
          </p:cNvCxnSpPr>
          <p:nvPr/>
        </p:nvCxnSpPr>
        <p:spPr>
          <a:xfrm rot="10800000">
            <a:off x="5588000" y="2689933"/>
            <a:ext cx="2435412" cy="528782"/>
          </a:xfrm>
          <a:prstGeom prst="bentConnector3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Elipsa 22">
            <a:extLst>
              <a:ext uri="{FF2B5EF4-FFF2-40B4-BE49-F238E27FC236}">
                <a16:creationId xmlns:a16="http://schemas.microsoft.com/office/drawing/2014/main" id="{90AD0491-E25D-E452-01D6-4D29097F7D28}"/>
              </a:ext>
            </a:extLst>
          </p:cNvPr>
          <p:cNvSpPr/>
          <p:nvPr/>
        </p:nvSpPr>
        <p:spPr>
          <a:xfrm>
            <a:off x="5558801" y="2667072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4" name="Elipsa 23">
            <a:extLst>
              <a:ext uri="{FF2B5EF4-FFF2-40B4-BE49-F238E27FC236}">
                <a16:creationId xmlns:a16="http://schemas.microsoft.com/office/drawing/2014/main" id="{27A7BFB3-0C45-3B7D-62DE-F3FCF44FC34D}"/>
              </a:ext>
            </a:extLst>
          </p:cNvPr>
          <p:cNvSpPr/>
          <p:nvPr/>
        </p:nvSpPr>
        <p:spPr>
          <a:xfrm>
            <a:off x="5558800" y="4407097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5" name="Elipsa 24">
            <a:extLst>
              <a:ext uri="{FF2B5EF4-FFF2-40B4-BE49-F238E27FC236}">
                <a16:creationId xmlns:a16="http://schemas.microsoft.com/office/drawing/2014/main" id="{0503B316-E049-BDEA-003B-478DC8E8B3CA}"/>
              </a:ext>
            </a:extLst>
          </p:cNvPr>
          <p:cNvSpPr/>
          <p:nvPr/>
        </p:nvSpPr>
        <p:spPr>
          <a:xfrm>
            <a:off x="3693110" y="2667072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Elipsa 25">
            <a:extLst>
              <a:ext uri="{FF2B5EF4-FFF2-40B4-BE49-F238E27FC236}">
                <a16:creationId xmlns:a16="http://schemas.microsoft.com/office/drawing/2014/main" id="{D2CF73EE-B2F2-194A-3BDE-AD5B74F76070}"/>
              </a:ext>
            </a:extLst>
          </p:cNvPr>
          <p:cNvSpPr/>
          <p:nvPr/>
        </p:nvSpPr>
        <p:spPr>
          <a:xfrm>
            <a:off x="3693109" y="4412712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" name="TekstniOkvir 26">
            <a:extLst>
              <a:ext uri="{FF2B5EF4-FFF2-40B4-BE49-F238E27FC236}">
                <a16:creationId xmlns:a16="http://schemas.microsoft.com/office/drawing/2014/main" id="{EF7A2803-9092-D82D-5003-694A6E7D74EB}"/>
              </a:ext>
            </a:extLst>
          </p:cNvPr>
          <p:cNvSpPr txBox="1"/>
          <p:nvPr/>
        </p:nvSpPr>
        <p:spPr>
          <a:xfrm>
            <a:off x="107497" y="2849383"/>
            <a:ext cx="1584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Color</a:t>
            </a:r>
            <a:r>
              <a:rPr lang="hr-HR" dirty="0"/>
              <a:t> senzor</a:t>
            </a:r>
          </a:p>
        </p:txBody>
      </p:sp>
      <p:cxnSp>
        <p:nvCxnSpPr>
          <p:cNvPr id="29" name="Poveznik: kutno 28">
            <a:extLst>
              <a:ext uri="{FF2B5EF4-FFF2-40B4-BE49-F238E27FC236}">
                <a16:creationId xmlns:a16="http://schemas.microsoft.com/office/drawing/2014/main" id="{69D84C1F-1D1C-1241-7EAD-AA4C1EF84AD5}"/>
              </a:ext>
            </a:extLst>
          </p:cNvPr>
          <p:cNvCxnSpPr>
            <a:cxnSpLocks/>
          </p:cNvCxnSpPr>
          <p:nvPr/>
        </p:nvCxnSpPr>
        <p:spPr>
          <a:xfrm>
            <a:off x="1413072" y="3046718"/>
            <a:ext cx="2997563" cy="559831"/>
          </a:xfrm>
          <a:prstGeom prst="bentConnector3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Elipsa 30">
            <a:extLst>
              <a:ext uri="{FF2B5EF4-FFF2-40B4-BE49-F238E27FC236}">
                <a16:creationId xmlns:a16="http://schemas.microsoft.com/office/drawing/2014/main" id="{443ABB04-628F-6DEC-6251-F615A3670B95}"/>
              </a:ext>
            </a:extLst>
          </p:cNvPr>
          <p:cNvSpPr/>
          <p:nvPr/>
        </p:nvSpPr>
        <p:spPr>
          <a:xfrm>
            <a:off x="4390945" y="3589256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93979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3" grpId="0" animBg="1"/>
      <p:bldP spid="24" grpId="0" animBg="1"/>
      <p:bldP spid="25" grpId="0" animBg="1"/>
      <p:bldP spid="26" grpId="0" animBg="1"/>
      <p:bldP spid="27" grpId="0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D1064F-BBB3-30AE-44B6-274D9C5D440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C76F63F-0C73-268A-9624-CD1FE08AA09B}"/>
              </a:ext>
            </a:extLst>
          </p:cNvPr>
          <p:cNvSpPr/>
          <p:nvPr/>
        </p:nvSpPr>
        <p:spPr>
          <a:xfrm>
            <a:off x="4831976" y="610106"/>
            <a:ext cx="6060141" cy="606014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0E081C8-5CAA-79E7-FC03-AB35E565F883}"/>
              </a:ext>
            </a:extLst>
          </p:cNvPr>
          <p:cNvSpPr/>
          <p:nvPr/>
        </p:nvSpPr>
        <p:spPr>
          <a:xfrm>
            <a:off x="7827000" y="2601856"/>
            <a:ext cx="65329" cy="6532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4BC5FF-E903-B198-33AE-926FC53AA845}"/>
              </a:ext>
            </a:extLst>
          </p:cNvPr>
          <p:cNvSpPr/>
          <p:nvPr/>
        </p:nvSpPr>
        <p:spPr>
          <a:xfrm>
            <a:off x="-1524000" y="415254"/>
            <a:ext cx="1524000" cy="9227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1DF380-034B-6FA9-CC6E-F492C957A5AF}"/>
              </a:ext>
            </a:extLst>
          </p:cNvPr>
          <p:cNvSpPr txBox="1"/>
          <p:nvPr/>
        </p:nvSpPr>
        <p:spPr>
          <a:xfrm>
            <a:off x="3376918" y="4075348"/>
            <a:ext cx="1341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TXT</a:t>
            </a:r>
            <a:endParaRPr 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>
                <a:extLst>
                  <a:ext uri="{FF2B5EF4-FFF2-40B4-BE49-F238E27FC236}">
                    <a16:creationId xmlns:a16="http://schemas.microsoft.com/office/drawing/2014/main" id="{F7E2E338-AB6C-5FE6-2836-66FF3BDA3B2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05609469"/>
                  </p:ext>
                </p:extLst>
              </p:nvPr>
            </p:nvGraphicFramePr>
            <p:xfrm>
              <a:off x="6119130" y="1695608"/>
              <a:ext cx="4001061" cy="346678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001061" cy="3466782"/>
                    </a:xfrm>
                    <a:prstGeom prst="rect">
                      <a:avLst/>
                    </a:prstGeom>
                  </am3d:spPr>
                  <am3d:camera>
                    <am3d:pos x="0" y="0" z="6959357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437" d="1000000"/>
                    <am3d:preTrans dx="-17236989" dy="-13703273" dz="-2229459"/>
                    <am3d:scale>
                      <am3d:sx n="1000000" d="1000000"/>
                      <am3d:sy n="1000000" d="1000000"/>
                      <am3d:sz n="1000000" d="1000000"/>
                    </am3d:scale>
                    <am3d:rot ax="204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>
                <a:extLst>
                  <a:ext uri="{FF2B5EF4-FFF2-40B4-BE49-F238E27FC236}">
                    <a16:creationId xmlns:a16="http://schemas.microsoft.com/office/drawing/2014/main" id="{F7E2E338-AB6C-5FE6-2836-66FF3BDA3B2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19130" y="1695608"/>
                <a:ext cx="4001061" cy="3466782"/>
              </a:xfrm>
              <a:prstGeom prst="rect">
                <a:avLst/>
              </a:prstGeom>
            </p:spPr>
          </p:pic>
        </mc:Fallback>
      </mc:AlternateContent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B3BDB517-5F92-F0B9-D004-3FE89E987D56}"/>
              </a:ext>
            </a:extLst>
          </p:cNvPr>
          <p:cNvCxnSpPr>
            <a:cxnSpLocks/>
          </p:cNvCxnSpPr>
          <p:nvPr/>
        </p:nvCxnSpPr>
        <p:spPr>
          <a:xfrm flipV="1">
            <a:off x="3926541" y="3200400"/>
            <a:ext cx="3693459" cy="1066800"/>
          </a:xfrm>
          <a:prstGeom prst="bentConnector3">
            <a:avLst>
              <a:gd name="adj1" fmla="val 50000"/>
            </a:avLst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Elipsa 4">
            <a:extLst>
              <a:ext uri="{FF2B5EF4-FFF2-40B4-BE49-F238E27FC236}">
                <a16:creationId xmlns:a16="http://schemas.microsoft.com/office/drawing/2014/main" id="{63F37988-33B8-8DAD-FC87-B18B5129F04B}"/>
              </a:ext>
            </a:extLst>
          </p:cNvPr>
          <p:cNvSpPr/>
          <p:nvPr/>
        </p:nvSpPr>
        <p:spPr>
          <a:xfrm>
            <a:off x="7597140" y="3177540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B02A6A10-5340-CDD7-681F-54A3EA22834F}"/>
              </a:ext>
            </a:extLst>
          </p:cNvPr>
          <p:cNvSpPr txBox="1"/>
          <p:nvPr/>
        </p:nvSpPr>
        <p:spPr>
          <a:xfrm>
            <a:off x="2971800" y="2631486"/>
            <a:ext cx="954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Baterija</a:t>
            </a:r>
          </a:p>
        </p:txBody>
      </p:sp>
      <p:cxnSp>
        <p:nvCxnSpPr>
          <p:cNvPr id="12" name="Poveznik: kutno 11">
            <a:extLst>
              <a:ext uri="{FF2B5EF4-FFF2-40B4-BE49-F238E27FC236}">
                <a16:creationId xmlns:a16="http://schemas.microsoft.com/office/drawing/2014/main" id="{0F272612-FDEA-1A2A-5F54-736B2F9967B7}"/>
              </a:ext>
            </a:extLst>
          </p:cNvPr>
          <p:cNvCxnSpPr>
            <a:stCxn id="8" idx="3"/>
          </p:cNvCxnSpPr>
          <p:nvPr/>
        </p:nvCxnSpPr>
        <p:spPr>
          <a:xfrm>
            <a:off x="3926541" y="2816152"/>
            <a:ext cx="5043288" cy="184666"/>
          </a:xfrm>
          <a:prstGeom prst="bentConnector3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Elipsa 13">
            <a:extLst>
              <a:ext uri="{FF2B5EF4-FFF2-40B4-BE49-F238E27FC236}">
                <a16:creationId xmlns:a16="http://schemas.microsoft.com/office/drawing/2014/main" id="{376147BD-825B-B457-12DA-718D7BBCE717}"/>
              </a:ext>
            </a:extLst>
          </p:cNvPr>
          <p:cNvSpPr/>
          <p:nvPr/>
        </p:nvSpPr>
        <p:spPr>
          <a:xfrm>
            <a:off x="8946969" y="2977958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6412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  <p:bldP spid="8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D1064F-BBB3-30AE-44B6-274D9C5D440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C76F63F-0C73-268A-9624-CD1FE08AA09B}"/>
              </a:ext>
            </a:extLst>
          </p:cNvPr>
          <p:cNvSpPr/>
          <p:nvPr/>
        </p:nvSpPr>
        <p:spPr>
          <a:xfrm>
            <a:off x="3065929" y="612400"/>
            <a:ext cx="6060141" cy="606014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4BC5FF-E903-B198-33AE-926FC53AA845}"/>
              </a:ext>
            </a:extLst>
          </p:cNvPr>
          <p:cNvSpPr/>
          <p:nvPr/>
        </p:nvSpPr>
        <p:spPr>
          <a:xfrm>
            <a:off x="-1524000" y="415254"/>
            <a:ext cx="1524000" cy="9227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>
                <a:extLst>
                  <a:ext uri="{FF2B5EF4-FFF2-40B4-BE49-F238E27FC236}">
                    <a16:creationId xmlns:a16="http://schemas.microsoft.com/office/drawing/2014/main" id="{6884F96D-6488-C50C-0E59-C15883FE64F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23527230"/>
                  </p:ext>
                </p:extLst>
              </p:nvPr>
            </p:nvGraphicFramePr>
            <p:xfrm rot="16200000">
              <a:off x="4634199" y="1672036"/>
              <a:ext cx="2923601" cy="4123516"/>
            </p:xfrm>
            <a:graphic>
              <a:graphicData uri="http://schemas.microsoft.com/office/drawing/2017/model3d">
                <am3d:model3d r:embed="rId2">
                  <am3d:spPr>
                    <a:xfrm rot="16200000">
                      <a:off x="0" y="0"/>
                      <a:ext cx="2923601" cy="4123516"/>
                    </a:xfrm>
                    <a:prstGeom prst="rect">
                      <a:avLst/>
                    </a:prstGeom>
                  </am3d:spPr>
                  <am3d:camera>
                    <am3d:pos x="0" y="0" z="6959357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437" d="1000000"/>
                    <am3d:preTrans dx="-17236989" dy="-13703273" dz="-2229459"/>
                    <am3d:scale>
                      <am3d:sx n="1000000" d="1000000"/>
                      <am3d:sy n="1000000" d="1000000"/>
                      <am3d:sz n="1000000" d="1000000"/>
                    </am3d:scale>
                    <am3d:rot ax="-1024302" ay="4534896" az="-993814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>
                <a:extLst>
                  <a:ext uri="{FF2B5EF4-FFF2-40B4-BE49-F238E27FC236}">
                    <a16:creationId xmlns:a16="http://schemas.microsoft.com/office/drawing/2014/main" id="{6884F96D-6488-C50C-0E59-C15883FE64F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634199" y="1672036"/>
                <a:ext cx="2923601" cy="4123516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kstniOkvir 1">
            <a:extLst>
              <a:ext uri="{FF2B5EF4-FFF2-40B4-BE49-F238E27FC236}">
                <a16:creationId xmlns:a16="http://schemas.microsoft.com/office/drawing/2014/main" id="{5060CCF7-816C-0749-CF88-D6ACB81DF69C}"/>
              </a:ext>
            </a:extLst>
          </p:cNvPr>
          <p:cNvSpPr txBox="1"/>
          <p:nvPr/>
        </p:nvSpPr>
        <p:spPr>
          <a:xfrm>
            <a:off x="581661" y="3059668"/>
            <a:ext cx="2276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Ultrazvučni senzori</a:t>
            </a:r>
          </a:p>
        </p:txBody>
      </p:sp>
      <p:cxnSp>
        <p:nvCxnSpPr>
          <p:cNvPr id="5" name="Poveznik: kutno 4">
            <a:extLst>
              <a:ext uri="{FF2B5EF4-FFF2-40B4-BE49-F238E27FC236}">
                <a16:creationId xmlns:a16="http://schemas.microsoft.com/office/drawing/2014/main" id="{5E147BC2-632C-911A-1EE6-EA008DC3B889}"/>
              </a:ext>
            </a:extLst>
          </p:cNvPr>
          <p:cNvCxnSpPr/>
          <p:nvPr/>
        </p:nvCxnSpPr>
        <p:spPr>
          <a:xfrm flipV="1">
            <a:off x="2556769" y="3000652"/>
            <a:ext cx="1979720" cy="239698"/>
          </a:xfrm>
          <a:prstGeom prst="bentConnector3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Ravni poveznik 12">
            <a:extLst>
              <a:ext uri="{FF2B5EF4-FFF2-40B4-BE49-F238E27FC236}">
                <a16:creationId xmlns:a16="http://schemas.microsoft.com/office/drawing/2014/main" id="{59EC4548-4230-EBFA-4FE7-93B376CFFEBC}"/>
              </a:ext>
            </a:extLst>
          </p:cNvPr>
          <p:cNvCxnSpPr>
            <a:cxnSpLocks/>
          </p:cNvCxnSpPr>
          <p:nvPr/>
        </p:nvCxnSpPr>
        <p:spPr>
          <a:xfrm flipV="1">
            <a:off x="3558202" y="3219080"/>
            <a:ext cx="2371214" cy="1616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Ravni poveznik 16">
            <a:extLst>
              <a:ext uri="{FF2B5EF4-FFF2-40B4-BE49-F238E27FC236}">
                <a16:creationId xmlns:a16="http://schemas.microsoft.com/office/drawing/2014/main" id="{4E4E5A9C-C280-445D-7E03-DE5C66317269}"/>
              </a:ext>
            </a:extLst>
          </p:cNvPr>
          <p:cNvCxnSpPr>
            <a:cxnSpLocks/>
          </p:cNvCxnSpPr>
          <p:nvPr/>
        </p:nvCxnSpPr>
        <p:spPr>
          <a:xfrm flipV="1">
            <a:off x="5805996" y="2858610"/>
            <a:ext cx="0" cy="38174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Ravni poveznik 20">
            <a:extLst>
              <a:ext uri="{FF2B5EF4-FFF2-40B4-BE49-F238E27FC236}">
                <a16:creationId xmlns:a16="http://schemas.microsoft.com/office/drawing/2014/main" id="{9937BEB5-6583-1BE2-E1F6-5178AF68A3F5}"/>
              </a:ext>
            </a:extLst>
          </p:cNvPr>
          <p:cNvCxnSpPr/>
          <p:nvPr/>
        </p:nvCxnSpPr>
        <p:spPr>
          <a:xfrm>
            <a:off x="5805996" y="2858610"/>
            <a:ext cx="149144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Elipsa 21">
            <a:extLst>
              <a:ext uri="{FF2B5EF4-FFF2-40B4-BE49-F238E27FC236}">
                <a16:creationId xmlns:a16="http://schemas.microsoft.com/office/drawing/2014/main" id="{5977D10A-0324-1519-FDDD-43FCB0B442A2}"/>
              </a:ext>
            </a:extLst>
          </p:cNvPr>
          <p:cNvSpPr/>
          <p:nvPr/>
        </p:nvSpPr>
        <p:spPr>
          <a:xfrm>
            <a:off x="4513629" y="2977791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3" name="Elipsa 22">
            <a:extLst>
              <a:ext uri="{FF2B5EF4-FFF2-40B4-BE49-F238E27FC236}">
                <a16:creationId xmlns:a16="http://schemas.microsoft.com/office/drawing/2014/main" id="{6323C944-34E9-E604-B295-518E090EE0FB}"/>
              </a:ext>
            </a:extLst>
          </p:cNvPr>
          <p:cNvSpPr/>
          <p:nvPr/>
        </p:nvSpPr>
        <p:spPr>
          <a:xfrm>
            <a:off x="5901678" y="3191115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5" name="Elipsa 24">
            <a:extLst>
              <a:ext uri="{FF2B5EF4-FFF2-40B4-BE49-F238E27FC236}">
                <a16:creationId xmlns:a16="http://schemas.microsoft.com/office/drawing/2014/main" id="{8375A7C7-1FEF-26C6-675F-8EDDD8C33BA3}"/>
              </a:ext>
            </a:extLst>
          </p:cNvPr>
          <p:cNvSpPr/>
          <p:nvPr/>
        </p:nvSpPr>
        <p:spPr>
          <a:xfrm>
            <a:off x="7274586" y="2835750"/>
            <a:ext cx="45719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51784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 animBg="1"/>
      <p:bldP spid="23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a 13">
            <a:extLst>
              <a:ext uri="{FF2B5EF4-FFF2-40B4-BE49-F238E27FC236}">
                <a16:creationId xmlns:a16="http://schemas.microsoft.com/office/drawing/2014/main" id="{8E546BDB-2E39-E893-01F6-3D7D828912EA}"/>
              </a:ext>
            </a:extLst>
          </p:cNvPr>
          <p:cNvGrpSpPr/>
          <p:nvPr/>
        </p:nvGrpSpPr>
        <p:grpSpPr>
          <a:xfrm>
            <a:off x="5512293" y="1000898"/>
            <a:ext cx="2682537" cy="1107996"/>
            <a:chOff x="1846555" y="847182"/>
            <a:chExt cx="2682537" cy="1107996"/>
          </a:xfrm>
        </p:grpSpPr>
        <p:sp>
          <p:nvSpPr>
            <p:cNvPr id="15" name="TekstniOkvir 14">
              <a:extLst>
                <a:ext uri="{FF2B5EF4-FFF2-40B4-BE49-F238E27FC236}">
                  <a16:creationId xmlns:a16="http://schemas.microsoft.com/office/drawing/2014/main" id="{72E9DBC6-A14C-7BE0-4AD0-55C9F763E195}"/>
                </a:ext>
              </a:extLst>
            </p:cNvPr>
            <p:cNvSpPr txBox="1"/>
            <p:nvPr/>
          </p:nvSpPr>
          <p:spPr>
            <a:xfrm>
              <a:off x="1846555" y="847182"/>
              <a:ext cx="9158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dirty="0">
                  <a:latin typeface="Agency FB" panose="020B0503020202020204" pitchFamily="34" charset="0"/>
                </a:rPr>
                <a:t>02</a:t>
              </a:r>
              <a:endParaRPr lang="hr-HR" sz="6600" dirty="0">
                <a:latin typeface="Agency FB" panose="020B0503020202020204" pitchFamily="34" charset="0"/>
              </a:endParaRPr>
            </a:p>
          </p:txBody>
        </p:sp>
        <p:sp>
          <p:nvSpPr>
            <p:cNvPr id="16" name="TekstniOkvir 15">
              <a:extLst>
                <a:ext uri="{FF2B5EF4-FFF2-40B4-BE49-F238E27FC236}">
                  <a16:creationId xmlns:a16="http://schemas.microsoft.com/office/drawing/2014/main" id="{60A73C6D-444C-96CD-1D63-6DA1F4966383}"/>
                </a:ext>
              </a:extLst>
            </p:cNvPr>
            <p:cNvSpPr txBox="1"/>
            <p:nvPr/>
          </p:nvSpPr>
          <p:spPr>
            <a:xfrm>
              <a:off x="2762435" y="972442"/>
              <a:ext cx="17666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Agency FB" panose="020B0503020202020204" pitchFamily="34" charset="0"/>
                </a:rPr>
                <a:t>OTVARANJE TESTA</a:t>
              </a:r>
              <a:endParaRPr lang="hr-HR" sz="2400" dirty="0">
                <a:latin typeface="Agency FB" panose="020B0503020202020204" pitchFamily="34" charset="0"/>
              </a:endParaRPr>
            </a:p>
          </p:txBody>
        </p:sp>
      </p:grpSp>
      <p:grpSp>
        <p:nvGrpSpPr>
          <p:cNvPr id="9" name="Grupa 8">
            <a:extLst>
              <a:ext uri="{FF2B5EF4-FFF2-40B4-BE49-F238E27FC236}">
                <a16:creationId xmlns:a16="http://schemas.microsoft.com/office/drawing/2014/main" id="{983930BF-6C19-D178-CFD2-0B1E7BE56A6F}"/>
              </a:ext>
            </a:extLst>
          </p:cNvPr>
          <p:cNvGrpSpPr/>
          <p:nvPr/>
        </p:nvGrpSpPr>
        <p:grpSpPr>
          <a:xfrm>
            <a:off x="2254927" y="966771"/>
            <a:ext cx="2476871" cy="1107996"/>
            <a:chOff x="1846555" y="847182"/>
            <a:chExt cx="2476871" cy="1107996"/>
          </a:xfrm>
        </p:grpSpPr>
        <p:sp>
          <p:nvSpPr>
            <p:cNvPr id="10" name="TekstniOkvir 9">
              <a:extLst>
                <a:ext uri="{FF2B5EF4-FFF2-40B4-BE49-F238E27FC236}">
                  <a16:creationId xmlns:a16="http://schemas.microsoft.com/office/drawing/2014/main" id="{FF83299D-4782-8AA9-BF32-311ACC7AA9A0}"/>
                </a:ext>
              </a:extLst>
            </p:cNvPr>
            <p:cNvSpPr txBox="1"/>
            <p:nvPr/>
          </p:nvSpPr>
          <p:spPr>
            <a:xfrm>
              <a:off x="1846555" y="847182"/>
              <a:ext cx="75460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dirty="0">
                  <a:latin typeface="Agency FB" panose="020B0503020202020204" pitchFamily="34" charset="0"/>
                </a:rPr>
                <a:t>01</a:t>
              </a:r>
              <a:endParaRPr lang="hr-HR" sz="6600" dirty="0">
                <a:latin typeface="Agency FB" panose="020B0503020202020204" pitchFamily="34" charset="0"/>
              </a:endParaRPr>
            </a:p>
          </p:txBody>
        </p:sp>
        <p:sp>
          <p:nvSpPr>
            <p:cNvPr id="11" name="TekstniOkvir 10">
              <a:extLst>
                <a:ext uri="{FF2B5EF4-FFF2-40B4-BE49-F238E27FC236}">
                  <a16:creationId xmlns:a16="http://schemas.microsoft.com/office/drawing/2014/main" id="{57C876D3-450F-527E-5CB5-77A318CB4CBA}"/>
                </a:ext>
              </a:extLst>
            </p:cNvPr>
            <p:cNvSpPr txBox="1"/>
            <p:nvPr/>
          </p:nvSpPr>
          <p:spPr>
            <a:xfrm>
              <a:off x="2556769" y="974506"/>
              <a:ext cx="17666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Agency FB" panose="020B0503020202020204" pitchFamily="34" charset="0"/>
                </a:rPr>
                <a:t>PALJENJE PROGRAMA</a:t>
              </a:r>
              <a:endParaRPr lang="hr-HR" sz="2400" dirty="0">
                <a:latin typeface="Agency FB" panose="020B0503020202020204" pitchFamily="34" charset="0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294BC5FF-E903-B198-33AE-926FC53AA845}"/>
              </a:ext>
            </a:extLst>
          </p:cNvPr>
          <p:cNvSpPr/>
          <p:nvPr/>
        </p:nvSpPr>
        <p:spPr>
          <a:xfrm>
            <a:off x="0" y="415254"/>
            <a:ext cx="1524000" cy="9227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177F67-50BA-46AB-B4D7-AD7C9F82E4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1223" y="0"/>
            <a:ext cx="9144000" cy="922789"/>
          </a:xfrm>
        </p:spPr>
        <p:txBody>
          <a:bodyPr>
            <a:normAutofit/>
          </a:bodyPr>
          <a:lstStyle/>
          <a:p>
            <a:pPr algn="l"/>
            <a:r>
              <a:rPr lang="hr-HR" sz="5400" b="1" dirty="0"/>
              <a:t>Testiranje senzora</a:t>
            </a:r>
            <a:endParaRPr lang="en-US" sz="5400" b="1" dirty="0"/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5A552BF8-B080-CC9F-40A1-C112847B43DE}"/>
              </a:ext>
            </a:extLst>
          </p:cNvPr>
          <p:cNvSpPr/>
          <p:nvPr/>
        </p:nvSpPr>
        <p:spPr>
          <a:xfrm>
            <a:off x="0" y="985421"/>
            <a:ext cx="2095130" cy="107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130C1E1E-83AA-1A16-5899-F3A89D2C0A65}"/>
              </a:ext>
            </a:extLst>
          </p:cNvPr>
          <p:cNvSpPr/>
          <p:nvPr/>
        </p:nvSpPr>
        <p:spPr>
          <a:xfrm>
            <a:off x="5131292" y="985421"/>
            <a:ext cx="7770921" cy="107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637B0939-23FC-8879-E4FA-4DF8349FC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939" y="3078217"/>
            <a:ext cx="2558701" cy="198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4133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582</TotalTime>
  <Words>338</Words>
  <Application>Microsoft Office PowerPoint</Application>
  <PresentationFormat>Široki zaslon</PresentationFormat>
  <Paragraphs>89</Paragraphs>
  <Slides>23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23</vt:i4>
      </vt:variant>
    </vt:vector>
  </HeadingPairs>
  <TitlesOfParts>
    <vt:vector size="28" baseType="lpstr">
      <vt:lpstr>Agency FB</vt:lpstr>
      <vt:lpstr>Arial</vt:lpstr>
      <vt:lpstr>Calibri</vt:lpstr>
      <vt:lpstr>Calibri Light</vt:lpstr>
      <vt:lpstr>Office Theme</vt:lpstr>
      <vt:lpstr>Što sve roboti mogu u labirintu</vt:lpstr>
      <vt:lpstr>Što sve roboti mogu u labirintu</vt:lpstr>
      <vt:lpstr>Rescue Maze</vt:lpstr>
      <vt:lpstr>Vaš zadatak</vt:lpstr>
      <vt:lpstr>Robot</vt:lpstr>
      <vt:lpstr>PowerPoint prezentacija</vt:lpstr>
      <vt:lpstr>PowerPoint prezentacija</vt:lpstr>
      <vt:lpstr>PowerPoint prezentacija</vt:lpstr>
      <vt:lpstr>Testiranje senzora</vt:lpstr>
      <vt:lpstr>Testiranje senzora</vt:lpstr>
      <vt:lpstr>Testiranje senzora</vt:lpstr>
      <vt:lpstr>Testiranje senzora</vt:lpstr>
      <vt:lpstr>Pokretanje robota</vt:lpstr>
      <vt:lpstr>Praćenje zida</vt:lpstr>
      <vt:lpstr>Praćenje zida</vt:lpstr>
      <vt:lpstr>Praćenje zida</vt:lpstr>
      <vt:lpstr>Praćenje zida</vt:lpstr>
      <vt:lpstr>Program praćenja zida</vt:lpstr>
      <vt:lpstr>Detekcija boja</vt:lpstr>
      <vt:lpstr>Rješavanje labirinta</vt:lpstr>
      <vt:lpstr>Rješavanje labirinta</vt:lpstr>
      <vt:lpstr>Varaždin 2023.</vt:lpstr>
      <vt:lpstr>Radionice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Što sve roboti mogu u labirintu</dc:title>
  <dc:creator>Goran Vukmanović</dc:creator>
  <cp:lastModifiedBy>Ivan Matošević</cp:lastModifiedBy>
  <cp:revision>16</cp:revision>
  <dcterms:created xsi:type="dcterms:W3CDTF">2023-03-26T16:24:16Z</dcterms:created>
  <dcterms:modified xsi:type="dcterms:W3CDTF">2023-03-31T07:08:05Z</dcterms:modified>
</cp:coreProperties>
</file>