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5" r:id="rId4"/>
    <p:sldId id="260" r:id="rId5"/>
    <p:sldId id="272" r:id="rId6"/>
    <p:sldId id="261" r:id="rId7"/>
    <p:sldId id="267" r:id="rId8"/>
    <p:sldId id="259" r:id="rId9"/>
    <p:sldId id="265" r:id="rId10"/>
    <p:sldId id="262" r:id="rId11"/>
    <p:sldId id="273" r:id="rId12"/>
    <p:sldId id="281" r:id="rId13"/>
    <p:sldId id="280" r:id="rId14"/>
    <p:sldId id="274" r:id="rId15"/>
    <p:sldId id="278" r:id="rId16"/>
    <p:sldId id="275" r:id="rId17"/>
    <p:sldId id="279" r:id="rId18"/>
    <p:sldId id="276" r:id="rId19"/>
    <p:sldId id="277" r:id="rId20"/>
    <p:sldId id="284" r:id="rId21"/>
    <p:sldId id="287" r:id="rId22"/>
    <p:sldId id="268" r:id="rId23"/>
    <p:sldId id="266" r:id="rId24"/>
    <p:sldId id="28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1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008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813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119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517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200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309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429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513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121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61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DEE139A-409E-4A64-93B9-5EF6D4CD6EE9}" type="datetimeFigureOut">
              <a:rPr lang="hr-HR" smtClean="0"/>
              <a:t>31.3.2023.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F000952-223E-4FFA-9C0E-19C8A486EB66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4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D4F32AD3-FBA0-4358-92A9-1E004E5BE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218" y="146803"/>
            <a:ext cx="10058400" cy="2048985"/>
          </a:xfrm>
        </p:spPr>
        <p:txBody>
          <a:bodyPr>
            <a:normAutofit/>
          </a:bodyPr>
          <a:lstStyle/>
          <a:p>
            <a:pPr algn="ctr"/>
            <a:r>
              <a:rPr lang="hr-HR" sz="6600" b="1" dirty="0" err="1">
                <a:solidFill>
                  <a:schemeClr val="accent1">
                    <a:lumMod val="50000"/>
                  </a:schemeClr>
                </a:solidFill>
              </a:rPr>
              <a:t>Inventurko</a:t>
            </a:r>
            <a:endParaRPr lang="hr-HR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Podnaslov 2">
            <a:extLst>
              <a:ext uri="{FF2B5EF4-FFF2-40B4-BE49-F238E27FC236}">
                <a16:creationId xmlns:a16="http://schemas.microsoft.com/office/drawing/2014/main" id="{67A77BA5-5376-4EAA-A467-A0B3D419E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295" y="2357594"/>
            <a:ext cx="6221897" cy="170664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Tanja Brlek </a:t>
            </a:r>
            <a:r>
              <a:rPr lang="hr-HR" b="1" cap="none" dirty="0" err="1">
                <a:solidFill>
                  <a:schemeClr val="accent1">
                    <a:lumMod val="50000"/>
                  </a:schemeClr>
                </a:solidFill>
              </a:rPr>
              <a:t>Lončarek</a:t>
            </a:r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, mag. </a:t>
            </a:r>
            <a:r>
              <a:rPr lang="hr-HR" b="1" cap="none" dirty="0" err="1">
                <a:solidFill>
                  <a:schemeClr val="accent1">
                    <a:lumMod val="50000"/>
                  </a:schemeClr>
                </a:solidFill>
              </a:rPr>
              <a:t>educ</a:t>
            </a:r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hr-HR" b="1" cap="none" dirty="0" err="1">
                <a:solidFill>
                  <a:schemeClr val="accent1">
                    <a:lumMod val="50000"/>
                  </a:schemeClr>
                </a:solidFill>
              </a:rPr>
              <a:t>math</a:t>
            </a:r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hr-HR" b="1" cap="none" dirty="0" err="1">
                <a:solidFill>
                  <a:schemeClr val="accent1">
                    <a:lumMod val="50000"/>
                  </a:schemeClr>
                </a:solidFill>
              </a:rPr>
              <a:t>et</a:t>
            </a:r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 inf.</a:t>
            </a:r>
          </a:p>
          <a:p>
            <a:pPr algn="ctr"/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Jelena Hunjadi, mag. </a:t>
            </a:r>
            <a:r>
              <a:rPr lang="hr-HR" b="1" cap="none" dirty="0" err="1">
                <a:solidFill>
                  <a:schemeClr val="accent1">
                    <a:lumMod val="50000"/>
                  </a:schemeClr>
                </a:solidFill>
              </a:rPr>
              <a:t>educ</a:t>
            </a:r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hr-HR" b="1" cap="none" dirty="0" err="1">
                <a:solidFill>
                  <a:schemeClr val="accent1">
                    <a:lumMod val="50000"/>
                  </a:schemeClr>
                </a:solidFill>
              </a:rPr>
              <a:t>math</a:t>
            </a:r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hr-HR" b="1" cap="none" dirty="0" err="1">
                <a:solidFill>
                  <a:schemeClr val="accent1">
                    <a:lumMod val="50000"/>
                  </a:schemeClr>
                </a:solidFill>
              </a:rPr>
              <a:t>et</a:t>
            </a:r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 inf.</a:t>
            </a:r>
          </a:p>
          <a:p>
            <a:pPr algn="ctr"/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Miodrag Maksimović, dipl. ing.</a:t>
            </a:r>
          </a:p>
          <a:p>
            <a:pPr algn="ctr"/>
            <a:r>
              <a:rPr lang="hr-HR" b="1" cap="none" dirty="0">
                <a:solidFill>
                  <a:schemeClr val="accent1">
                    <a:lumMod val="50000"/>
                  </a:schemeClr>
                </a:solidFill>
              </a:rPr>
              <a:t>OŠ Sokolovac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5A4BDB5-0FD7-4B82-98C3-0101BDE80E12}"/>
              </a:ext>
            </a:extLst>
          </p:cNvPr>
          <p:cNvSpPr txBox="1"/>
          <p:nvPr/>
        </p:nvSpPr>
        <p:spPr>
          <a:xfrm>
            <a:off x="3601417" y="6453025"/>
            <a:ext cx="541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>
                <a:solidFill>
                  <a:schemeClr val="bg1"/>
                </a:solidFill>
              </a:rPr>
              <a:t>Carnet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>
                <a:solidFill>
                  <a:schemeClr val="bg1"/>
                </a:solidFill>
              </a:rPr>
              <a:t>Users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b="1" dirty="0" err="1">
                <a:solidFill>
                  <a:schemeClr val="bg1"/>
                </a:solidFill>
              </a:rPr>
              <a:t>Conference</a:t>
            </a:r>
            <a:r>
              <a:rPr lang="hr-HR" b="1" dirty="0">
                <a:solidFill>
                  <a:schemeClr val="bg1"/>
                </a:solidFill>
              </a:rPr>
              <a:t> 2023, Rovinj, 26. – 28. travnja</a:t>
            </a:r>
          </a:p>
        </p:txBody>
      </p:sp>
      <p:pic>
        <p:nvPicPr>
          <p:cNvPr id="2050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183D99C9-EA9E-462E-A631-704788FC2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3847270" y="4457415"/>
            <a:ext cx="4249807" cy="15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4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0B4916F-E0C8-477A-A1F2-7CD6DC19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3" y="0"/>
            <a:ext cx="6060735" cy="62188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14C6B44-A6E9-4083-B4E5-756A0262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161" y="170702"/>
            <a:ext cx="7852556" cy="60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u dvorani, pod, zid&#10;&#10;Opis je automatski generiran">
            <a:extLst>
              <a:ext uri="{FF2B5EF4-FFF2-40B4-BE49-F238E27FC236}">
                <a16:creationId xmlns:a16="http://schemas.microsoft.com/office/drawing/2014/main" id="{87657600-07B2-45DC-BFFA-104DA9B12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9" y="1391477"/>
            <a:ext cx="5433393" cy="407504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F6CE947-4E00-45B6-8298-CD3BB1D65474}"/>
              </a:ext>
            </a:extLst>
          </p:cNvPr>
          <p:cNvSpPr txBox="1"/>
          <p:nvPr/>
        </p:nvSpPr>
        <p:spPr>
          <a:xfrm>
            <a:off x="550379" y="1896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Slika 4" descr="Slika na kojoj se prikazuje tekst, osoba, u dvorani, računalo&#10;&#10;Opis je automatski generiran">
            <a:extLst>
              <a:ext uri="{FF2B5EF4-FFF2-40B4-BE49-F238E27FC236}">
                <a16:creationId xmlns:a16="http://schemas.microsoft.com/office/drawing/2014/main" id="{AD01A009-F8E5-4801-94CC-DB20DD09B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7" y="1391477"/>
            <a:ext cx="5433393" cy="4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5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C98272C-2E65-4A54-B2C7-ED21C7645E77}"/>
              </a:ext>
            </a:extLst>
          </p:cNvPr>
          <p:cNvSpPr txBox="1"/>
          <p:nvPr/>
        </p:nvSpPr>
        <p:spPr>
          <a:xfrm>
            <a:off x="828675" y="4944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E15BAD4-271F-4E83-A3CF-B2CE03AB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2147708"/>
            <a:ext cx="10907647" cy="2562583"/>
          </a:xfrm>
          <a:prstGeom prst="rect">
            <a:avLst/>
          </a:prstGeom>
        </p:spPr>
      </p:pic>
      <p:pic>
        <p:nvPicPr>
          <p:cNvPr id="8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626D4936-3CB2-42B8-9EC9-BD8AC6298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5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C98272C-2E65-4A54-B2C7-ED21C7645E77}"/>
              </a:ext>
            </a:extLst>
          </p:cNvPr>
          <p:cNvSpPr txBox="1"/>
          <p:nvPr/>
        </p:nvSpPr>
        <p:spPr>
          <a:xfrm>
            <a:off x="828675" y="4944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E15BAD4-271F-4E83-A3CF-B2CE03AB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2147708"/>
            <a:ext cx="10907647" cy="2562583"/>
          </a:xfrm>
          <a:prstGeom prst="rect">
            <a:avLst/>
          </a:prstGeom>
        </p:spPr>
      </p:pic>
      <p:pic>
        <p:nvPicPr>
          <p:cNvPr id="8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626D4936-3CB2-42B8-9EC9-BD8AC6298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6963965-8FC2-4319-B08C-A64359091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11" y="1395221"/>
            <a:ext cx="1879102" cy="545546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E2CA0D4F-BE86-400C-8F25-398C03DD46CE}"/>
              </a:ext>
            </a:extLst>
          </p:cNvPr>
          <p:cNvSpPr/>
          <p:nvPr/>
        </p:nvSpPr>
        <p:spPr>
          <a:xfrm>
            <a:off x="5205727" y="2562601"/>
            <a:ext cx="1028190" cy="180754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AC2DBE19-CF59-47C2-919E-8637EF57808F}"/>
              </a:ext>
            </a:extLst>
          </p:cNvPr>
          <p:cNvSpPr/>
          <p:nvPr/>
        </p:nvSpPr>
        <p:spPr>
          <a:xfrm>
            <a:off x="6233917" y="2557467"/>
            <a:ext cx="659218" cy="192764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967BA7F5-6567-42B4-A78C-7BE48BDD8588}"/>
              </a:ext>
            </a:extLst>
          </p:cNvPr>
          <p:cNvSpPr/>
          <p:nvPr/>
        </p:nvSpPr>
        <p:spPr>
          <a:xfrm>
            <a:off x="6893136" y="2558855"/>
            <a:ext cx="753368" cy="20462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E74F2E46-3498-4BCE-AABB-BB89870EAA92}"/>
              </a:ext>
            </a:extLst>
          </p:cNvPr>
          <p:cNvCxnSpPr>
            <a:cxnSpLocks/>
          </p:cNvCxnSpPr>
          <p:nvPr/>
        </p:nvCxnSpPr>
        <p:spPr>
          <a:xfrm flipV="1">
            <a:off x="7540488" y="1940767"/>
            <a:ext cx="0" cy="6007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675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2AA652-B059-4FE3-9051-44281271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" y="2138182"/>
            <a:ext cx="10917174" cy="258163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609B91E-DFB0-442D-AB70-5187D78BCFC8}"/>
              </a:ext>
            </a:extLst>
          </p:cNvPr>
          <p:cNvSpPr txBox="1"/>
          <p:nvPr/>
        </p:nvSpPr>
        <p:spPr>
          <a:xfrm>
            <a:off x="828675" y="4944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14BDDFA9-F196-4919-9387-F76DFAA2B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B485D47-BC49-434D-8691-A2B046947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11" y="1395221"/>
            <a:ext cx="1879102" cy="545546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B53CDF0C-F36B-4EF9-B693-F69CF1BA63EA}"/>
              </a:ext>
            </a:extLst>
          </p:cNvPr>
          <p:cNvSpPr/>
          <p:nvPr/>
        </p:nvSpPr>
        <p:spPr>
          <a:xfrm>
            <a:off x="5205727" y="2562601"/>
            <a:ext cx="1028190" cy="180754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DDB24F3-698B-4397-ACA9-DD20C51C3F6F}"/>
              </a:ext>
            </a:extLst>
          </p:cNvPr>
          <p:cNvSpPr/>
          <p:nvPr/>
        </p:nvSpPr>
        <p:spPr>
          <a:xfrm>
            <a:off x="6233917" y="2557467"/>
            <a:ext cx="659218" cy="192764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69B2E26D-D785-48EC-AED9-D1D3B585F46B}"/>
              </a:ext>
            </a:extLst>
          </p:cNvPr>
          <p:cNvSpPr/>
          <p:nvPr/>
        </p:nvSpPr>
        <p:spPr>
          <a:xfrm>
            <a:off x="6893136" y="2558855"/>
            <a:ext cx="753368" cy="20462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46675EC1-EF8A-47D5-AB8F-72377945E777}"/>
              </a:ext>
            </a:extLst>
          </p:cNvPr>
          <p:cNvCxnSpPr>
            <a:cxnSpLocks/>
          </p:cNvCxnSpPr>
          <p:nvPr/>
        </p:nvCxnSpPr>
        <p:spPr>
          <a:xfrm flipV="1">
            <a:off x="7540488" y="1940767"/>
            <a:ext cx="0" cy="6007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75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2AA652-B059-4FE3-9051-44281271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" y="2138182"/>
            <a:ext cx="10917174" cy="258163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5919A9C-A4E1-4E73-A596-C3FB9B2FB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" b="11908"/>
          <a:stretch/>
        </p:blipFill>
        <p:spPr>
          <a:xfrm>
            <a:off x="7036904" y="1395698"/>
            <a:ext cx="1818240" cy="52410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135FE3B-78E1-42C7-9592-167854C99BD3}"/>
              </a:ext>
            </a:extLst>
          </p:cNvPr>
          <p:cNvSpPr txBox="1"/>
          <p:nvPr/>
        </p:nvSpPr>
        <p:spPr>
          <a:xfrm>
            <a:off x="828675" y="4944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E1BFE175-CF3F-4C7A-98F7-0BE101440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D4161577-33BC-41D3-AA83-B0CA74E1416D}"/>
              </a:ext>
            </a:extLst>
          </p:cNvPr>
          <p:cNvSpPr/>
          <p:nvPr/>
        </p:nvSpPr>
        <p:spPr>
          <a:xfrm>
            <a:off x="5198096" y="2571906"/>
            <a:ext cx="1043677" cy="176024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01DFAD6-A0E9-41DC-A75F-BBF60EDC86E7}"/>
              </a:ext>
            </a:extLst>
          </p:cNvPr>
          <p:cNvSpPr/>
          <p:nvPr/>
        </p:nvSpPr>
        <p:spPr>
          <a:xfrm>
            <a:off x="6917558" y="2568418"/>
            <a:ext cx="689189" cy="17951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0B4D363C-56A4-435A-9C23-D95CC228C53A}"/>
              </a:ext>
            </a:extLst>
          </p:cNvPr>
          <p:cNvSpPr/>
          <p:nvPr/>
        </p:nvSpPr>
        <p:spPr>
          <a:xfrm>
            <a:off x="7637067" y="2565733"/>
            <a:ext cx="1718966" cy="176024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AF4D2E17-1229-4396-BE7A-2E5CC7CAFB52}"/>
              </a:ext>
            </a:extLst>
          </p:cNvPr>
          <p:cNvCxnSpPr>
            <a:cxnSpLocks/>
          </p:cNvCxnSpPr>
          <p:nvPr/>
        </p:nvCxnSpPr>
        <p:spPr>
          <a:xfrm flipV="1">
            <a:off x="7642691" y="1934817"/>
            <a:ext cx="0" cy="6007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407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2C559FA-F8D5-44E7-9893-CC39B9BB3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9" y="2157235"/>
            <a:ext cx="10898121" cy="254353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4524319-CA9A-4CD1-BAFF-4F28431CCC9D}"/>
              </a:ext>
            </a:extLst>
          </p:cNvPr>
          <p:cNvSpPr txBox="1"/>
          <p:nvPr/>
        </p:nvSpPr>
        <p:spPr>
          <a:xfrm>
            <a:off x="828675" y="4944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22F5856E-091C-4E7F-9BBA-97E3E370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A72DFF7-8CF7-448E-85B8-876C3087F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" b="11908"/>
          <a:stretch/>
        </p:blipFill>
        <p:spPr>
          <a:xfrm>
            <a:off x="7036904" y="1395698"/>
            <a:ext cx="1818240" cy="524106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C06A4D06-AF83-46F9-9AD3-10EBF549302A}"/>
              </a:ext>
            </a:extLst>
          </p:cNvPr>
          <p:cNvSpPr/>
          <p:nvPr/>
        </p:nvSpPr>
        <p:spPr>
          <a:xfrm>
            <a:off x="5198096" y="2571906"/>
            <a:ext cx="1043677" cy="176024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8A7FB38-9D09-4B68-80CF-88B7DA6F52D0}"/>
              </a:ext>
            </a:extLst>
          </p:cNvPr>
          <p:cNvSpPr/>
          <p:nvPr/>
        </p:nvSpPr>
        <p:spPr>
          <a:xfrm>
            <a:off x="6917558" y="2568418"/>
            <a:ext cx="689189" cy="17951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A09D88B8-B850-4380-9196-BB4F06235305}"/>
              </a:ext>
            </a:extLst>
          </p:cNvPr>
          <p:cNvSpPr/>
          <p:nvPr/>
        </p:nvSpPr>
        <p:spPr>
          <a:xfrm>
            <a:off x="7637067" y="2565732"/>
            <a:ext cx="1679211" cy="18219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2909E86C-63F8-4D8F-B594-383B33B1BC99}"/>
              </a:ext>
            </a:extLst>
          </p:cNvPr>
          <p:cNvCxnSpPr>
            <a:cxnSpLocks/>
          </p:cNvCxnSpPr>
          <p:nvPr/>
        </p:nvCxnSpPr>
        <p:spPr>
          <a:xfrm flipV="1">
            <a:off x="7642691" y="1934817"/>
            <a:ext cx="0" cy="6007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41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2C559FA-F8D5-44E7-9893-CC39B9BB3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9" y="2157235"/>
            <a:ext cx="10898121" cy="254353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F6677ED-EBF0-4990-9AD4-3F9985D57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744" y="1518758"/>
            <a:ext cx="2367091" cy="52760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2AFFA2C-B212-4584-8F8E-451AE0DBB133}"/>
              </a:ext>
            </a:extLst>
          </p:cNvPr>
          <p:cNvSpPr txBox="1"/>
          <p:nvPr/>
        </p:nvSpPr>
        <p:spPr>
          <a:xfrm>
            <a:off x="828675" y="4944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7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EA6B6ADA-7AE8-4B59-A59B-2B1B473CD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27309415-5544-4506-AA04-20274ED3071D}"/>
              </a:ext>
            </a:extLst>
          </p:cNvPr>
          <p:cNvSpPr/>
          <p:nvPr/>
        </p:nvSpPr>
        <p:spPr>
          <a:xfrm>
            <a:off x="7596740" y="2583073"/>
            <a:ext cx="1692462" cy="176024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857D5666-120C-42BB-BACA-A63344F49517}"/>
              </a:ext>
            </a:extLst>
          </p:cNvPr>
          <p:cNvSpPr/>
          <p:nvPr/>
        </p:nvSpPr>
        <p:spPr>
          <a:xfrm>
            <a:off x="9306843" y="2584783"/>
            <a:ext cx="1692463" cy="176024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7855EE56-7DBD-47C8-8A13-2487D7D56072}"/>
              </a:ext>
            </a:extLst>
          </p:cNvPr>
          <p:cNvCxnSpPr>
            <a:cxnSpLocks/>
          </p:cNvCxnSpPr>
          <p:nvPr/>
        </p:nvCxnSpPr>
        <p:spPr>
          <a:xfrm flipV="1">
            <a:off x="9325717" y="1965911"/>
            <a:ext cx="0" cy="6007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6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21AABFC-6E70-46C5-96C5-1AD1D57C9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" y="2166761"/>
            <a:ext cx="10917174" cy="252447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50790B1-83C7-4200-8096-EDC79C1F38A1}"/>
              </a:ext>
            </a:extLst>
          </p:cNvPr>
          <p:cNvSpPr txBox="1"/>
          <p:nvPr/>
        </p:nvSpPr>
        <p:spPr>
          <a:xfrm>
            <a:off x="828675" y="494414"/>
            <a:ext cx="10534650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Izrada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baze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podataka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 Microsoft </a:t>
            </a:r>
            <a:r>
              <a:rPr lang="en-US" sz="2800" b="1" kern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Excellu</a:t>
            </a:r>
            <a:endParaRPr lang="en-US" sz="2800" b="1" kern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EC8118F2-E66A-461E-8A73-606EAB933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4DC6D93-E668-462E-AAF4-6EBC3B79B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744" y="1518758"/>
            <a:ext cx="2367091" cy="527604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FE5098A8-A061-4038-9E7F-D585A3D84D3C}"/>
              </a:ext>
            </a:extLst>
          </p:cNvPr>
          <p:cNvSpPr/>
          <p:nvPr/>
        </p:nvSpPr>
        <p:spPr>
          <a:xfrm>
            <a:off x="7596740" y="2583073"/>
            <a:ext cx="1692462" cy="176024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DB2DAED9-6D7B-4F62-9E2E-83C1B737A2E7}"/>
              </a:ext>
            </a:extLst>
          </p:cNvPr>
          <p:cNvSpPr/>
          <p:nvPr/>
        </p:nvSpPr>
        <p:spPr>
          <a:xfrm>
            <a:off x="9306843" y="2584783"/>
            <a:ext cx="1692463" cy="176024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D0383983-2321-4D6D-BB27-EA69EC817312}"/>
              </a:ext>
            </a:extLst>
          </p:cNvPr>
          <p:cNvCxnSpPr>
            <a:cxnSpLocks/>
          </p:cNvCxnSpPr>
          <p:nvPr/>
        </p:nvCxnSpPr>
        <p:spPr>
          <a:xfrm flipV="1">
            <a:off x="9325717" y="1965911"/>
            <a:ext cx="0" cy="6007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773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1574651-EB91-4356-B9DC-4A01DB368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2161998"/>
            <a:ext cx="10926700" cy="2534004"/>
          </a:xfrm>
          <a:prstGeom prst="rect">
            <a:avLst/>
          </a:prstGeom>
        </p:spPr>
      </p:pic>
      <p:pic>
        <p:nvPicPr>
          <p:cNvPr id="4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BAC03D1D-D5BE-458F-B80B-41FF6134C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311EDE2-B3CC-4CCB-9A62-E2F1F36B4429}"/>
              </a:ext>
            </a:extLst>
          </p:cNvPr>
          <p:cNvSpPr txBox="1"/>
          <p:nvPr/>
        </p:nvSpPr>
        <p:spPr>
          <a:xfrm>
            <a:off x="415587" y="873647"/>
            <a:ext cx="5429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Dodavanje poveznice na fotografije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E581BF0C-A92D-41D9-8130-A91BB0763263}"/>
              </a:ext>
            </a:extLst>
          </p:cNvPr>
          <p:cNvSpPr/>
          <p:nvPr/>
        </p:nvSpPr>
        <p:spPr>
          <a:xfrm>
            <a:off x="10986053" y="2152472"/>
            <a:ext cx="493785" cy="255305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 descr="Slika na kojoj se prikazuje stolica, pod, u dvorani, namještaj&#10;&#10;Opis je automatski generiran">
            <a:extLst>
              <a:ext uri="{FF2B5EF4-FFF2-40B4-BE49-F238E27FC236}">
                <a16:creationId xmlns:a16="http://schemas.microsoft.com/office/drawing/2014/main" id="{C25CC78C-C7DF-4843-881C-F54390F25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28" y="271133"/>
            <a:ext cx="4368248" cy="5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67699" y="1328047"/>
            <a:ext cx="10172579" cy="4625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Namjena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lanovima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skupina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Mladi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matematičari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Mladi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informatičari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hr-HR" sz="3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Ideja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Digitalizacija školskih inventurnih listi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Povezivanje elemenata inventurnih listi s njihovim računima   i </a:t>
            </a:r>
            <a:r>
              <a:rPr lang="hr-HR" sz="30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fotografijom</a:t>
            </a:r>
            <a:endParaRPr lang="hr-HR" sz="3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69489C85-049D-4B1E-9891-1F17FBFA6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1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BAC03D1D-D5BE-458F-B80B-41FF6134C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311EDE2-B3CC-4CCB-9A62-E2F1F36B4429}"/>
              </a:ext>
            </a:extLst>
          </p:cNvPr>
          <p:cNvSpPr txBox="1"/>
          <p:nvPr/>
        </p:nvSpPr>
        <p:spPr>
          <a:xfrm>
            <a:off x="415587" y="873647"/>
            <a:ext cx="4889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Dodavanje poveznice na račune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625E22D-5F77-41F5-8D80-6E61ACD43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55" y="2152472"/>
            <a:ext cx="11212490" cy="2553056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999E9685-2458-4626-963B-33A015AD6D45}"/>
              </a:ext>
            </a:extLst>
          </p:cNvPr>
          <p:cNvSpPr/>
          <p:nvPr/>
        </p:nvSpPr>
        <p:spPr>
          <a:xfrm>
            <a:off x="1060157" y="2152472"/>
            <a:ext cx="781895" cy="255305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066AD17-04C0-42DB-A32E-46B7B5310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454" y="132522"/>
            <a:ext cx="6238191" cy="64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C1B03E7D-5328-467C-AD01-A6CEFB3D2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5F8C1F5-F419-4B17-85A3-C3E253C2EE2E}"/>
              </a:ext>
            </a:extLst>
          </p:cNvPr>
          <p:cNvSpPr txBox="1"/>
          <p:nvPr/>
        </p:nvSpPr>
        <p:spPr>
          <a:xfrm>
            <a:off x="834888" y="873647"/>
            <a:ext cx="959457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</a:rPr>
              <a:t>Kako nam </a:t>
            </a:r>
            <a:r>
              <a:rPr lang="hr-HR" sz="3200" b="1" dirty="0" err="1">
                <a:solidFill>
                  <a:schemeClr val="accent1">
                    <a:lumMod val="50000"/>
                  </a:schemeClr>
                </a:solidFill>
              </a:rPr>
              <a:t>Inventurko</a:t>
            </a:r>
            <a:r>
              <a:rPr lang="hr-HR" sz="3200" b="1" dirty="0">
                <a:solidFill>
                  <a:schemeClr val="accent1">
                    <a:lumMod val="50000"/>
                  </a:schemeClr>
                </a:solidFill>
              </a:rPr>
              <a:t> pomaže?</a:t>
            </a:r>
          </a:p>
          <a:p>
            <a:endParaRPr lang="hr-H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Lakše pretraživanje i pronalaženje podataka o inventaru škole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Brže snalaženje kod inventure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4B55DE5-FC25-4836-BF4A-E648A7F9B6AD}"/>
              </a:ext>
            </a:extLst>
          </p:cNvPr>
          <p:cNvSpPr txBox="1"/>
          <p:nvPr/>
        </p:nvSpPr>
        <p:spPr>
          <a:xfrm>
            <a:off x="834888" y="3052224"/>
            <a:ext cx="915725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</a:rPr>
              <a:t>Što su naši učenici zaključili?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Vrijednost opreme u školama vrlo je mala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Potrebno je više ulagati u opremu u školama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6534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5792A9C-9C3C-420B-B458-267526AEB157}"/>
              </a:ext>
            </a:extLst>
          </p:cNvPr>
          <p:cNvSpPr txBox="1"/>
          <p:nvPr/>
        </p:nvSpPr>
        <p:spPr>
          <a:xfrm>
            <a:off x="1272209" y="954157"/>
            <a:ext cx="2442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</a:rPr>
              <a:t>Vijek trajanja</a:t>
            </a:r>
          </a:p>
        </p:txBody>
      </p:sp>
      <p:graphicFrame>
        <p:nvGraphicFramePr>
          <p:cNvPr id="3" name="Tablica 3">
            <a:extLst>
              <a:ext uri="{FF2B5EF4-FFF2-40B4-BE49-F238E27FC236}">
                <a16:creationId xmlns:a16="http://schemas.microsoft.com/office/drawing/2014/main" id="{15377705-A426-4DEC-BD50-7C881E1A4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637660"/>
              </p:ext>
            </p:extLst>
          </p:nvPr>
        </p:nvGraphicFramePr>
        <p:xfrm>
          <a:off x="1272209" y="2298764"/>
          <a:ext cx="9428922" cy="2711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2974">
                  <a:extLst>
                    <a:ext uri="{9D8B030D-6E8A-4147-A177-3AD203B41FA5}">
                      <a16:colId xmlns:a16="http://schemas.microsoft.com/office/drawing/2014/main" val="3938154709"/>
                    </a:ext>
                  </a:extLst>
                </a:gridCol>
                <a:gridCol w="3145449">
                  <a:extLst>
                    <a:ext uri="{9D8B030D-6E8A-4147-A177-3AD203B41FA5}">
                      <a16:colId xmlns:a16="http://schemas.microsoft.com/office/drawing/2014/main" val="2985301862"/>
                    </a:ext>
                  </a:extLst>
                </a:gridCol>
                <a:gridCol w="3140499">
                  <a:extLst>
                    <a:ext uri="{9D8B030D-6E8A-4147-A177-3AD203B41FA5}">
                      <a16:colId xmlns:a16="http://schemas.microsoft.com/office/drawing/2014/main" val="1748881885"/>
                    </a:ext>
                  </a:extLst>
                </a:gridCol>
              </a:tblGrid>
              <a:tr h="677840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Imovina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Stopa amortizacije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Vijek trajanja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652736"/>
                  </a:ext>
                </a:extLst>
              </a:tr>
              <a:tr h="677840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Ormar dvokrilni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12,5%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 godina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445557"/>
                  </a:ext>
                </a:extLst>
              </a:tr>
              <a:tr h="677840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Prijenosno računalo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 godine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376411"/>
                  </a:ext>
                </a:extLst>
              </a:tr>
              <a:tr h="677840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Bicikl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 godina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15061"/>
                  </a:ext>
                </a:extLst>
              </a:tr>
            </a:tbl>
          </a:graphicData>
        </a:graphic>
      </p:graphicFrame>
      <p:pic>
        <p:nvPicPr>
          <p:cNvPr id="5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B337218B-CCA7-4ACD-B85B-5E416E4E4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9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BF83732-0BA7-4B0B-AE9C-B75C48575632}"/>
              </a:ext>
            </a:extLst>
          </p:cNvPr>
          <p:cNvSpPr txBox="1"/>
          <p:nvPr/>
        </p:nvSpPr>
        <p:spPr>
          <a:xfrm>
            <a:off x="556592" y="395402"/>
            <a:ext cx="27413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Prezentacija rada</a:t>
            </a:r>
          </a:p>
          <a:p>
            <a:endParaRPr lang="hr-HR" dirty="0"/>
          </a:p>
        </p:txBody>
      </p:sp>
      <p:pic>
        <p:nvPicPr>
          <p:cNvPr id="5" name="Slika 4" descr="Slika na kojoj se prikazuje tekst, pod, u dvorani, stojeći&#10;&#10;Opis je automatski generiran">
            <a:extLst>
              <a:ext uri="{FF2B5EF4-FFF2-40B4-BE49-F238E27FC236}">
                <a16:creationId xmlns:a16="http://schemas.microsoft.com/office/drawing/2014/main" id="{5FA95EC5-F2A2-4AD4-A37D-FB50C5F3D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4" y="1376569"/>
            <a:ext cx="5638801" cy="4229101"/>
          </a:xfrm>
          <a:prstGeom prst="rect">
            <a:avLst/>
          </a:prstGeom>
        </p:spPr>
      </p:pic>
      <p:pic>
        <p:nvPicPr>
          <p:cNvPr id="7" name="Slika 6" descr="Slika na kojoj se prikazuje tekst, u dvorani, osoba, grupa&#10;&#10;Opis je automatski generiran">
            <a:extLst>
              <a:ext uri="{FF2B5EF4-FFF2-40B4-BE49-F238E27FC236}">
                <a16:creationId xmlns:a16="http://schemas.microsoft.com/office/drawing/2014/main" id="{F5101F4A-A8F2-4D4B-B1BC-FAB61AE09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5" y="1376569"/>
            <a:ext cx="5638800" cy="422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5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C18DA71D-4AB2-49BE-BC6F-FFC3B64107AC}"/>
              </a:ext>
            </a:extLst>
          </p:cNvPr>
          <p:cNvSpPr txBox="1"/>
          <p:nvPr/>
        </p:nvSpPr>
        <p:spPr>
          <a:xfrm>
            <a:off x="3703982" y="2114337"/>
            <a:ext cx="4784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accent1">
                    <a:lumMod val="50000"/>
                  </a:schemeClr>
                </a:solidFill>
              </a:rPr>
              <a:t>Hvala na pažnji</a:t>
            </a:r>
          </a:p>
        </p:txBody>
      </p:sp>
      <p:pic>
        <p:nvPicPr>
          <p:cNvPr id="3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69218B25-1874-4722-AE18-A5C99561A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3962398" y="3541580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7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67700" y="1328047"/>
            <a:ext cx="9417204" cy="4625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Ciljevi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potaknuti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učenike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osnovne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škole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razvoj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poduzetničkog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duha</a:t>
            </a:r>
            <a:r>
              <a:rPr lang="hr-HR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kritičko promišljanje o vrijednosti opreme u školi i ulaganja u školstvo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doprinijeti digitalnoj transformaciji nenastavnih procesa u školi te općenito digitalnom sazrijevanju škole i njezinih djelatnika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69489C85-049D-4B1E-9891-1F17FBFA6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57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8DF17AF4-F798-47BD-ABB6-38D5A4E731B6}"/>
              </a:ext>
            </a:extLst>
          </p:cNvPr>
          <p:cNvSpPr txBox="1"/>
          <p:nvPr/>
        </p:nvSpPr>
        <p:spPr>
          <a:xfrm>
            <a:off x="704398" y="690540"/>
            <a:ext cx="2498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Hodogram rada</a:t>
            </a:r>
          </a:p>
        </p:txBody>
      </p:sp>
      <p:pic>
        <p:nvPicPr>
          <p:cNvPr id="4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E1195D70-07FD-4D4D-A039-734685D89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BE0573E8-9D5F-48CA-9E51-6E6B279CE7B2}"/>
              </a:ext>
            </a:extLst>
          </p:cNvPr>
          <p:cNvSpPr/>
          <p:nvPr/>
        </p:nvSpPr>
        <p:spPr>
          <a:xfrm>
            <a:off x="398535" y="1899139"/>
            <a:ext cx="2186609" cy="1139687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Kratki tečaj knjigovodstva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4BD1AD53-709C-4732-B780-BE88F27656C0}"/>
              </a:ext>
            </a:extLst>
          </p:cNvPr>
          <p:cNvSpPr/>
          <p:nvPr/>
        </p:nvSpPr>
        <p:spPr>
          <a:xfrm>
            <a:off x="3209128" y="1853376"/>
            <a:ext cx="2186609" cy="1139687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Istraživanje postojećih inventurnih listi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A86DAE2-C79A-41DB-8082-728D6275677F}"/>
              </a:ext>
            </a:extLst>
          </p:cNvPr>
          <p:cNvSpPr/>
          <p:nvPr/>
        </p:nvSpPr>
        <p:spPr>
          <a:xfrm>
            <a:off x="9174332" y="1866627"/>
            <a:ext cx="2186609" cy="1139687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Izrada baze podataka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04CC8A4B-F3AD-4882-86F9-CCCDD3A5D122}"/>
              </a:ext>
            </a:extLst>
          </p:cNvPr>
          <p:cNvSpPr/>
          <p:nvPr/>
        </p:nvSpPr>
        <p:spPr>
          <a:xfrm>
            <a:off x="9135302" y="4077121"/>
            <a:ext cx="2186609" cy="1139687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Računanje potrebnih podataka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9B9AE3CF-BF3C-418E-86A2-47839585CBAE}"/>
              </a:ext>
            </a:extLst>
          </p:cNvPr>
          <p:cNvSpPr/>
          <p:nvPr/>
        </p:nvSpPr>
        <p:spPr>
          <a:xfrm>
            <a:off x="6173998" y="4055857"/>
            <a:ext cx="2114916" cy="1150320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Skeniranje računa i inventurnih lista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EFD4BAB5-8478-4C06-99E3-53A8EBDDE5BA}"/>
              </a:ext>
            </a:extLst>
          </p:cNvPr>
          <p:cNvSpPr/>
          <p:nvPr/>
        </p:nvSpPr>
        <p:spPr>
          <a:xfrm>
            <a:off x="3222379" y="4055857"/>
            <a:ext cx="2186609" cy="1139687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Zaključak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381EE6F0-6067-44C3-AE17-939BE011D2DB}"/>
              </a:ext>
            </a:extLst>
          </p:cNvPr>
          <p:cNvSpPr/>
          <p:nvPr/>
        </p:nvSpPr>
        <p:spPr>
          <a:xfrm>
            <a:off x="380511" y="4055858"/>
            <a:ext cx="2186609" cy="1139687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Prezentacija</a:t>
            </a: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01ACB9B7-8736-45D2-9938-F713D7505D3D}"/>
              </a:ext>
            </a:extLst>
          </p:cNvPr>
          <p:cNvSpPr/>
          <p:nvPr/>
        </p:nvSpPr>
        <p:spPr>
          <a:xfrm rot="10800000">
            <a:off x="8439976" y="4425490"/>
            <a:ext cx="437322" cy="2497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id="{59CB89C2-06B9-4948-ABAC-926030D46C1A}"/>
              </a:ext>
            </a:extLst>
          </p:cNvPr>
          <p:cNvSpPr/>
          <p:nvPr/>
        </p:nvSpPr>
        <p:spPr>
          <a:xfrm rot="10800000">
            <a:off x="5537031" y="4424798"/>
            <a:ext cx="437322" cy="2497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Strelica: desno 15">
            <a:extLst>
              <a:ext uri="{FF2B5EF4-FFF2-40B4-BE49-F238E27FC236}">
                <a16:creationId xmlns:a16="http://schemas.microsoft.com/office/drawing/2014/main" id="{AD705EA5-3737-4E57-A9F4-620550BCF2B4}"/>
              </a:ext>
            </a:extLst>
          </p:cNvPr>
          <p:cNvSpPr/>
          <p:nvPr/>
        </p:nvSpPr>
        <p:spPr>
          <a:xfrm rot="10800000">
            <a:off x="2657014" y="4500845"/>
            <a:ext cx="437322" cy="2497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ECCD987E-031D-4B6F-BBAB-9E4A0DD35AE5}"/>
              </a:ext>
            </a:extLst>
          </p:cNvPr>
          <p:cNvSpPr/>
          <p:nvPr/>
        </p:nvSpPr>
        <p:spPr>
          <a:xfrm>
            <a:off x="6138152" y="1853376"/>
            <a:ext cx="2186609" cy="1139687"/>
          </a:xfrm>
          <a:prstGeom prst="rect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Planiranje izrade baze podataka</a:t>
            </a:r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id="{CE7CB312-F093-4C7F-9109-E12F5B8BE9ED}"/>
              </a:ext>
            </a:extLst>
          </p:cNvPr>
          <p:cNvSpPr/>
          <p:nvPr/>
        </p:nvSpPr>
        <p:spPr>
          <a:xfrm>
            <a:off x="2688488" y="2357154"/>
            <a:ext cx="437322" cy="2497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Strelica: desno 18">
            <a:extLst>
              <a:ext uri="{FF2B5EF4-FFF2-40B4-BE49-F238E27FC236}">
                <a16:creationId xmlns:a16="http://schemas.microsoft.com/office/drawing/2014/main" id="{13BD3D21-1EF3-4DC1-A899-D3BAA52FF8C8}"/>
              </a:ext>
            </a:extLst>
          </p:cNvPr>
          <p:cNvSpPr/>
          <p:nvPr/>
        </p:nvSpPr>
        <p:spPr>
          <a:xfrm>
            <a:off x="5568195" y="2344126"/>
            <a:ext cx="437322" cy="2497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Strelica: desno 19">
            <a:extLst>
              <a:ext uri="{FF2B5EF4-FFF2-40B4-BE49-F238E27FC236}">
                <a16:creationId xmlns:a16="http://schemas.microsoft.com/office/drawing/2014/main" id="{F741F598-85BB-4261-8B6B-8E7C3516796C}"/>
              </a:ext>
            </a:extLst>
          </p:cNvPr>
          <p:cNvSpPr/>
          <p:nvPr/>
        </p:nvSpPr>
        <p:spPr>
          <a:xfrm>
            <a:off x="8552159" y="2298363"/>
            <a:ext cx="437322" cy="2497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1AF8EA44-A52D-4D96-940D-C9AABE471769}"/>
              </a:ext>
            </a:extLst>
          </p:cNvPr>
          <p:cNvSpPr/>
          <p:nvPr/>
        </p:nvSpPr>
        <p:spPr>
          <a:xfrm rot="5400000">
            <a:off x="9885090" y="3384251"/>
            <a:ext cx="437322" cy="2497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643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, pod, u dvorani, zid&#10;&#10;Opis je automatski generiran">
            <a:extLst>
              <a:ext uri="{FF2B5EF4-FFF2-40B4-BE49-F238E27FC236}">
                <a16:creationId xmlns:a16="http://schemas.microsoft.com/office/drawing/2014/main" id="{299AFC54-3E14-4365-BA40-A724927C5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8" y="1325217"/>
            <a:ext cx="5604514" cy="4203386"/>
          </a:xfrm>
          <a:prstGeom prst="rect">
            <a:avLst/>
          </a:prstGeom>
        </p:spPr>
      </p:pic>
      <p:pic>
        <p:nvPicPr>
          <p:cNvPr id="4" name="Slika 3" descr="Slika na kojoj se prikazuje pod, u dvorani, zid, soba&#10;&#10;Opis je automatski generiran">
            <a:extLst>
              <a:ext uri="{FF2B5EF4-FFF2-40B4-BE49-F238E27FC236}">
                <a16:creationId xmlns:a16="http://schemas.microsoft.com/office/drawing/2014/main" id="{52F1A676-199E-4982-A2CF-B18BDFB04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18" y="1325217"/>
            <a:ext cx="5604514" cy="420338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61AFEA4-63F8-4792-939C-02398BDD8101}"/>
              </a:ext>
            </a:extLst>
          </p:cNvPr>
          <p:cNvSpPr txBox="1"/>
          <p:nvPr/>
        </p:nvSpPr>
        <p:spPr>
          <a:xfrm>
            <a:off x="390668" y="524998"/>
            <a:ext cx="40027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Kratki tečaj knjigovodstva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389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B03082F-3F08-48F3-AF9E-EB249704B78F}"/>
              </a:ext>
            </a:extLst>
          </p:cNvPr>
          <p:cNvSpPr txBox="1"/>
          <p:nvPr/>
        </p:nvSpPr>
        <p:spPr>
          <a:xfrm>
            <a:off x="768626" y="1125661"/>
            <a:ext cx="1394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Pojmovi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03FB6D8-3892-46DD-9400-2E354ACD052B}"/>
              </a:ext>
            </a:extLst>
          </p:cNvPr>
          <p:cNvSpPr txBox="1"/>
          <p:nvPr/>
        </p:nvSpPr>
        <p:spPr>
          <a:xfrm>
            <a:off x="768626" y="1771255"/>
            <a:ext cx="10800522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NABAVNA VRIJEDNOST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</a:rPr>
              <a:t>– vrijednost stvari ili opreme u trenutku nabave (kupovine)</a:t>
            </a:r>
          </a:p>
          <a:p>
            <a:pPr>
              <a:lnSpc>
                <a:spcPct val="150000"/>
              </a:lnSpc>
            </a:pP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KNJIGOVODSTVENA VRIJEDNOST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</a:rPr>
              <a:t>– vrijednost stvari ili opreme na početku tekuće godine</a:t>
            </a:r>
          </a:p>
          <a:p>
            <a:pPr>
              <a:lnSpc>
                <a:spcPct val="150000"/>
              </a:lnSpc>
            </a:pP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STOPA AMORTIZACIJE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</a:rPr>
              <a:t>– stopa po kojoj se umanjuje vrijednost</a:t>
            </a:r>
          </a:p>
          <a:p>
            <a:pPr>
              <a:lnSpc>
                <a:spcPct val="150000"/>
              </a:lnSpc>
            </a:pP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IZNOS OTPISA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</a:rPr>
              <a:t>– iznos za koji se umanjuje vrijednost opreme</a:t>
            </a:r>
          </a:p>
          <a:p>
            <a:pPr>
              <a:lnSpc>
                <a:spcPct val="150000"/>
              </a:lnSpc>
            </a:pP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KNJIGOVODSTVENA VRIJEDNOST NA KRAJU GODINE </a:t>
            </a:r>
            <a:r>
              <a:rPr lang="hr-HR" sz="2400" dirty="0">
                <a:solidFill>
                  <a:schemeClr val="accent1">
                    <a:lumMod val="50000"/>
                  </a:schemeClr>
                </a:solidFill>
              </a:rPr>
              <a:t>– vrijednost stvari ili opreme umanjena za iznos otpisa za tekuću godinu</a:t>
            </a:r>
          </a:p>
        </p:txBody>
      </p:sp>
      <p:pic>
        <p:nvPicPr>
          <p:cNvPr id="6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76ACC2D4-8D25-47C5-BC87-CF2D5CA78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B03082F-3F08-48F3-AF9E-EB249704B78F}"/>
              </a:ext>
            </a:extLst>
          </p:cNvPr>
          <p:cNvSpPr txBox="1"/>
          <p:nvPr/>
        </p:nvSpPr>
        <p:spPr>
          <a:xfrm>
            <a:off x="574260" y="659705"/>
            <a:ext cx="133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Primjer</a:t>
            </a:r>
          </a:p>
        </p:txBody>
      </p:sp>
      <p:graphicFrame>
        <p:nvGraphicFramePr>
          <p:cNvPr id="2" name="Tablica 4">
            <a:extLst>
              <a:ext uri="{FF2B5EF4-FFF2-40B4-BE49-F238E27FC236}">
                <a16:creationId xmlns:a16="http://schemas.microsoft.com/office/drawing/2014/main" id="{8C011F53-7810-404F-AD47-75E851FBE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299202"/>
              </p:ext>
            </p:extLst>
          </p:nvPr>
        </p:nvGraphicFramePr>
        <p:xfrm>
          <a:off x="678069" y="1611868"/>
          <a:ext cx="11063356" cy="16539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774">
                  <a:extLst>
                    <a:ext uri="{9D8B030D-6E8A-4147-A177-3AD203B41FA5}">
                      <a16:colId xmlns:a16="http://schemas.microsoft.com/office/drawing/2014/main" val="2448906483"/>
                    </a:ext>
                  </a:extLst>
                </a:gridCol>
                <a:gridCol w="2111150">
                  <a:extLst>
                    <a:ext uri="{9D8B030D-6E8A-4147-A177-3AD203B41FA5}">
                      <a16:colId xmlns:a16="http://schemas.microsoft.com/office/drawing/2014/main" val="2914704234"/>
                    </a:ext>
                  </a:extLst>
                </a:gridCol>
                <a:gridCol w="1623648">
                  <a:extLst>
                    <a:ext uri="{9D8B030D-6E8A-4147-A177-3AD203B41FA5}">
                      <a16:colId xmlns:a16="http://schemas.microsoft.com/office/drawing/2014/main" val="3362878720"/>
                    </a:ext>
                  </a:extLst>
                </a:gridCol>
                <a:gridCol w="1518185">
                  <a:extLst>
                    <a:ext uri="{9D8B030D-6E8A-4147-A177-3AD203B41FA5}">
                      <a16:colId xmlns:a16="http://schemas.microsoft.com/office/drawing/2014/main" val="4276043410"/>
                    </a:ext>
                  </a:extLst>
                </a:gridCol>
                <a:gridCol w="2210863">
                  <a:extLst>
                    <a:ext uri="{9D8B030D-6E8A-4147-A177-3AD203B41FA5}">
                      <a16:colId xmlns:a16="http://schemas.microsoft.com/office/drawing/2014/main" val="2969833501"/>
                    </a:ext>
                  </a:extLst>
                </a:gridCol>
                <a:gridCol w="2183736">
                  <a:extLst>
                    <a:ext uri="{9D8B030D-6E8A-4147-A177-3AD203B41FA5}">
                      <a16:colId xmlns:a16="http://schemas.microsoft.com/office/drawing/2014/main" val="1103085476"/>
                    </a:ext>
                  </a:extLst>
                </a:gridCol>
              </a:tblGrid>
              <a:tr h="1201869"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NABAVNA VRIJEDNOST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KNJIGOVODSTVENA VRIJEDNOST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STOPA AMORTIZACIJE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IZNOS OTPISA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KNJIGOVODSTVENA VRIJEDNOST NA KRAJU GODINE (KN)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KNJIGOVODSTVENA VRIJEDNOST NA KRAJU GODINE (€)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01831"/>
                  </a:ext>
                </a:extLst>
              </a:tr>
              <a:tr h="452060"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885,00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774,37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29040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niOkvir 6">
                <a:extLst>
                  <a:ext uri="{FF2B5EF4-FFF2-40B4-BE49-F238E27FC236}">
                    <a16:creationId xmlns:a16="http://schemas.microsoft.com/office/drawing/2014/main" id="{C04A0B6F-5CBF-4A52-8E3F-E2A57C02C698}"/>
                  </a:ext>
                </a:extLst>
              </p:cNvPr>
              <p:cNvSpPr txBox="1"/>
              <p:nvPr/>
            </p:nvSpPr>
            <p:spPr>
              <a:xfrm>
                <a:off x="948634" y="4034303"/>
                <a:ext cx="52611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r-HR" sz="3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12,5%</m:t>
                    </m:r>
                    <m:r>
                      <a:rPr lang="hr-HR" sz="3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∙774,37=96,79 </m:t>
                    </m:r>
                  </m:oMath>
                </a14:m>
                <a:r>
                  <a:rPr lang="hr-HR" sz="3200" dirty="0">
                    <a:solidFill>
                      <a:schemeClr val="accent1">
                        <a:lumMod val="50000"/>
                      </a:schemeClr>
                    </a:solidFill>
                  </a:rPr>
                  <a:t>kn</a:t>
                </a:r>
              </a:p>
            </p:txBody>
          </p:sp>
        </mc:Choice>
        <mc:Fallback xmlns="">
          <p:sp>
            <p:nvSpPr>
              <p:cNvPr id="7" name="TekstniOkvir 6">
                <a:extLst>
                  <a:ext uri="{FF2B5EF4-FFF2-40B4-BE49-F238E27FC236}">
                    <a16:creationId xmlns:a16="http://schemas.microsoft.com/office/drawing/2014/main" id="{C04A0B6F-5CBF-4A52-8E3F-E2A57C02C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34" y="4034303"/>
                <a:ext cx="5261113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DC803F45-BCE6-4630-8E62-A35AF157E415}"/>
                  </a:ext>
                </a:extLst>
              </p:cNvPr>
              <p:cNvSpPr txBox="1"/>
              <p:nvPr/>
            </p:nvSpPr>
            <p:spPr>
              <a:xfrm>
                <a:off x="948634" y="4953744"/>
                <a:ext cx="57912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r-HR" sz="3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774,37−96,79=677,58</m:t>
                    </m:r>
                  </m:oMath>
                </a14:m>
                <a:r>
                  <a:rPr lang="hr-HR" sz="3200" dirty="0">
                    <a:solidFill>
                      <a:schemeClr val="accent1">
                        <a:lumMod val="50000"/>
                      </a:schemeClr>
                    </a:solidFill>
                  </a:rPr>
                  <a:t> kn</a:t>
                </a:r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DC803F45-BCE6-4630-8E62-A35AF157E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34" y="4953744"/>
                <a:ext cx="5791201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niOkvir 8">
                <a:extLst>
                  <a:ext uri="{FF2B5EF4-FFF2-40B4-BE49-F238E27FC236}">
                    <a16:creationId xmlns:a16="http://schemas.microsoft.com/office/drawing/2014/main" id="{A65CB1D2-A5DC-419C-87A1-93313C15CA55}"/>
                  </a:ext>
                </a:extLst>
              </p:cNvPr>
              <p:cNvSpPr txBox="1"/>
              <p:nvPr/>
            </p:nvSpPr>
            <p:spPr>
              <a:xfrm>
                <a:off x="7977804" y="2848768"/>
                <a:ext cx="13914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r-HR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677,58</m:t>
                    </m:r>
                  </m:oMath>
                </a14:m>
                <a:r>
                  <a:rPr lang="hr-HR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kstniOkvir 8">
                <a:extLst>
                  <a:ext uri="{FF2B5EF4-FFF2-40B4-BE49-F238E27FC236}">
                    <a16:creationId xmlns:a16="http://schemas.microsoft.com/office/drawing/2014/main" id="{A65CB1D2-A5DC-419C-87A1-93313C15C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804" y="2848768"/>
                <a:ext cx="139147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niOkvir 9">
                <a:extLst>
                  <a:ext uri="{FF2B5EF4-FFF2-40B4-BE49-F238E27FC236}">
                    <a16:creationId xmlns:a16="http://schemas.microsoft.com/office/drawing/2014/main" id="{D9E917E2-8640-475E-890A-5862DD878A1D}"/>
                  </a:ext>
                </a:extLst>
              </p:cNvPr>
              <p:cNvSpPr txBox="1"/>
              <p:nvPr/>
            </p:nvSpPr>
            <p:spPr>
              <a:xfrm>
                <a:off x="6096000" y="2848768"/>
                <a:ext cx="13914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r-HR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hr-HR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6,79</m:t>
                    </m:r>
                  </m:oMath>
                </a14:m>
                <a:r>
                  <a:rPr lang="hr-HR" dirty="0">
                    <a:solidFill>
                      <a:schemeClr val="accent1">
                        <a:lumMod val="50000"/>
                      </a:schemeClr>
                    </a:solidFill>
                  </a:rPr>
                  <a:t> kn</a:t>
                </a:r>
              </a:p>
            </p:txBody>
          </p:sp>
        </mc:Choice>
        <mc:Fallback xmlns="">
          <p:sp>
            <p:nvSpPr>
              <p:cNvPr id="10" name="TekstniOkvir 9">
                <a:extLst>
                  <a:ext uri="{FF2B5EF4-FFF2-40B4-BE49-F238E27FC236}">
                    <a16:creationId xmlns:a16="http://schemas.microsoft.com/office/drawing/2014/main" id="{D9E917E2-8640-475E-890A-5862DD878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8768"/>
                <a:ext cx="1391479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niOkvir 10">
                <a:extLst>
                  <a:ext uri="{FF2B5EF4-FFF2-40B4-BE49-F238E27FC236}">
                    <a16:creationId xmlns:a16="http://schemas.microsoft.com/office/drawing/2014/main" id="{C28DCB79-DEB2-401B-99CE-84C790DB1FC2}"/>
                  </a:ext>
                </a:extLst>
              </p:cNvPr>
              <p:cNvSpPr txBox="1"/>
              <p:nvPr/>
            </p:nvSpPr>
            <p:spPr>
              <a:xfrm>
                <a:off x="6209747" y="4398486"/>
                <a:ext cx="57912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3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677,58 :7,53450=89,93 </m:t>
                      </m:r>
                      <m:r>
                        <m:rPr>
                          <m:nor/>
                        </m:rPr>
                        <a:rPr lang="hr-HR" sz="3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m:t>€</m:t>
                      </m:r>
                    </m:oMath>
                  </m:oMathPara>
                </a14:m>
                <a:endParaRPr lang="hr-HR" sz="3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kstniOkvir 10">
                <a:extLst>
                  <a:ext uri="{FF2B5EF4-FFF2-40B4-BE49-F238E27FC236}">
                    <a16:creationId xmlns:a16="http://schemas.microsoft.com/office/drawing/2014/main" id="{C28DCB79-DEB2-401B-99CE-84C790DB1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747" y="4398486"/>
                <a:ext cx="579120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79C36EDA-0723-493F-8450-643DF733E419}"/>
                  </a:ext>
                </a:extLst>
              </p:cNvPr>
              <p:cNvSpPr txBox="1"/>
              <p:nvPr/>
            </p:nvSpPr>
            <p:spPr>
              <a:xfrm>
                <a:off x="9824274" y="2835786"/>
                <a:ext cx="168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89,93 </m:t>
                      </m:r>
                    </m:oMath>
                  </m:oMathPara>
                </a14:m>
                <a:endParaRPr lang="hr-HR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79C36EDA-0723-493F-8450-643DF733E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274" y="2835786"/>
                <a:ext cx="16896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Registratori ispunjavaju sve zahtjeve arhiviranja - Biroteka">
            <a:extLst>
              <a:ext uri="{FF2B5EF4-FFF2-40B4-BE49-F238E27FC236}">
                <a16:creationId xmlns:a16="http://schemas.microsoft.com/office/drawing/2014/main" id="{510A7A0A-056F-4E28-80BE-0D1E80A53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1" b="33574"/>
          <a:stretch/>
        </p:blipFill>
        <p:spPr bwMode="auto">
          <a:xfrm>
            <a:off x="8428382" y="228537"/>
            <a:ext cx="3600450" cy="12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1090BB4-B769-4982-9099-99F8EAC623F6}"/>
              </a:ext>
            </a:extLst>
          </p:cNvPr>
          <p:cNvSpPr txBox="1"/>
          <p:nvPr/>
        </p:nvSpPr>
        <p:spPr>
          <a:xfrm>
            <a:off x="384310" y="485241"/>
            <a:ext cx="59261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Istraživanje postojećih inventurnih listi</a:t>
            </a:r>
          </a:p>
          <a:p>
            <a:endParaRPr lang="hr-HR" dirty="0"/>
          </a:p>
        </p:txBody>
      </p:sp>
      <p:pic>
        <p:nvPicPr>
          <p:cNvPr id="4" name="Slika 3" descr="Slika na kojoj se prikazuje tekst, osoba, u dvorani, stol&#10;&#10;Opis je automatski generiran">
            <a:extLst>
              <a:ext uri="{FF2B5EF4-FFF2-40B4-BE49-F238E27FC236}">
                <a16:creationId xmlns:a16="http://schemas.microsoft.com/office/drawing/2014/main" id="{C628103E-FA7A-4EB2-8841-309069A86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3" y="1285460"/>
            <a:ext cx="5632175" cy="4224131"/>
          </a:xfrm>
          <a:prstGeom prst="rect">
            <a:avLst/>
          </a:prstGeom>
        </p:spPr>
      </p:pic>
      <p:pic>
        <p:nvPicPr>
          <p:cNvPr id="8" name="Slika 7" descr="Slika na kojoj se prikazuje tekst, zid, u dvorani, osoba&#10;&#10;Opis je automatski generiran">
            <a:extLst>
              <a:ext uri="{FF2B5EF4-FFF2-40B4-BE49-F238E27FC236}">
                <a16:creationId xmlns:a16="http://schemas.microsoft.com/office/drawing/2014/main" id="{01909B2F-B516-4D0C-AFB0-1C96645A1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5" y="1285460"/>
            <a:ext cx="5632175" cy="42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7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C98272C-2E65-4A54-B2C7-ED21C7645E77}"/>
              </a:ext>
            </a:extLst>
          </p:cNvPr>
          <p:cNvSpPr txBox="1"/>
          <p:nvPr/>
        </p:nvSpPr>
        <p:spPr>
          <a:xfrm>
            <a:off x="225285" y="457081"/>
            <a:ext cx="70510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Skeniranje postojećih inventurnih listi i računa</a:t>
            </a:r>
          </a:p>
          <a:p>
            <a:endParaRPr lang="hr-HR" dirty="0"/>
          </a:p>
        </p:txBody>
      </p:sp>
      <p:pic>
        <p:nvPicPr>
          <p:cNvPr id="4" name="Slika 3" descr="Slika na kojoj se prikazuje tekst, u dvorani, pod, zid&#10;&#10;Opis je automatski generiran">
            <a:extLst>
              <a:ext uri="{FF2B5EF4-FFF2-40B4-BE49-F238E27FC236}">
                <a16:creationId xmlns:a16="http://schemas.microsoft.com/office/drawing/2014/main" id="{4DD70273-FED7-40A5-8B67-47F55F826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8" y="1257300"/>
            <a:ext cx="5791200" cy="4343400"/>
          </a:xfrm>
          <a:prstGeom prst="rect">
            <a:avLst/>
          </a:prstGeom>
        </p:spPr>
      </p:pic>
      <p:pic>
        <p:nvPicPr>
          <p:cNvPr id="6" name="Slika 5" descr="Slika na kojoj se prikazuje tekst, u dvorani&#10;&#10;Opis je automatski generiran">
            <a:extLst>
              <a:ext uri="{FF2B5EF4-FFF2-40B4-BE49-F238E27FC236}">
                <a16:creationId xmlns:a16="http://schemas.microsoft.com/office/drawing/2014/main" id="{1DFDC6C3-39DE-4160-B8B3-D2F020FCB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5" y="12573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602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Prilagođeno 4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762EB1"/>
      </a:accent1>
      <a:accent2>
        <a:srgbClr val="381750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357</TotalTime>
  <Words>376</Words>
  <Application>Microsoft Office PowerPoint</Application>
  <PresentationFormat>Široki zaslon</PresentationFormat>
  <Paragraphs>84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Retrospektiva</vt:lpstr>
      <vt:lpstr>Inventurko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Inventurko</dc:title>
  <dc:creator>Jelena Hunjadi</dc:creator>
  <cp:lastModifiedBy>Jelena Hunjadi</cp:lastModifiedBy>
  <cp:revision>16</cp:revision>
  <dcterms:created xsi:type="dcterms:W3CDTF">2023-03-13T13:16:28Z</dcterms:created>
  <dcterms:modified xsi:type="dcterms:W3CDTF">2023-03-31T06:17:17Z</dcterms:modified>
</cp:coreProperties>
</file>