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Raleway"/>
      <p:regular r:id="rId30"/>
      <p:bold r:id="rId31"/>
      <p:italic r:id="rId32"/>
      <p:boldItalic r:id="rId33"/>
    </p:embeddedFont>
    <p:embeddedFont>
      <p:font typeface="Lato"/>
      <p:regular r:id="rId34"/>
      <p:bold r:id="rId35"/>
      <p:italic r:id="rId36"/>
      <p:boldItalic r:id="rId37"/>
    </p:embeddedFont>
    <p:embeddedFont>
      <p:font typeface="Lily Script One"/>
      <p:regular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Lejla Skalni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4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-bold.fntdata"/><Relationship Id="rId30" Type="http://schemas.openxmlformats.org/officeDocument/2006/relationships/font" Target="fonts/Raleway-regular.fntdata"/><Relationship Id="rId11" Type="http://schemas.openxmlformats.org/officeDocument/2006/relationships/slide" Target="slides/slide5.xml"/><Relationship Id="rId33" Type="http://schemas.openxmlformats.org/officeDocument/2006/relationships/font" Target="fonts/Raleway-boldItalic.fntdata"/><Relationship Id="rId10" Type="http://schemas.openxmlformats.org/officeDocument/2006/relationships/slide" Target="slides/slide4.xml"/><Relationship Id="rId32" Type="http://schemas.openxmlformats.org/officeDocument/2006/relationships/font" Target="fonts/Raleway-italic.fntdata"/><Relationship Id="rId13" Type="http://schemas.openxmlformats.org/officeDocument/2006/relationships/slide" Target="slides/slide7.xml"/><Relationship Id="rId35" Type="http://schemas.openxmlformats.org/officeDocument/2006/relationships/font" Target="fonts/Lato-bold.fntdata"/><Relationship Id="rId12" Type="http://schemas.openxmlformats.org/officeDocument/2006/relationships/slide" Target="slides/slide6.xml"/><Relationship Id="rId34" Type="http://schemas.openxmlformats.org/officeDocument/2006/relationships/font" Target="fonts/Lato-regular.fntdata"/><Relationship Id="rId15" Type="http://schemas.openxmlformats.org/officeDocument/2006/relationships/slide" Target="slides/slide9.xml"/><Relationship Id="rId37" Type="http://schemas.openxmlformats.org/officeDocument/2006/relationships/font" Target="fonts/Lato-boldItalic.fntdata"/><Relationship Id="rId14" Type="http://schemas.openxmlformats.org/officeDocument/2006/relationships/slide" Target="slides/slide8.xml"/><Relationship Id="rId36" Type="http://schemas.openxmlformats.org/officeDocument/2006/relationships/font" Target="fonts/Lato-italic.fntdata"/><Relationship Id="rId17" Type="http://schemas.openxmlformats.org/officeDocument/2006/relationships/slide" Target="slides/slide11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0.xml"/><Relationship Id="rId38" Type="http://schemas.openxmlformats.org/officeDocument/2006/relationships/font" Target="fonts/LilyScriptOne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3-25T12:31:21.070">
    <p:pos x="6000" y="0"/>
    <p:text>Vidi za dizajn, pojma nemam kako bi uredila, da nije prešareno. Uglavnom, ako neto treba dodati, vidjet ćeš. Anketa je ubačena, i kod za animaciju da ne traže po stranici.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64ac022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2264ac0225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264ac02252_0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264ac02252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64ac02252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264ac02252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264ac02252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264ac02252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64ac02252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264ac02252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64ac02252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264ac02252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264ac02252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264ac02252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264ac02252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264ac02252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264ac02252_0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264ac02252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264ac02252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264ac02252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264ac02252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264ac02252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264ac02252_0_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264ac02252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264ac02252_0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264ac02252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264ac02252_0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264ac02252_0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dfc6d78ec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dfc6d78ec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264ac02252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264ac02252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264ac02252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264ac02252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64ac02252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264ac02252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264ac02252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264ac02252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264ac02252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264ac02252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64ac02252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64ac02252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64ac02252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264ac02252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hyperlink" Target="https://spark.adobe.com/video/gKUkJfswZUHbD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s://spark.adobe.com/video/qoyw1W5h5szkU" TargetMode="External"/><Relationship Id="rId7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hyperlink" Target="https://express.adobe.com/page/SrCm2huC841Bj/" TargetMode="External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5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38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hyperlink" Target="https://express.adobe.com/express-apps/animate-from-audio/" TargetMode="External"/><Relationship Id="rId5" Type="http://schemas.openxmlformats.org/officeDocument/2006/relationships/image" Target="../media/image36.png"/><Relationship Id="rId6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17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hyperlink" Target="https://express.adobe.com/page/p5r5UG02d9JI9/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express.adobe.com/page/p5r5UG02d9JI9/" TargetMode="External"/><Relationship Id="rId7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hyperlink" Target="https://express.adobe.com/page/p5r5UG02d9JI9/" TargetMode="External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hyperlink" Target="https://express.adobe.com/page/z3S9mPDexoDuj/" TargetMode="External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hyperlink" Target="https://www.rcampus.com/" TargetMode="External"/><Relationship Id="rId5" Type="http://schemas.openxmlformats.org/officeDocument/2006/relationships/hyperlink" Target="https://express.adobe.com/page/V0YsBcMiWc3uW/" TargetMode="External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hyperlink" Target="https://express.adobe.com/page/BHA22aZQ5ZF3z/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s://express.adobe.com/sp/urn:aaid:sc:EU:796a2ff4-53e1-4caa-a943-b3b22a4290e4?fmt=page" TargetMode="External"/><Relationship Id="rId7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hyperlink" Target="https://express.adobe.com/page/MLYLuMYbjWIjC/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1671756" y="1605706"/>
            <a:ext cx="6390600" cy="15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ts val="4050"/>
              <a:buFont typeface="Calibri"/>
              <a:buNone/>
            </a:pPr>
            <a:r>
              <a:rPr lang="hr" sz="4180">
                <a:latin typeface="Open Sans"/>
                <a:ea typeface="Open Sans"/>
                <a:cs typeface="Open Sans"/>
                <a:sym typeface="Open Sans"/>
              </a:rPr>
              <a:t>Express yourself through Adobe Express</a:t>
            </a:r>
            <a:endParaRPr sz="418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1671750" y="3707369"/>
            <a:ext cx="6390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7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285"/>
              <a:buNone/>
            </a:pPr>
            <a:r>
              <a:rPr lang="hr">
                <a:latin typeface="Open Sans"/>
                <a:ea typeface="Open Sans"/>
                <a:cs typeface="Open Sans"/>
                <a:sym typeface="Open Sans"/>
              </a:rPr>
              <a:t>Lidija Cvetko i Lejla Skalnik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64285"/>
              <a:buNone/>
            </a:pPr>
            <a:r>
              <a:rPr lang="hr">
                <a:latin typeface="Open Sans"/>
                <a:ea typeface="Open Sans"/>
                <a:cs typeface="Open Sans"/>
                <a:sym typeface="Open Sans"/>
              </a:rPr>
              <a:t>CUC, 28.4 - 30. 4. 2023.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550" y="2964198"/>
            <a:ext cx="743188" cy="74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Video zapisi</a:t>
            </a:r>
            <a:endParaRPr/>
          </a:p>
        </p:txBody>
      </p:sp>
      <p:sp>
        <p:nvSpPr>
          <p:cNvPr id="130" name="Google Shape;130;p22"/>
          <p:cNvSpPr txBox="1"/>
          <p:nvPr/>
        </p:nvSpPr>
        <p:spPr>
          <a:xfrm>
            <a:off x="951250" y="1913600"/>
            <a:ext cx="3000000" cy="20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sinteza projekta u obliku videozapisa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slikovni rječnik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plakati, posteri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oglasi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video najave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1" name="Google Shape;131;p2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6575" y="1210100"/>
            <a:ext cx="1909075" cy="20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96998" y="2965719"/>
            <a:ext cx="2788926" cy="1845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Sat razrednika</a:t>
            </a:r>
            <a:endParaRPr/>
          </a:p>
        </p:txBody>
      </p:sp>
      <p:sp>
        <p:nvSpPr>
          <p:cNvPr id="139" name="Google Shape;139;p23"/>
          <p:cNvSpPr txBox="1"/>
          <p:nvPr/>
        </p:nvSpPr>
        <p:spPr>
          <a:xfrm>
            <a:off x="311700" y="2123775"/>
            <a:ext cx="3000000" cy="13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22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prezentacije / radionice za učenike 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aktivnosti 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radni listići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0" name="Google Shape;140;p2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72225" y="1938576"/>
            <a:ext cx="4902000" cy="20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Web page: osnovni koraci</a:t>
            </a:r>
            <a:endParaRPr/>
          </a:p>
        </p:txBody>
      </p:sp>
      <p:sp>
        <p:nvSpPr>
          <p:cNvPr id="147" name="Google Shape;147;p24"/>
          <p:cNvSpPr txBox="1"/>
          <p:nvPr/>
        </p:nvSpPr>
        <p:spPr>
          <a:xfrm>
            <a:off x="718975" y="1581775"/>
            <a:ext cx="30000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1) Prijava</a:t>
            </a:r>
            <a:endParaRPr b="1" sz="2600">
              <a:solidFill>
                <a:srgbClr val="A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4831325" y="1512925"/>
            <a:ext cx="30000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2) Odabir opcije</a:t>
            </a:r>
            <a:endParaRPr/>
          </a:p>
        </p:txBody>
      </p:sp>
      <p:pic>
        <p:nvPicPr>
          <p:cNvPr id="149" name="Google Shape;14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323" y="2316223"/>
            <a:ext cx="4260000" cy="2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68300" y="1980000"/>
            <a:ext cx="1436400" cy="303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5"/>
          <p:cNvSpPr txBox="1"/>
          <p:nvPr/>
        </p:nvSpPr>
        <p:spPr>
          <a:xfrm>
            <a:off x="1128250" y="1421775"/>
            <a:ext cx="30000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hr" sz="24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3) </a:t>
            </a: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Naslovnica </a:t>
            </a:r>
            <a:endParaRPr/>
          </a:p>
        </p:txBody>
      </p:sp>
      <p:sp>
        <p:nvSpPr>
          <p:cNvPr id="158" name="Google Shape;158;p25"/>
          <p:cNvSpPr txBox="1"/>
          <p:nvPr/>
        </p:nvSpPr>
        <p:spPr>
          <a:xfrm>
            <a:off x="4673200" y="1417375"/>
            <a:ext cx="39435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hr" sz="24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4) </a:t>
            </a: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Fotografija i odabir teme</a:t>
            </a:r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2370625"/>
            <a:ext cx="3943500" cy="20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43593" y="2361825"/>
            <a:ext cx="4202700" cy="20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9925" y="2418050"/>
            <a:ext cx="3606000" cy="13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9925" y="3662700"/>
            <a:ext cx="3494548" cy="13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6"/>
          <p:cNvSpPr txBox="1"/>
          <p:nvPr/>
        </p:nvSpPr>
        <p:spPr>
          <a:xfrm>
            <a:off x="829600" y="1449025"/>
            <a:ext cx="30000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hr" sz="24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5) </a:t>
            </a: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Umetanje teksta i fotografije </a:t>
            </a:r>
            <a:endParaRPr/>
          </a:p>
        </p:txBody>
      </p:sp>
      <p:sp>
        <p:nvSpPr>
          <p:cNvPr id="170" name="Google Shape;170;p26"/>
          <p:cNvSpPr txBox="1"/>
          <p:nvPr/>
        </p:nvSpPr>
        <p:spPr>
          <a:xfrm>
            <a:off x="4897675" y="1512950"/>
            <a:ext cx="30000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hr" sz="24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6) </a:t>
            </a: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Umetanje kolaža fotografija</a:t>
            </a:r>
            <a:endParaRPr/>
          </a:p>
        </p:txBody>
      </p:sp>
      <p:pic>
        <p:nvPicPr>
          <p:cNvPr id="171" name="Google Shape;17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150" y="2785425"/>
            <a:ext cx="3834900" cy="14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/>
          <p:nvPr/>
        </p:nvSpPr>
        <p:spPr>
          <a:xfrm>
            <a:off x="1525416" y="3463702"/>
            <a:ext cx="292500" cy="489900"/>
          </a:xfrm>
          <a:prstGeom prst="ellipse">
            <a:avLst/>
          </a:prstGeom>
          <a:noFill/>
          <a:ln cap="flat" cmpd="sng" w="12700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1232916" y="3463702"/>
            <a:ext cx="292500" cy="489900"/>
          </a:xfrm>
          <a:prstGeom prst="ellipse">
            <a:avLst/>
          </a:prstGeom>
          <a:noFill/>
          <a:ln cap="flat" cmpd="sng" w="12700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6"/>
          <p:cNvSpPr/>
          <p:nvPr/>
        </p:nvSpPr>
        <p:spPr>
          <a:xfrm rot="5400000">
            <a:off x="7726096" y="3740294"/>
            <a:ext cx="292500" cy="489600"/>
          </a:xfrm>
          <a:prstGeom prst="ellipse">
            <a:avLst/>
          </a:prstGeom>
          <a:noFill/>
          <a:ln cap="flat" cmpd="sng" w="12700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8117150" y="3740150"/>
            <a:ext cx="240300" cy="489900"/>
          </a:xfrm>
          <a:prstGeom prst="ellipse">
            <a:avLst/>
          </a:prstGeom>
          <a:noFill/>
          <a:ln cap="flat" cmpd="sng" w="12700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6662766" y="3028127"/>
            <a:ext cx="292500" cy="489900"/>
          </a:xfrm>
          <a:prstGeom prst="ellipse">
            <a:avLst/>
          </a:prstGeom>
          <a:noFill/>
          <a:ln cap="flat" cmpd="sng" w="12700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AC0000"/>
              </a:buClr>
              <a:buSzPts val="2400"/>
              <a:buFont typeface="Arial"/>
              <a:buNone/>
            </a:pPr>
            <a:r>
              <a:rPr b="1" lang="hr" sz="24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7) </a:t>
            </a: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Umetanje niza fotografija</a:t>
            </a:r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143" y="1100793"/>
            <a:ext cx="3722400" cy="7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125" y="2061824"/>
            <a:ext cx="4396251" cy="254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5506075" y="1490800"/>
            <a:ext cx="3000000" cy="3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22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7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niz fotografija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27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spremanje odabranih fotografija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27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dodavanje fotografija s računala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1A9988"/>
              </a:buClr>
              <a:buSzPts val="27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upis traženog pojma ( engleski jezik) 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7"/>
          <p:cNvSpPr/>
          <p:nvPr/>
        </p:nvSpPr>
        <p:spPr>
          <a:xfrm>
            <a:off x="3053260" y="1236692"/>
            <a:ext cx="367800" cy="254100"/>
          </a:xfrm>
          <a:prstGeom prst="ellipse">
            <a:avLst/>
          </a:prstGeom>
          <a:noFill/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7"/>
          <p:cNvSpPr/>
          <p:nvPr/>
        </p:nvSpPr>
        <p:spPr>
          <a:xfrm>
            <a:off x="3987760" y="2698792"/>
            <a:ext cx="367800" cy="254100"/>
          </a:xfrm>
          <a:prstGeom prst="ellipse">
            <a:avLst/>
          </a:prstGeom>
          <a:noFill/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7"/>
          <p:cNvSpPr/>
          <p:nvPr/>
        </p:nvSpPr>
        <p:spPr>
          <a:xfrm>
            <a:off x="4072771" y="2444700"/>
            <a:ext cx="499200" cy="254100"/>
          </a:xfrm>
          <a:prstGeom prst="ellipse">
            <a:avLst/>
          </a:prstGeom>
          <a:noFill/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7"/>
          <p:cNvSpPr/>
          <p:nvPr/>
        </p:nvSpPr>
        <p:spPr>
          <a:xfrm>
            <a:off x="4572010" y="2004367"/>
            <a:ext cx="367800" cy="254100"/>
          </a:xfrm>
          <a:prstGeom prst="ellipse">
            <a:avLst/>
          </a:prstGeom>
          <a:noFill/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0" name="Google Shape;190;p27"/>
          <p:cNvCxnSpPr/>
          <p:nvPr/>
        </p:nvCxnSpPr>
        <p:spPr>
          <a:xfrm>
            <a:off x="4368166" y="2897286"/>
            <a:ext cx="1186800" cy="1387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1" name="Google Shape;191;p27"/>
          <p:cNvCxnSpPr>
            <a:endCxn id="185" idx="1"/>
          </p:cNvCxnSpPr>
          <p:nvPr/>
        </p:nvCxnSpPr>
        <p:spPr>
          <a:xfrm>
            <a:off x="4521775" y="2571850"/>
            <a:ext cx="984300" cy="634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2" name="Google Shape;192;p27"/>
          <p:cNvCxnSpPr/>
          <p:nvPr/>
        </p:nvCxnSpPr>
        <p:spPr>
          <a:xfrm>
            <a:off x="4939791" y="2258199"/>
            <a:ext cx="570900" cy="13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3" name="Google Shape;193;p27"/>
          <p:cNvCxnSpPr/>
          <p:nvPr/>
        </p:nvCxnSpPr>
        <p:spPr>
          <a:xfrm>
            <a:off x="3421041" y="1351811"/>
            <a:ext cx="2067600" cy="433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AC0000"/>
              </a:buClr>
              <a:buSzPts val="2400"/>
              <a:buFont typeface="Arial"/>
              <a:buNone/>
            </a:pPr>
            <a:r>
              <a:rPr b="1" lang="hr" sz="24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8) </a:t>
            </a: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Button (poveznice na sadržaje) </a:t>
            </a:r>
            <a:r>
              <a:rPr b="1" lang="hr" sz="24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9) </a:t>
            </a: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Video</a:t>
            </a:r>
            <a:endParaRPr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4">
            <a:alphaModFix/>
          </a:blip>
          <a:srcRect b="34654" l="0" r="0" t="32949"/>
          <a:stretch/>
        </p:blipFill>
        <p:spPr>
          <a:xfrm>
            <a:off x="311701" y="1318899"/>
            <a:ext cx="4305900" cy="8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4">
            <a:alphaModFix/>
          </a:blip>
          <a:srcRect b="34654" l="0" r="0" t="32949"/>
          <a:stretch/>
        </p:blipFill>
        <p:spPr>
          <a:xfrm>
            <a:off x="4675876" y="1318900"/>
            <a:ext cx="4305600" cy="8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5">
            <a:alphaModFix/>
          </a:blip>
          <a:srcRect b="5770" l="0" r="23183" t="5726"/>
          <a:stretch/>
        </p:blipFill>
        <p:spPr>
          <a:xfrm>
            <a:off x="362931" y="2404107"/>
            <a:ext cx="2221838" cy="23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 rotWithShape="1">
          <a:blip r:embed="rId6">
            <a:alphaModFix/>
          </a:blip>
          <a:srcRect b="10604" l="23422" r="16180" t="4563"/>
          <a:stretch/>
        </p:blipFill>
        <p:spPr>
          <a:xfrm>
            <a:off x="4675885" y="2359260"/>
            <a:ext cx="1991359" cy="259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2807125" y="2926550"/>
            <a:ext cx="15201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naziv 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poveznica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635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smještaj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6895575" y="2760400"/>
            <a:ext cx="2085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2250" lvl="0" marL="285750" rtl="0" algn="l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1A9988"/>
                </a:solidFill>
                <a:latin typeface="Open Sans"/>
                <a:ea typeface="Open Sans"/>
                <a:cs typeface="Open Sans"/>
                <a:sym typeface="Open Sans"/>
              </a:rPr>
              <a:t>poveznica na YouTube,  Vimeo ili Adobe Express video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6" name="Google Shape;206;p28"/>
          <p:cNvCxnSpPr/>
          <p:nvPr/>
        </p:nvCxnSpPr>
        <p:spPr>
          <a:xfrm>
            <a:off x="1582360" y="2969506"/>
            <a:ext cx="1317900" cy="154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7" name="Google Shape;207;p28"/>
          <p:cNvCxnSpPr/>
          <p:nvPr/>
        </p:nvCxnSpPr>
        <p:spPr>
          <a:xfrm>
            <a:off x="1582360" y="3277606"/>
            <a:ext cx="1251600" cy="133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8" name="Google Shape;208;p28"/>
          <p:cNvCxnSpPr/>
          <p:nvPr/>
        </p:nvCxnSpPr>
        <p:spPr>
          <a:xfrm>
            <a:off x="991985" y="3887506"/>
            <a:ext cx="1919400" cy="264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9" name="Google Shape;209;p28"/>
          <p:cNvCxnSpPr/>
          <p:nvPr/>
        </p:nvCxnSpPr>
        <p:spPr>
          <a:xfrm>
            <a:off x="5635260" y="2834206"/>
            <a:ext cx="1335600" cy="123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10" name="Google Shape;210;p28"/>
          <p:cNvSpPr/>
          <p:nvPr/>
        </p:nvSpPr>
        <p:spPr>
          <a:xfrm>
            <a:off x="6585975" y="1517943"/>
            <a:ext cx="243900" cy="341100"/>
          </a:xfrm>
          <a:prstGeom prst="ellipse">
            <a:avLst/>
          </a:prstGeom>
          <a:noFill/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8"/>
          <p:cNvSpPr/>
          <p:nvPr/>
        </p:nvSpPr>
        <p:spPr>
          <a:xfrm>
            <a:off x="1882450" y="1540363"/>
            <a:ext cx="243900" cy="341100"/>
          </a:xfrm>
          <a:prstGeom prst="ellipse">
            <a:avLst/>
          </a:prstGeom>
          <a:noFill/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AC0000"/>
              </a:buClr>
              <a:buSzPts val="2600"/>
              <a:buFont typeface="Arial"/>
              <a:buNone/>
            </a:pP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10) Split layout </a:t>
            </a:r>
            <a:endParaRPr/>
          </a:p>
        </p:txBody>
      </p:sp>
      <p:pic>
        <p:nvPicPr>
          <p:cNvPr id="218" name="Google Shape;218;p29"/>
          <p:cNvPicPr preferRelativeResize="0"/>
          <p:nvPr/>
        </p:nvPicPr>
        <p:blipFill rotWithShape="1">
          <a:blip r:embed="rId4">
            <a:alphaModFix/>
          </a:blip>
          <a:srcRect b="0" l="7749" r="0" t="38118"/>
          <a:stretch/>
        </p:blipFill>
        <p:spPr>
          <a:xfrm>
            <a:off x="375976" y="1175850"/>
            <a:ext cx="3453600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06825" y="2422650"/>
            <a:ext cx="5256373" cy="19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 txBox="1"/>
          <p:nvPr/>
        </p:nvSpPr>
        <p:spPr>
          <a:xfrm>
            <a:off x="602775" y="277392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2250" lvl="0" marL="285750" rtl="0" algn="l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1A9988"/>
                </a:solidFill>
                <a:latin typeface="Open Sans"/>
                <a:ea typeface="Open Sans"/>
                <a:cs typeface="Open Sans"/>
                <a:sym typeface="Open Sans"/>
              </a:rPr>
              <a:t>umetanje fotografije, teksta, poveznice ili video zapisa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1" name="Google Shape;221;p29"/>
          <p:cNvCxnSpPr/>
          <p:nvPr/>
        </p:nvCxnSpPr>
        <p:spPr>
          <a:xfrm>
            <a:off x="2981780" y="3016278"/>
            <a:ext cx="936000" cy="317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2" name="Google Shape;222;p29"/>
          <p:cNvCxnSpPr/>
          <p:nvPr/>
        </p:nvCxnSpPr>
        <p:spPr>
          <a:xfrm>
            <a:off x="6195550" y="1982538"/>
            <a:ext cx="589200" cy="589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3" name="Google Shape;223;p29"/>
          <p:cNvSpPr txBox="1"/>
          <p:nvPr/>
        </p:nvSpPr>
        <p:spPr>
          <a:xfrm>
            <a:off x="5931075" y="1723100"/>
            <a:ext cx="27321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52400" lvl="0" marL="22860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umetanje fotografije 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AC0000"/>
              </a:buClr>
              <a:buSzPts val="2400"/>
              <a:buFont typeface="Arial"/>
              <a:buNone/>
            </a:pPr>
            <a:r>
              <a:rPr b="1" lang="hr" sz="24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b="1" lang="hr" sz="26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) Pregled i prezentacija </a:t>
            </a:r>
            <a:endParaRPr/>
          </a:p>
        </p:txBody>
      </p:sp>
      <p:pic>
        <p:nvPicPr>
          <p:cNvPr id="230" name="Google Shape;230;p30"/>
          <p:cNvPicPr preferRelativeResize="0"/>
          <p:nvPr/>
        </p:nvPicPr>
        <p:blipFill rotWithShape="1">
          <a:blip r:embed="rId4">
            <a:alphaModFix/>
          </a:blip>
          <a:srcRect b="7147" l="9317" r="24456" t="5903"/>
          <a:stretch/>
        </p:blipFill>
        <p:spPr>
          <a:xfrm>
            <a:off x="2171158" y="2251330"/>
            <a:ext cx="166624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0320" y="1537419"/>
            <a:ext cx="1767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/>
          <p:nvPr/>
        </p:nvSpPr>
        <p:spPr>
          <a:xfrm>
            <a:off x="4798125" y="244210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2250" lvl="0" marL="285750" rtl="0" algn="l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1A9988"/>
                </a:solidFill>
                <a:latin typeface="Open Sans"/>
                <a:ea typeface="Open Sans"/>
                <a:cs typeface="Open Sans"/>
                <a:sym typeface="Open Sans"/>
              </a:rPr>
              <a:t>prezentacija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1A9988"/>
                </a:solidFill>
                <a:latin typeface="Open Sans"/>
                <a:ea typeface="Open Sans"/>
                <a:cs typeface="Open Sans"/>
                <a:sym typeface="Open Sans"/>
              </a:rPr>
              <a:t>pregled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1A9988"/>
                </a:solidFill>
                <a:latin typeface="Open Sans"/>
                <a:ea typeface="Open Sans"/>
                <a:cs typeface="Open Sans"/>
                <a:sym typeface="Open Sans"/>
              </a:rPr>
              <a:t>objavi i podijeli</a:t>
            </a:r>
            <a:endParaRPr sz="1600">
              <a:solidFill>
                <a:srgbClr val="1A99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3" name="Google Shape;233;p30"/>
          <p:cNvCxnSpPr/>
          <p:nvPr/>
        </p:nvCxnSpPr>
        <p:spPr>
          <a:xfrm>
            <a:off x="3527195" y="1767747"/>
            <a:ext cx="1364100" cy="891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Google Shape;234;p30"/>
          <p:cNvCxnSpPr>
            <a:endCxn id="232" idx="1"/>
          </p:cNvCxnSpPr>
          <p:nvPr/>
        </p:nvCxnSpPr>
        <p:spPr>
          <a:xfrm>
            <a:off x="2507025" y="1767700"/>
            <a:ext cx="2291100" cy="1136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5" name="Google Shape;235;p30"/>
          <p:cNvCxnSpPr/>
          <p:nvPr/>
        </p:nvCxnSpPr>
        <p:spPr>
          <a:xfrm>
            <a:off x="3364445" y="2442097"/>
            <a:ext cx="1527000" cy="703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AC0000"/>
              </a:buClr>
              <a:buSzPts val="2400"/>
              <a:buFont typeface="Arial"/>
              <a:buNone/>
            </a:pPr>
            <a:r>
              <a:rPr b="1" lang="hr" sz="24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12) Objava </a:t>
            </a:r>
            <a:endParaRPr/>
          </a:p>
        </p:txBody>
      </p:sp>
      <p:pic>
        <p:nvPicPr>
          <p:cNvPr id="242" name="Google Shape;24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252" y="1429874"/>
            <a:ext cx="2823900" cy="31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5449" y="1953637"/>
            <a:ext cx="3408499" cy="21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 txBox="1"/>
          <p:nvPr/>
        </p:nvSpPr>
        <p:spPr>
          <a:xfrm>
            <a:off x="3625650" y="2320400"/>
            <a:ext cx="1464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60350" lvl="0" marL="285750" rtl="0" algn="l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1A9988"/>
                </a:solidFill>
                <a:latin typeface="Open Sans"/>
                <a:ea typeface="Open Sans"/>
                <a:cs typeface="Open Sans"/>
                <a:sym typeface="Open Sans"/>
              </a:rPr>
              <a:t>kategorija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60350" lvl="0" marL="285750" rtl="0" algn="l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1A9988"/>
                </a:solidFill>
                <a:latin typeface="Open Sans"/>
                <a:ea typeface="Open Sans"/>
                <a:cs typeface="Open Sans"/>
                <a:sym typeface="Open Sans"/>
              </a:rPr>
              <a:t>naslov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60350" lvl="0" marL="285750" rtl="0" algn="l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1A9988"/>
                </a:solidFill>
                <a:latin typeface="Open Sans"/>
                <a:ea typeface="Open Sans"/>
                <a:cs typeface="Open Sans"/>
                <a:sym typeface="Open Sans"/>
              </a:rPr>
              <a:t>autor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60350" lvl="0" marL="285750" rtl="0" algn="l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1A9988"/>
                </a:solidFill>
                <a:latin typeface="Open Sans"/>
                <a:ea typeface="Open Sans"/>
                <a:cs typeface="Open Sans"/>
                <a:sym typeface="Open Sans"/>
              </a:rPr>
              <a:t>kreiranje poveznice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60350" lvl="0" marL="285750" rtl="0" algn="l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1A9988"/>
                </a:solidFill>
                <a:latin typeface="Open Sans"/>
                <a:ea typeface="Open Sans"/>
                <a:cs typeface="Open Sans"/>
                <a:sym typeface="Open Sans"/>
              </a:rPr>
              <a:t>poveznica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45" name="Google Shape;245;p31"/>
          <p:cNvCxnSpPr/>
          <p:nvPr/>
        </p:nvCxnSpPr>
        <p:spPr>
          <a:xfrm rot="10800000">
            <a:off x="3081050" y="2320325"/>
            <a:ext cx="626700" cy="195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46" name="Google Shape;246;p31"/>
          <p:cNvCxnSpPr/>
          <p:nvPr/>
        </p:nvCxnSpPr>
        <p:spPr>
          <a:xfrm rot="10800000">
            <a:off x="1386425" y="2318925"/>
            <a:ext cx="2299200" cy="428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47" name="Google Shape;247;p31"/>
          <p:cNvCxnSpPr/>
          <p:nvPr/>
        </p:nvCxnSpPr>
        <p:spPr>
          <a:xfrm rot="10800000">
            <a:off x="1052175" y="2747825"/>
            <a:ext cx="2733000" cy="198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48" name="Google Shape;248;p31"/>
          <p:cNvCxnSpPr/>
          <p:nvPr/>
        </p:nvCxnSpPr>
        <p:spPr>
          <a:xfrm flipH="1">
            <a:off x="1365900" y="3356000"/>
            <a:ext cx="2352900" cy="1027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49" name="Google Shape;249;p31"/>
          <p:cNvCxnSpPr/>
          <p:nvPr/>
        </p:nvCxnSpPr>
        <p:spPr>
          <a:xfrm flipH="1">
            <a:off x="5024085" y="2544530"/>
            <a:ext cx="2643600" cy="1132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56373" y="823350"/>
            <a:ext cx="8137500" cy="41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78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2000"/>
              <a:buFont typeface="Noto Sans Symbols"/>
              <a:buChar char="❑"/>
            </a:pPr>
            <a:r>
              <a:rPr lang="hr" sz="20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hr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Adobe alati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❑"/>
            </a:pPr>
            <a:r>
              <a:rPr lang="hr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besplatna opcija i mogućnost plaćene verzije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❑"/>
            </a:pPr>
            <a:r>
              <a:rPr lang="hr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web i mobilna aplikacija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❑"/>
            </a:pPr>
            <a:r>
              <a:rPr lang="hr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namjena: izrada prezentacija, grafika, plakata, pozivnica, 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r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letaka, kolaža, web stranica, videozapisa, razglednica, životopisa…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905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Open Sans"/>
              <a:buChar char="❑"/>
            </a:pPr>
            <a:r>
              <a:rPr lang="hr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besplatni planovi lekcija i projektne ideje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AC0000"/>
              </a:buClr>
              <a:buSzPts val="2400"/>
              <a:buFont typeface="Arial"/>
              <a:buNone/>
            </a:pPr>
            <a:r>
              <a:rPr b="1" lang="hr" sz="2400">
                <a:solidFill>
                  <a:srgbClr val="AC0000"/>
                </a:solidFill>
                <a:latin typeface="Calibri"/>
                <a:ea typeface="Calibri"/>
                <a:cs typeface="Calibri"/>
                <a:sym typeface="Calibri"/>
              </a:rPr>
              <a:t>13) Pozivnica</a:t>
            </a:r>
            <a:endParaRPr/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0964" y="1195955"/>
            <a:ext cx="1166100" cy="4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/>
          <p:cNvPicPr preferRelativeResize="0"/>
          <p:nvPr/>
        </p:nvPicPr>
        <p:blipFill rotWithShape="1">
          <a:blip r:embed="rId5">
            <a:alphaModFix/>
          </a:blip>
          <a:srcRect b="-15191" l="-10622" r="-10634" t="-3771"/>
          <a:stretch/>
        </p:blipFill>
        <p:spPr>
          <a:xfrm>
            <a:off x="4173013" y="1808574"/>
            <a:ext cx="3459687" cy="320486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2"/>
          <p:cNvSpPr txBox="1"/>
          <p:nvPr/>
        </p:nvSpPr>
        <p:spPr>
          <a:xfrm>
            <a:off x="495300" y="2707550"/>
            <a:ext cx="30000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524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pozivnica za uređivanje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adresa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59" name="Google Shape;259;p32"/>
          <p:cNvCxnSpPr/>
          <p:nvPr/>
        </p:nvCxnSpPr>
        <p:spPr>
          <a:xfrm flipH="1" rot="10800000">
            <a:off x="2014314" y="1519955"/>
            <a:ext cx="3496500" cy="1307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0" name="Google Shape;260;p32"/>
          <p:cNvCxnSpPr/>
          <p:nvPr/>
        </p:nvCxnSpPr>
        <p:spPr>
          <a:xfrm flipH="1" rot="10800000">
            <a:off x="1712089" y="2460046"/>
            <a:ext cx="3179100" cy="826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Animacija </a:t>
            </a:r>
            <a:endParaRPr/>
          </a:p>
        </p:txBody>
      </p:sp>
      <p:pic>
        <p:nvPicPr>
          <p:cNvPr id="267" name="Google Shape;267;p3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5713" y="1017725"/>
            <a:ext cx="2391323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8827" y="1629573"/>
            <a:ext cx="2473101" cy="247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4"/>
          <p:cNvSpPr txBox="1"/>
          <p:nvPr/>
        </p:nvSpPr>
        <p:spPr>
          <a:xfrm>
            <a:off x="210150" y="2886975"/>
            <a:ext cx="5112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r" sz="2000">
                <a:solidFill>
                  <a:srgbClr val="101010"/>
                </a:solidFill>
                <a:latin typeface="Lily Script One"/>
                <a:ea typeface="Lily Script One"/>
                <a:cs typeface="Lily Script One"/>
                <a:sym typeface="Lily Script One"/>
              </a:rPr>
              <a:t>„Learning happens in the minds and souls, not in the databases of multiple-choice tests.”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r" sz="2000">
                <a:solidFill>
                  <a:srgbClr val="101010"/>
                </a:solidFill>
                <a:latin typeface="Lily Script One"/>
                <a:ea typeface="Lily Script One"/>
                <a:cs typeface="Lily Script One"/>
                <a:sym typeface="Lily Script One"/>
              </a:rPr>
              <a:t>Ken Robinson</a:t>
            </a:r>
            <a:endParaRPr sz="2000"/>
          </a:p>
        </p:txBody>
      </p:sp>
      <p:sp>
        <p:nvSpPr>
          <p:cNvPr id="276" name="Google Shape;276;p34"/>
          <p:cNvSpPr txBox="1"/>
          <p:nvPr/>
        </p:nvSpPr>
        <p:spPr>
          <a:xfrm>
            <a:off x="253200" y="1470975"/>
            <a:ext cx="5026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2000">
                <a:solidFill>
                  <a:srgbClr val="1A9988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i="1" lang="hr" sz="2000">
                <a:solidFill>
                  <a:srgbClr val="1A9988"/>
                </a:solidFill>
                <a:latin typeface="Lily Script One"/>
                <a:ea typeface="Lily Script One"/>
                <a:cs typeface="Lily Script One"/>
                <a:sym typeface="Lily Script One"/>
              </a:rPr>
              <a:t>The answer is not to standardize education, but to personalize and customize it to the needs of each child and community. There is no alternative. There never was.”</a:t>
            </a:r>
            <a:endParaRPr sz="2000"/>
          </a:p>
        </p:txBody>
      </p:sp>
      <p:pic>
        <p:nvPicPr>
          <p:cNvPr id="277" name="Google Shape;2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3050" y="1394975"/>
            <a:ext cx="3129100" cy="31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Prednosti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700" y="1329925"/>
            <a:ext cx="3834250" cy="37293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747500" y="1329925"/>
            <a:ext cx="4289400" cy="3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mogućnost dizajniranja uz već pripremljene predloške</a:t>
            </a:r>
            <a:endParaRPr sz="16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51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prilagodba sadržaja uz različite pozadine, animacije, ikone…</a:t>
            </a:r>
            <a:endParaRPr sz="16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51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mogućnost preuzimanja završenih radova u .jpg i .png formatu ( posteri, plakati) i pdf (web stranica/ prezentacija)</a:t>
            </a:r>
            <a:endParaRPr sz="16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51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suradnja na istom projektu / prezentaciji</a:t>
            </a:r>
            <a:endParaRPr sz="16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51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jednostavno dijeljenje sadržaja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0000"/>
              </a:buClr>
              <a:buSzPct val="100000"/>
              <a:buFont typeface="Calibri"/>
              <a:buNone/>
            </a:pPr>
            <a:r>
              <a:rPr b="1" lang="hr" sz="36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Primjeri</a:t>
            </a:r>
            <a:br>
              <a:rPr b="1" lang="hr" sz="32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hr" sz="32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Nastavna jedinica: 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311700" y="2026900"/>
            <a:ext cx="2646000" cy="22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22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format: web stranica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fotografije</a:t>
            </a:r>
            <a:r>
              <a:rPr baseline="-25000"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interaktivni sadržaji (karta ) 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videozapisi 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poveznice na audio sadržaje (rječnik)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0" name="Google Shape;80;p1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748" l="47412" r="0" t="0"/>
          <a:stretch/>
        </p:blipFill>
        <p:spPr>
          <a:xfrm>
            <a:off x="2632870" y="1989942"/>
            <a:ext cx="2494800" cy="26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04199" y="1989949"/>
            <a:ext cx="3530667" cy="2323300"/>
          </a:xfrm>
          <a:custGeom>
            <a:rect b="b" l="l" r="r" t="t"/>
            <a:pathLst>
              <a:path extrusionOk="0" h="2733294" w="4555700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564125" y="2057400"/>
            <a:ext cx="3000000" cy="25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95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tekst- samostalno ili u kombinaciji s fotografijama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095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poveznica na dokumente (online) 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095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ugradnja videozapisa  (YouTube)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095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uređivanje teksta,    predložaka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9" name="Google Shape;89;p1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7456" r="9043" t="0"/>
          <a:stretch/>
        </p:blipFill>
        <p:spPr>
          <a:xfrm>
            <a:off x="4148500" y="730150"/>
            <a:ext cx="3838200" cy="38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486675" y="1946775"/>
            <a:ext cx="3000000" cy="16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349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igre ili edukativni sadržaji 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349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umetanje alata za različite oblike praćenja (formativno ili sumativno, lista procjene, ulazne ili izlazne kartice)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" name="Google Shape;97;p1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2035" l="9074" r="2819" t="2417"/>
          <a:stretch/>
        </p:blipFill>
        <p:spPr>
          <a:xfrm>
            <a:off x="3939729" y="897824"/>
            <a:ext cx="4355700" cy="37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Metodički scenarij</a:t>
            </a:r>
            <a:endParaRPr/>
          </a:p>
        </p:txBody>
      </p:sp>
      <p:sp>
        <p:nvSpPr>
          <p:cNvPr id="104" name="Google Shape;104;p19"/>
          <p:cNvSpPr txBox="1"/>
          <p:nvPr/>
        </p:nvSpPr>
        <p:spPr>
          <a:xfrm>
            <a:off x="442450" y="2079525"/>
            <a:ext cx="3000000" cy="19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22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kreiranje scenarija poučavanja/metodičkog scenarija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zadane sastavnice (ishodi, trajanje, etape, rubrike)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 u="sng">
                <a:solidFill>
                  <a:srgbClr val="1C3678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Rcampus</a:t>
            </a: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(alat za izradu rubrika)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5" name="Google Shape;105;p1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9200" y="1829525"/>
            <a:ext cx="4715400" cy="23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Integracija ( CLIL)</a:t>
            </a:r>
            <a:endParaRPr/>
          </a:p>
        </p:txBody>
      </p:sp>
      <p:sp>
        <p:nvSpPr>
          <p:cNvPr id="112" name="Google Shape;112;p20"/>
          <p:cNvSpPr txBox="1"/>
          <p:nvPr/>
        </p:nvSpPr>
        <p:spPr>
          <a:xfrm>
            <a:off x="597325" y="2300750"/>
            <a:ext cx="3000000" cy="17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22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predložak zadatka za učenike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suradnja više učitelja na istom predlošku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sinteza učeničkih radova u obliku prezentacije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3" name="Google Shape;113;p2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0249" y="1125750"/>
            <a:ext cx="4745700" cy="18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30250" y="3104266"/>
            <a:ext cx="4745701" cy="1955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" y="0"/>
            <a:ext cx="91291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Projekti</a:t>
            </a:r>
            <a:endParaRPr/>
          </a:p>
        </p:txBody>
      </p:sp>
      <p:sp>
        <p:nvSpPr>
          <p:cNvPr id="121" name="Google Shape;121;p21"/>
          <p:cNvSpPr txBox="1"/>
          <p:nvPr/>
        </p:nvSpPr>
        <p:spPr>
          <a:xfrm>
            <a:off x="840650" y="2134825"/>
            <a:ext cx="30000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22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objedinjeni zadaci za učenike tijekom projekta u etapama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2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1A9988"/>
              </a:buClr>
              <a:buSzPts val="1600"/>
              <a:buFont typeface="Open Sans"/>
              <a:buChar char="❑"/>
            </a:pPr>
            <a:r>
              <a:rPr lang="hr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rezultati, analiza, evaluacija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" name="Google Shape;122;p2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97725" y="1264749"/>
            <a:ext cx="4588200" cy="18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97725" y="3315387"/>
            <a:ext cx="4588201" cy="1702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