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713" r:id="rId1"/>
  </p:sldMasterIdLst>
  <p:notesMasterIdLst>
    <p:notesMasterId r:id="rId40"/>
  </p:notesMasterIdLst>
  <p:sldIdLst>
    <p:sldId id="256" r:id="rId2"/>
    <p:sldId id="298" r:id="rId3"/>
    <p:sldId id="299" r:id="rId4"/>
    <p:sldId id="300" r:id="rId5"/>
    <p:sldId id="301" r:id="rId6"/>
    <p:sldId id="302" r:id="rId7"/>
    <p:sldId id="303" r:id="rId8"/>
    <p:sldId id="304" r:id="rId9"/>
    <p:sldId id="305" r:id="rId10"/>
    <p:sldId id="306" r:id="rId11"/>
    <p:sldId id="307" r:id="rId12"/>
    <p:sldId id="308" r:id="rId13"/>
    <p:sldId id="309" r:id="rId14"/>
    <p:sldId id="310" r:id="rId15"/>
    <p:sldId id="312" r:id="rId16"/>
    <p:sldId id="313" r:id="rId17"/>
    <p:sldId id="315" r:id="rId18"/>
    <p:sldId id="316" r:id="rId19"/>
    <p:sldId id="317" r:id="rId20"/>
    <p:sldId id="336" r:id="rId21"/>
    <p:sldId id="318" r:id="rId22"/>
    <p:sldId id="319" r:id="rId23"/>
    <p:sldId id="320" r:id="rId24"/>
    <p:sldId id="321" r:id="rId25"/>
    <p:sldId id="322" r:id="rId26"/>
    <p:sldId id="323" r:id="rId27"/>
    <p:sldId id="324" r:id="rId28"/>
    <p:sldId id="325" r:id="rId29"/>
    <p:sldId id="326" r:id="rId30"/>
    <p:sldId id="327" r:id="rId31"/>
    <p:sldId id="328" r:id="rId32"/>
    <p:sldId id="329" r:id="rId33"/>
    <p:sldId id="330" r:id="rId34"/>
    <p:sldId id="331" r:id="rId35"/>
    <p:sldId id="332" r:id="rId36"/>
    <p:sldId id="333" r:id="rId37"/>
    <p:sldId id="334" r:id="rId38"/>
    <p:sldId id="335" r:id="rId39"/>
  </p:sldIdLst>
  <p:sldSz cx="12192000" cy="6858000"/>
  <p:notesSz cx="6858000" cy="9144000"/>
  <p:embeddedFontLst>
    <p:embeddedFont>
      <p:font typeface="Calibri" panose="020F0502020204030204" pitchFamily="34" charset="0"/>
      <p:regular r:id="rId41"/>
      <p:bold r:id="rId42"/>
      <p:italic r:id="rId43"/>
      <p:boldItalic r:id="rId44"/>
    </p:embeddedFont>
    <p:embeddedFont>
      <p:font typeface="Calibri Light" panose="020F0302020204030204" pitchFamily="34" charset="0"/>
      <p:regular r:id="rId45"/>
      <p:italic r:id="rId46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3840">
          <p15:clr>
            <a:srgbClr val="000000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9" roundtripDataSignature="AMtx7mhFZeKMIHiO/Ww8wk7dV+JgV/3q4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52530"/>
    <a:srgbClr val="CC0000"/>
    <a:srgbClr val="17CB82"/>
    <a:srgbClr val="B553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821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2.fntdata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6.fntdata"/><Relationship Id="rId59" Type="http://customschemas.google.com/relationships/presentationmetadata" Target="meta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4.fntdata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3.fntdata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7DB8C30-13EF-4D30-8C61-778BA53E16AD}" type="doc">
      <dgm:prSet loTypeId="urn:microsoft.com/office/officeart/2005/8/layout/hierarchy1" loCatId="hierarchy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C36F4E1-356D-4ACA-BEF4-E2974487ED8B}">
      <dgm:prSet/>
      <dgm:spPr>
        <a:ln>
          <a:solidFill>
            <a:srgbClr val="00B050"/>
          </a:solidFill>
        </a:ln>
      </dgm:spPr>
      <dgm:t>
        <a:bodyPr/>
        <a:lstStyle/>
        <a:p>
          <a:r>
            <a:rPr lang="hr-HR" i="0" baseline="0"/>
            <a:t>Sjene</a:t>
          </a:r>
          <a:endParaRPr lang="en-US"/>
        </a:p>
      </dgm:t>
    </dgm:pt>
    <dgm:pt modelId="{B7E2F4A7-1853-4967-B51F-C1CDA7B65F0E}" type="parTrans" cxnId="{4B7179A4-7581-4F31-AE84-F77729DAC8C1}">
      <dgm:prSet/>
      <dgm:spPr/>
      <dgm:t>
        <a:bodyPr/>
        <a:lstStyle/>
        <a:p>
          <a:endParaRPr lang="en-US"/>
        </a:p>
      </dgm:t>
    </dgm:pt>
    <dgm:pt modelId="{FC435D7E-5C4E-4121-8006-2B584F059DF4}" type="sibTrans" cxnId="{4B7179A4-7581-4F31-AE84-F77729DAC8C1}">
      <dgm:prSet/>
      <dgm:spPr/>
      <dgm:t>
        <a:bodyPr/>
        <a:lstStyle/>
        <a:p>
          <a:endParaRPr lang="en-US"/>
        </a:p>
      </dgm:t>
    </dgm:pt>
    <dgm:pt modelId="{0CD2E317-5C68-41C2-98D4-50A2AAD26A53}">
      <dgm:prSet/>
      <dgm:spPr>
        <a:ln>
          <a:solidFill>
            <a:srgbClr val="00B050"/>
          </a:solidFill>
        </a:ln>
      </dgm:spPr>
      <dgm:t>
        <a:bodyPr/>
        <a:lstStyle/>
        <a:p>
          <a:r>
            <a:rPr lang="hr-HR"/>
            <a:t>Objekte u pokretu</a:t>
          </a:r>
          <a:endParaRPr lang="en-US"/>
        </a:p>
      </dgm:t>
    </dgm:pt>
    <dgm:pt modelId="{FAB7F85C-C8D3-4BE7-8383-59A9DF9F3A20}" type="parTrans" cxnId="{E77DF3CA-B72A-4CEB-8571-1C693568644C}">
      <dgm:prSet/>
      <dgm:spPr/>
      <dgm:t>
        <a:bodyPr/>
        <a:lstStyle/>
        <a:p>
          <a:endParaRPr lang="en-US"/>
        </a:p>
      </dgm:t>
    </dgm:pt>
    <dgm:pt modelId="{F90984C7-EA06-4926-9021-24840A98B28D}" type="sibTrans" cxnId="{E77DF3CA-B72A-4CEB-8571-1C693568644C}">
      <dgm:prSet/>
      <dgm:spPr/>
      <dgm:t>
        <a:bodyPr/>
        <a:lstStyle/>
        <a:p>
          <a:endParaRPr lang="en-US"/>
        </a:p>
      </dgm:t>
    </dgm:pt>
    <dgm:pt modelId="{CC05FFA5-869E-4EE4-822A-EA7904B4421E}">
      <dgm:prSet/>
      <dgm:spPr>
        <a:ln>
          <a:solidFill>
            <a:srgbClr val="00B050"/>
          </a:solidFill>
        </a:ln>
      </dgm:spPr>
      <dgm:t>
        <a:bodyPr/>
        <a:lstStyle/>
        <a:p>
          <a:r>
            <a:rPr lang="hr-HR" dirty="0"/>
            <a:t>Staklene objekte</a:t>
          </a:r>
          <a:endParaRPr lang="en-US" dirty="0"/>
        </a:p>
      </dgm:t>
    </dgm:pt>
    <dgm:pt modelId="{251D5F73-A142-4555-9AF7-5FDCED285F2F}" type="parTrans" cxnId="{B1324D56-4695-4539-B0A4-426F29535997}">
      <dgm:prSet/>
      <dgm:spPr/>
      <dgm:t>
        <a:bodyPr/>
        <a:lstStyle/>
        <a:p>
          <a:endParaRPr lang="en-US"/>
        </a:p>
      </dgm:t>
    </dgm:pt>
    <dgm:pt modelId="{05CC36FC-5245-444B-83A9-426465FA9120}" type="sibTrans" cxnId="{B1324D56-4695-4539-B0A4-426F29535997}">
      <dgm:prSet/>
      <dgm:spPr/>
      <dgm:t>
        <a:bodyPr/>
        <a:lstStyle/>
        <a:p>
          <a:endParaRPr lang="en-US"/>
        </a:p>
      </dgm:t>
    </dgm:pt>
    <dgm:pt modelId="{5460329D-0A12-4E79-9227-970979161486}" type="pres">
      <dgm:prSet presAssocID="{07DB8C30-13EF-4D30-8C61-778BA53E16AD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7C962B4D-70AD-4898-9AC8-B47BBB179771}" type="pres">
      <dgm:prSet presAssocID="{AC36F4E1-356D-4ACA-BEF4-E2974487ED8B}" presName="hierRoot1" presStyleCnt="0"/>
      <dgm:spPr/>
    </dgm:pt>
    <dgm:pt modelId="{79C683D1-9154-491E-9534-8C890066BD89}" type="pres">
      <dgm:prSet presAssocID="{AC36F4E1-356D-4ACA-BEF4-E2974487ED8B}" presName="composite" presStyleCnt="0"/>
      <dgm:spPr/>
    </dgm:pt>
    <dgm:pt modelId="{C658422C-CDAC-437D-BEB0-890A51CD3CFB}" type="pres">
      <dgm:prSet presAssocID="{AC36F4E1-356D-4ACA-BEF4-E2974487ED8B}" presName="background" presStyleLbl="node0" presStyleIdx="0" presStyleCnt="3"/>
      <dgm:spPr>
        <a:solidFill>
          <a:srgbClr val="00B050"/>
        </a:solidFill>
      </dgm:spPr>
    </dgm:pt>
    <dgm:pt modelId="{848D6877-2B3B-4A5E-9447-CE85B6D4473D}" type="pres">
      <dgm:prSet presAssocID="{AC36F4E1-356D-4ACA-BEF4-E2974487ED8B}" presName="text" presStyleLbl="fgAcc0" presStyleIdx="0" presStyleCnt="3">
        <dgm:presLayoutVars>
          <dgm:chPref val="3"/>
        </dgm:presLayoutVars>
      </dgm:prSet>
      <dgm:spPr/>
    </dgm:pt>
    <dgm:pt modelId="{B20AFD60-EFB1-4031-87AD-01C6FAF54B14}" type="pres">
      <dgm:prSet presAssocID="{AC36F4E1-356D-4ACA-BEF4-E2974487ED8B}" presName="hierChild2" presStyleCnt="0"/>
      <dgm:spPr/>
    </dgm:pt>
    <dgm:pt modelId="{C914B7B6-2FA7-4E37-A81F-B1A1804F4981}" type="pres">
      <dgm:prSet presAssocID="{0CD2E317-5C68-41C2-98D4-50A2AAD26A53}" presName="hierRoot1" presStyleCnt="0"/>
      <dgm:spPr/>
    </dgm:pt>
    <dgm:pt modelId="{CE9BB9AA-A2B7-4F68-8B95-7D52DE7C6B7E}" type="pres">
      <dgm:prSet presAssocID="{0CD2E317-5C68-41C2-98D4-50A2AAD26A53}" presName="composite" presStyleCnt="0"/>
      <dgm:spPr/>
    </dgm:pt>
    <dgm:pt modelId="{74650C86-0CEB-4D74-9756-CDFB9C284C6F}" type="pres">
      <dgm:prSet presAssocID="{0CD2E317-5C68-41C2-98D4-50A2AAD26A53}" presName="background" presStyleLbl="node0" presStyleIdx="1" presStyleCnt="3"/>
      <dgm:spPr>
        <a:solidFill>
          <a:srgbClr val="00B050"/>
        </a:solidFill>
      </dgm:spPr>
    </dgm:pt>
    <dgm:pt modelId="{3F25870B-A5FA-43AB-BB80-97A779607467}" type="pres">
      <dgm:prSet presAssocID="{0CD2E317-5C68-41C2-98D4-50A2AAD26A53}" presName="text" presStyleLbl="fgAcc0" presStyleIdx="1" presStyleCnt="3">
        <dgm:presLayoutVars>
          <dgm:chPref val="3"/>
        </dgm:presLayoutVars>
      </dgm:prSet>
      <dgm:spPr/>
    </dgm:pt>
    <dgm:pt modelId="{85C90A13-6E3A-4C62-AE1C-0F6AEC87DF49}" type="pres">
      <dgm:prSet presAssocID="{0CD2E317-5C68-41C2-98D4-50A2AAD26A53}" presName="hierChild2" presStyleCnt="0"/>
      <dgm:spPr/>
    </dgm:pt>
    <dgm:pt modelId="{5C812CAE-A718-412B-A2F7-791A1D3D9824}" type="pres">
      <dgm:prSet presAssocID="{CC05FFA5-869E-4EE4-822A-EA7904B4421E}" presName="hierRoot1" presStyleCnt="0"/>
      <dgm:spPr/>
    </dgm:pt>
    <dgm:pt modelId="{DDE74CFC-2F89-433D-A589-7060D58C4176}" type="pres">
      <dgm:prSet presAssocID="{CC05FFA5-869E-4EE4-822A-EA7904B4421E}" presName="composite" presStyleCnt="0"/>
      <dgm:spPr/>
    </dgm:pt>
    <dgm:pt modelId="{7BAAD2EB-B080-4F28-9CA4-AD240151DDAE}" type="pres">
      <dgm:prSet presAssocID="{CC05FFA5-869E-4EE4-822A-EA7904B4421E}" presName="background" presStyleLbl="node0" presStyleIdx="2" presStyleCnt="3"/>
      <dgm:spPr>
        <a:solidFill>
          <a:srgbClr val="00B050"/>
        </a:solidFill>
        <a:ln>
          <a:solidFill>
            <a:srgbClr val="00B050"/>
          </a:solidFill>
        </a:ln>
      </dgm:spPr>
    </dgm:pt>
    <dgm:pt modelId="{5C38CD10-02D2-4322-AE04-A589101381EC}" type="pres">
      <dgm:prSet presAssocID="{CC05FFA5-869E-4EE4-822A-EA7904B4421E}" presName="text" presStyleLbl="fgAcc0" presStyleIdx="2" presStyleCnt="3">
        <dgm:presLayoutVars>
          <dgm:chPref val="3"/>
        </dgm:presLayoutVars>
      </dgm:prSet>
      <dgm:spPr/>
    </dgm:pt>
    <dgm:pt modelId="{BE97AA01-15AA-447A-91BC-2C1610638696}" type="pres">
      <dgm:prSet presAssocID="{CC05FFA5-869E-4EE4-822A-EA7904B4421E}" presName="hierChild2" presStyleCnt="0"/>
      <dgm:spPr/>
    </dgm:pt>
  </dgm:ptLst>
  <dgm:cxnLst>
    <dgm:cxn modelId="{E182D175-23C1-432D-97DC-40B9C08F27CB}" type="presOf" srcId="{CC05FFA5-869E-4EE4-822A-EA7904B4421E}" destId="{5C38CD10-02D2-4322-AE04-A589101381EC}" srcOrd="0" destOrd="0" presId="urn:microsoft.com/office/officeart/2005/8/layout/hierarchy1"/>
    <dgm:cxn modelId="{B1324D56-4695-4539-B0A4-426F29535997}" srcId="{07DB8C30-13EF-4D30-8C61-778BA53E16AD}" destId="{CC05FFA5-869E-4EE4-822A-EA7904B4421E}" srcOrd="2" destOrd="0" parTransId="{251D5F73-A142-4555-9AF7-5FDCED285F2F}" sibTransId="{05CC36FC-5245-444B-83A9-426465FA9120}"/>
    <dgm:cxn modelId="{873C4057-6907-4FC5-8DD1-71EFEEDC6073}" type="presOf" srcId="{0CD2E317-5C68-41C2-98D4-50A2AAD26A53}" destId="{3F25870B-A5FA-43AB-BB80-97A779607467}" srcOrd="0" destOrd="0" presId="urn:microsoft.com/office/officeart/2005/8/layout/hierarchy1"/>
    <dgm:cxn modelId="{4B7179A4-7581-4F31-AE84-F77729DAC8C1}" srcId="{07DB8C30-13EF-4D30-8C61-778BA53E16AD}" destId="{AC36F4E1-356D-4ACA-BEF4-E2974487ED8B}" srcOrd="0" destOrd="0" parTransId="{B7E2F4A7-1853-4967-B51F-C1CDA7B65F0E}" sibTransId="{FC435D7E-5C4E-4121-8006-2B584F059DF4}"/>
    <dgm:cxn modelId="{630B13A5-5B01-419A-8572-20E360180628}" type="presOf" srcId="{07DB8C30-13EF-4D30-8C61-778BA53E16AD}" destId="{5460329D-0A12-4E79-9227-970979161486}" srcOrd="0" destOrd="0" presId="urn:microsoft.com/office/officeart/2005/8/layout/hierarchy1"/>
    <dgm:cxn modelId="{E77DF3CA-B72A-4CEB-8571-1C693568644C}" srcId="{07DB8C30-13EF-4D30-8C61-778BA53E16AD}" destId="{0CD2E317-5C68-41C2-98D4-50A2AAD26A53}" srcOrd="1" destOrd="0" parTransId="{FAB7F85C-C8D3-4BE7-8383-59A9DF9F3A20}" sibTransId="{F90984C7-EA06-4926-9021-24840A98B28D}"/>
    <dgm:cxn modelId="{64E941D9-B2F4-4909-8448-45D902835FE1}" type="presOf" srcId="{AC36F4E1-356D-4ACA-BEF4-E2974487ED8B}" destId="{848D6877-2B3B-4A5E-9447-CE85B6D4473D}" srcOrd="0" destOrd="0" presId="urn:microsoft.com/office/officeart/2005/8/layout/hierarchy1"/>
    <dgm:cxn modelId="{6BF23840-F897-47C7-BB29-7274B1337C98}" type="presParOf" srcId="{5460329D-0A12-4E79-9227-970979161486}" destId="{7C962B4D-70AD-4898-9AC8-B47BBB179771}" srcOrd="0" destOrd="0" presId="urn:microsoft.com/office/officeart/2005/8/layout/hierarchy1"/>
    <dgm:cxn modelId="{A69EAAD6-A3E1-46FC-860D-3253F1B528C7}" type="presParOf" srcId="{7C962B4D-70AD-4898-9AC8-B47BBB179771}" destId="{79C683D1-9154-491E-9534-8C890066BD89}" srcOrd="0" destOrd="0" presId="urn:microsoft.com/office/officeart/2005/8/layout/hierarchy1"/>
    <dgm:cxn modelId="{D2D97BFE-8EB8-4443-8167-59C38AB5D282}" type="presParOf" srcId="{79C683D1-9154-491E-9534-8C890066BD89}" destId="{C658422C-CDAC-437D-BEB0-890A51CD3CFB}" srcOrd="0" destOrd="0" presId="urn:microsoft.com/office/officeart/2005/8/layout/hierarchy1"/>
    <dgm:cxn modelId="{D91A7664-4C57-433B-BD60-CA102C7A6C7C}" type="presParOf" srcId="{79C683D1-9154-491E-9534-8C890066BD89}" destId="{848D6877-2B3B-4A5E-9447-CE85B6D4473D}" srcOrd="1" destOrd="0" presId="urn:microsoft.com/office/officeart/2005/8/layout/hierarchy1"/>
    <dgm:cxn modelId="{671BC749-FE38-4E56-9647-70EA59DEEEDA}" type="presParOf" srcId="{7C962B4D-70AD-4898-9AC8-B47BBB179771}" destId="{B20AFD60-EFB1-4031-87AD-01C6FAF54B14}" srcOrd="1" destOrd="0" presId="urn:microsoft.com/office/officeart/2005/8/layout/hierarchy1"/>
    <dgm:cxn modelId="{401911EE-C7F3-4F88-9F99-5FBF0A8076E7}" type="presParOf" srcId="{5460329D-0A12-4E79-9227-970979161486}" destId="{C914B7B6-2FA7-4E37-A81F-B1A1804F4981}" srcOrd="1" destOrd="0" presId="urn:microsoft.com/office/officeart/2005/8/layout/hierarchy1"/>
    <dgm:cxn modelId="{6B55FA2D-601E-45F3-8D69-A126AF170DE2}" type="presParOf" srcId="{C914B7B6-2FA7-4E37-A81F-B1A1804F4981}" destId="{CE9BB9AA-A2B7-4F68-8B95-7D52DE7C6B7E}" srcOrd="0" destOrd="0" presId="urn:microsoft.com/office/officeart/2005/8/layout/hierarchy1"/>
    <dgm:cxn modelId="{E5B54C96-087D-4FD5-B068-39B60D336A17}" type="presParOf" srcId="{CE9BB9AA-A2B7-4F68-8B95-7D52DE7C6B7E}" destId="{74650C86-0CEB-4D74-9756-CDFB9C284C6F}" srcOrd="0" destOrd="0" presId="urn:microsoft.com/office/officeart/2005/8/layout/hierarchy1"/>
    <dgm:cxn modelId="{79C21437-8FE1-401F-99F8-2EB183B0CF78}" type="presParOf" srcId="{CE9BB9AA-A2B7-4F68-8B95-7D52DE7C6B7E}" destId="{3F25870B-A5FA-43AB-BB80-97A779607467}" srcOrd="1" destOrd="0" presId="urn:microsoft.com/office/officeart/2005/8/layout/hierarchy1"/>
    <dgm:cxn modelId="{D781A1A2-6287-4FC0-9DEA-97BFCC93C545}" type="presParOf" srcId="{C914B7B6-2FA7-4E37-A81F-B1A1804F4981}" destId="{85C90A13-6E3A-4C62-AE1C-0F6AEC87DF49}" srcOrd="1" destOrd="0" presId="urn:microsoft.com/office/officeart/2005/8/layout/hierarchy1"/>
    <dgm:cxn modelId="{B35ECFB1-AF16-46CB-AB4C-609C4DB4A9A9}" type="presParOf" srcId="{5460329D-0A12-4E79-9227-970979161486}" destId="{5C812CAE-A718-412B-A2F7-791A1D3D9824}" srcOrd="2" destOrd="0" presId="urn:microsoft.com/office/officeart/2005/8/layout/hierarchy1"/>
    <dgm:cxn modelId="{DEFADABC-9AD6-48A0-B8C4-0A5736EB75E1}" type="presParOf" srcId="{5C812CAE-A718-412B-A2F7-791A1D3D9824}" destId="{DDE74CFC-2F89-433D-A589-7060D58C4176}" srcOrd="0" destOrd="0" presId="urn:microsoft.com/office/officeart/2005/8/layout/hierarchy1"/>
    <dgm:cxn modelId="{0E3C8CBC-5145-4747-8FA9-7897FA91CD6B}" type="presParOf" srcId="{DDE74CFC-2F89-433D-A589-7060D58C4176}" destId="{7BAAD2EB-B080-4F28-9CA4-AD240151DDAE}" srcOrd="0" destOrd="0" presId="urn:microsoft.com/office/officeart/2005/8/layout/hierarchy1"/>
    <dgm:cxn modelId="{A6CB493A-5BC3-4F49-95DD-531A865FE13B}" type="presParOf" srcId="{DDE74CFC-2F89-433D-A589-7060D58C4176}" destId="{5C38CD10-02D2-4322-AE04-A589101381EC}" srcOrd="1" destOrd="0" presId="urn:microsoft.com/office/officeart/2005/8/layout/hierarchy1"/>
    <dgm:cxn modelId="{87C9E38E-1126-4CBA-B8C1-C5F5EC02E235}" type="presParOf" srcId="{5C812CAE-A718-412B-A2F7-791A1D3D9824}" destId="{BE97AA01-15AA-447A-91BC-2C1610638696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58422C-CDAC-437D-BEB0-890A51CD3CFB}">
      <dsp:nvSpPr>
        <dsp:cNvPr id="0" name=""/>
        <dsp:cNvSpPr/>
      </dsp:nvSpPr>
      <dsp:spPr>
        <a:xfrm>
          <a:off x="0" y="462084"/>
          <a:ext cx="2577873" cy="1636949"/>
        </a:xfrm>
        <a:prstGeom prst="roundRect">
          <a:avLst>
            <a:gd name="adj" fmla="val 10000"/>
          </a:avLst>
        </a:prstGeom>
        <a:solidFill>
          <a:srgbClr val="00B05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48D6877-2B3B-4A5E-9447-CE85B6D4473D}">
      <dsp:nvSpPr>
        <dsp:cNvPr id="0" name=""/>
        <dsp:cNvSpPr/>
      </dsp:nvSpPr>
      <dsp:spPr>
        <a:xfrm>
          <a:off x="286430" y="734193"/>
          <a:ext cx="2577873" cy="163694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00B050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4200" i="0" kern="1200" baseline="0"/>
            <a:t>Sjene</a:t>
          </a:r>
          <a:endParaRPr lang="en-US" sz="4200" kern="1200"/>
        </a:p>
      </dsp:txBody>
      <dsp:txXfrm>
        <a:off x="334375" y="782138"/>
        <a:ext cx="2481983" cy="1541059"/>
      </dsp:txXfrm>
    </dsp:sp>
    <dsp:sp modelId="{74650C86-0CEB-4D74-9756-CDFB9C284C6F}">
      <dsp:nvSpPr>
        <dsp:cNvPr id="0" name=""/>
        <dsp:cNvSpPr/>
      </dsp:nvSpPr>
      <dsp:spPr>
        <a:xfrm>
          <a:off x="3150734" y="462084"/>
          <a:ext cx="2577873" cy="1636949"/>
        </a:xfrm>
        <a:prstGeom prst="roundRect">
          <a:avLst>
            <a:gd name="adj" fmla="val 10000"/>
          </a:avLst>
        </a:prstGeom>
        <a:solidFill>
          <a:srgbClr val="00B05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F25870B-A5FA-43AB-BB80-97A779607467}">
      <dsp:nvSpPr>
        <dsp:cNvPr id="0" name=""/>
        <dsp:cNvSpPr/>
      </dsp:nvSpPr>
      <dsp:spPr>
        <a:xfrm>
          <a:off x="3437164" y="734193"/>
          <a:ext cx="2577873" cy="163694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00B050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4200" kern="1200"/>
            <a:t>Objekte u pokretu</a:t>
          </a:r>
          <a:endParaRPr lang="en-US" sz="4200" kern="1200"/>
        </a:p>
      </dsp:txBody>
      <dsp:txXfrm>
        <a:off x="3485109" y="782138"/>
        <a:ext cx="2481983" cy="1541059"/>
      </dsp:txXfrm>
    </dsp:sp>
    <dsp:sp modelId="{7BAAD2EB-B080-4F28-9CA4-AD240151DDAE}">
      <dsp:nvSpPr>
        <dsp:cNvPr id="0" name=""/>
        <dsp:cNvSpPr/>
      </dsp:nvSpPr>
      <dsp:spPr>
        <a:xfrm>
          <a:off x="6301468" y="462084"/>
          <a:ext cx="2577873" cy="1636949"/>
        </a:xfrm>
        <a:prstGeom prst="roundRect">
          <a:avLst>
            <a:gd name="adj" fmla="val 10000"/>
          </a:avLst>
        </a:prstGeom>
        <a:solidFill>
          <a:srgbClr val="00B050"/>
        </a:solidFill>
        <a:ln>
          <a:solidFill>
            <a:srgbClr val="00B050"/>
          </a:solidFill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C38CD10-02D2-4322-AE04-A589101381EC}">
      <dsp:nvSpPr>
        <dsp:cNvPr id="0" name=""/>
        <dsp:cNvSpPr/>
      </dsp:nvSpPr>
      <dsp:spPr>
        <a:xfrm>
          <a:off x="6587898" y="734193"/>
          <a:ext cx="2577873" cy="163694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00B050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4200" kern="1200" dirty="0"/>
            <a:t>Staklene objekte</a:t>
          </a:r>
          <a:endParaRPr lang="en-US" sz="4200" kern="1200" dirty="0"/>
        </a:p>
      </dsp:txBody>
      <dsp:txXfrm>
        <a:off x="6635843" y="782138"/>
        <a:ext cx="2481983" cy="154105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hr-H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7" name="Google Shape;11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891534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17487781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24338992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334837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2360271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20387276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96619786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60786531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06214340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064600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39524620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40357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gif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hyperlink" Target="mailto:cuc2023.geoskola@gmail.com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i.materialise.com/blog/en/how-to-make-a-3d-printed-object-from-a-photo-in-5-easy-steps/" TargetMode="External"/><Relationship Id="rId7" Type="http://schemas.openxmlformats.org/officeDocument/2006/relationships/image" Target="../media/image3.png"/><Relationship Id="rId2" Type="http://schemas.openxmlformats.org/officeDocument/2006/relationships/hyperlink" Target="https://www.3dflow.net/technology/documents/3df-zephyr-tutorials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hyperlink" Target="https://blog.prusaprinters.org/photogrammetry-3d-scanning-just-phone-camera_7811/" TargetMode="External"/><Relationship Id="rId4" Type="http://schemas.openxmlformats.org/officeDocument/2006/relationships/hyperlink" Target="https://www.dronegenuity.com/aerial-photogrammetry/" TargetMode="Externa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9C867835-A917-4A2B-8424-3AFAF74363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3" name="Freeform: Shape 1032">
            <a:extLst>
              <a:ext uri="{FF2B5EF4-FFF2-40B4-BE49-F238E27FC236}">
                <a16:creationId xmlns:a16="http://schemas.microsoft.com/office/drawing/2014/main" id="{EED8D03E-F375-4E67-B932-FF9B007BB4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1344152" y="387180"/>
            <a:ext cx="3850317" cy="6538623"/>
          </a:xfrm>
          <a:custGeom>
            <a:avLst/>
            <a:gdLst>
              <a:gd name="connsiteX0" fmla="*/ 0 w 3850317"/>
              <a:gd name="connsiteY0" fmla="*/ 0 h 5978116"/>
              <a:gd name="connsiteX1" fmla="*/ 3850317 w 3850317"/>
              <a:gd name="connsiteY1" fmla="*/ 0 h 5978116"/>
              <a:gd name="connsiteX2" fmla="*/ 3840373 w 3850317"/>
              <a:gd name="connsiteY2" fmla="*/ 258313 h 5978116"/>
              <a:gd name="connsiteX3" fmla="*/ 3755448 w 3850317"/>
              <a:gd name="connsiteY3" fmla="*/ 1537847 h 5978116"/>
              <a:gd name="connsiteX4" fmla="*/ 3150490 w 3850317"/>
              <a:gd name="connsiteY4" fmla="*/ 3989537 h 5978116"/>
              <a:gd name="connsiteX5" fmla="*/ 3089544 w 3850317"/>
              <a:gd name="connsiteY5" fmla="*/ 3606200 h 5978116"/>
              <a:gd name="connsiteX6" fmla="*/ 2922635 w 3850317"/>
              <a:gd name="connsiteY6" fmla="*/ 4519351 h 5978116"/>
              <a:gd name="connsiteX7" fmla="*/ 2904628 w 3850317"/>
              <a:gd name="connsiteY7" fmla="*/ 4466023 h 5978116"/>
              <a:gd name="connsiteX8" fmla="*/ 2825329 w 3850317"/>
              <a:gd name="connsiteY8" fmla="*/ 4562983 h 5978116"/>
              <a:gd name="connsiteX9" fmla="*/ 2695127 w 3850317"/>
              <a:gd name="connsiteY9" fmla="*/ 4973329 h 5978116"/>
              <a:gd name="connsiteX10" fmla="*/ 2501208 w 3850317"/>
              <a:gd name="connsiteY10" fmla="*/ 4457366 h 5978116"/>
              <a:gd name="connsiteX11" fmla="*/ 2209291 w 3850317"/>
              <a:gd name="connsiteY11" fmla="*/ 5028388 h 5978116"/>
              <a:gd name="connsiteX12" fmla="*/ 2135532 w 3850317"/>
              <a:gd name="connsiteY12" fmla="*/ 5321344 h 5978116"/>
              <a:gd name="connsiteX13" fmla="*/ 2009139 w 3850317"/>
              <a:gd name="connsiteY13" fmla="*/ 4714655 h 5978116"/>
              <a:gd name="connsiteX14" fmla="*/ 1918759 w 3850317"/>
              <a:gd name="connsiteY14" fmla="*/ 4486454 h 5978116"/>
              <a:gd name="connsiteX15" fmla="*/ 1800676 w 3850317"/>
              <a:gd name="connsiteY15" fmla="*/ 4608346 h 5978116"/>
              <a:gd name="connsiteX16" fmla="*/ 1614721 w 3850317"/>
              <a:gd name="connsiteY16" fmla="*/ 5319612 h 5978116"/>
              <a:gd name="connsiteX17" fmla="*/ 1530921 w 3850317"/>
              <a:gd name="connsiteY17" fmla="*/ 5433540 h 5978116"/>
              <a:gd name="connsiteX18" fmla="*/ 1569705 w 3850317"/>
              <a:gd name="connsiteY18" fmla="*/ 4803650 h 5978116"/>
              <a:gd name="connsiteX19" fmla="*/ 1517416 w 3850317"/>
              <a:gd name="connsiteY19" fmla="*/ 4640204 h 5978116"/>
              <a:gd name="connsiteX20" fmla="*/ 1425997 w 3850317"/>
              <a:gd name="connsiteY20" fmla="*/ 4800187 h 5978116"/>
              <a:gd name="connsiteX21" fmla="*/ 1348083 w 3850317"/>
              <a:gd name="connsiteY21" fmla="*/ 5363245 h 5978116"/>
              <a:gd name="connsiteX22" fmla="*/ 1200566 w 3850317"/>
              <a:gd name="connsiteY22" fmla="*/ 5526691 h 5978116"/>
              <a:gd name="connsiteX23" fmla="*/ 1027770 w 3850317"/>
              <a:gd name="connsiteY23" fmla="*/ 5803718 h 5978116"/>
              <a:gd name="connsiteX24" fmla="*/ 892373 w 3850317"/>
              <a:gd name="connsiteY24" fmla="*/ 5604950 h 5978116"/>
              <a:gd name="connsiteX25" fmla="*/ 681487 w 3850317"/>
              <a:gd name="connsiteY25" fmla="*/ 5914528 h 5978116"/>
              <a:gd name="connsiteX26" fmla="*/ 414155 w 3850317"/>
              <a:gd name="connsiteY26" fmla="*/ 5817569 h 5978116"/>
              <a:gd name="connsiteX27" fmla="*/ 360135 w 3850317"/>
              <a:gd name="connsiteY27" fmla="*/ 5287062 h 5978116"/>
              <a:gd name="connsiteX28" fmla="*/ 281875 w 3850317"/>
              <a:gd name="connsiteY28" fmla="*/ 4677256 h 5978116"/>
              <a:gd name="connsiteX29" fmla="*/ 237897 w 3850317"/>
              <a:gd name="connsiteY29" fmla="*/ 4207696 h 5978116"/>
              <a:gd name="connsiteX30" fmla="*/ 145093 w 3850317"/>
              <a:gd name="connsiteY30" fmla="*/ 3878379 h 5978116"/>
              <a:gd name="connsiteX31" fmla="*/ 72373 w 3850317"/>
              <a:gd name="connsiteY31" fmla="*/ 2447189 h 5978116"/>
              <a:gd name="connsiteX32" fmla="*/ 0 w 3850317"/>
              <a:gd name="connsiteY32" fmla="*/ 0 h 59781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850317" h="5978116">
                <a:moveTo>
                  <a:pt x="0" y="0"/>
                </a:moveTo>
                <a:lnTo>
                  <a:pt x="3850317" y="0"/>
                </a:lnTo>
                <a:lnTo>
                  <a:pt x="3840373" y="258313"/>
                </a:lnTo>
                <a:cubicBezTo>
                  <a:pt x="3816350" y="852957"/>
                  <a:pt x="3786959" y="1372106"/>
                  <a:pt x="3755448" y="1537847"/>
                </a:cubicBezTo>
                <a:cubicBezTo>
                  <a:pt x="3300085" y="3936555"/>
                  <a:pt x="3150490" y="3989537"/>
                  <a:pt x="3150490" y="3989537"/>
                </a:cubicBezTo>
                <a:cubicBezTo>
                  <a:pt x="3150490" y="3989537"/>
                  <a:pt x="3124172" y="3732940"/>
                  <a:pt x="3089544" y="3606200"/>
                </a:cubicBezTo>
                <a:cubicBezTo>
                  <a:pt x="3082618" y="3784537"/>
                  <a:pt x="2946529" y="4491302"/>
                  <a:pt x="2922635" y="4519351"/>
                </a:cubicBezTo>
                <a:cubicBezTo>
                  <a:pt x="2916749" y="4502729"/>
                  <a:pt x="2910515" y="4484030"/>
                  <a:pt x="2904628" y="4466023"/>
                </a:cubicBezTo>
                <a:cubicBezTo>
                  <a:pt x="2884890" y="4501344"/>
                  <a:pt x="2859958" y="4534241"/>
                  <a:pt x="2825329" y="4562983"/>
                </a:cubicBezTo>
                <a:cubicBezTo>
                  <a:pt x="2706208" y="4662020"/>
                  <a:pt x="2743260" y="4833430"/>
                  <a:pt x="2695127" y="4973329"/>
                </a:cubicBezTo>
                <a:cubicBezTo>
                  <a:pt x="2446495" y="4877408"/>
                  <a:pt x="2545186" y="4641589"/>
                  <a:pt x="2501208" y="4457366"/>
                </a:cubicBezTo>
                <a:cubicBezTo>
                  <a:pt x="2341225" y="4936277"/>
                  <a:pt x="2267120" y="4837932"/>
                  <a:pt x="2209291" y="5028388"/>
                </a:cubicBezTo>
                <a:cubicBezTo>
                  <a:pt x="2137610" y="5264900"/>
                  <a:pt x="2135532" y="5321344"/>
                  <a:pt x="2135532" y="5321344"/>
                </a:cubicBezTo>
                <a:cubicBezTo>
                  <a:pt x="2004983" y="5137467"/>
                  <a:pt x="2054502" y="4933506"/>
                  <a:pt x="2009139" y="4714655"/>
                </a:cubicBezTo>
                <a:cubicBezTo>
                  <a:pt x="1956503" y="4642281"/>
                  <a:pt x="1932264" y="4565753"/>
                  <a:pt x="1918759" y="4486454"/>
                </a:cubicBezTo>
                <a:cubicBezTo>
                  <a:pt x="1889671" y="4439359"/>
                  <a:pt x="1848463" y="4656479"/>
                  <a:pt x="1800676" y="4608346"/>
                </a:cubicBezTo>
                <a:cubicBezTo>
                  <a:pt x="1760507" y="4832391"/>
                  <a:pt x="1681208" y="5047087"/>
                  <a:pt x="1614721" y="5319612"/>
                </a:cubicBezTo>
                <a:cubicBezTo>
                  <a:pt x="1580786" y="5457780"/>
                  <a:pt x="1530574" y="5446352"/>
                  <a:pt x="1530921" y="5433540"/>
                </a:cubicBezTo>
                <a:cubicBezTo>
                  <a:pt x="1532998" y="5109418"/>
                  <a:pt x="1600177" y="5128464"/>
                  <a:pt x="1569705" y="4803650"/>
                </a:cubicBezTo>
                <a:cubicBezTo>
                  <a:pt x="1566242" y="4746167"/>
                  <a:pt x="1596022" y="4651631"/>
                  <a:pt x="1517416" y="4640204"/>
                </a:cubicBezTo>
                <a:cubicBezTo>
                  <a:pt x="1415608" y="4628430"/>
                  <a:pt x="1436385" y="4747898"/>
                  <a:pt x="1425997" y="4800187"/>
                </a:cubicBezTo>
                <a:cubicBezTo>
                  <a:pt x="1389291" y="5009342"/>
                  <a:pt x="1370938" y="5149241"/>
                  <a:pt x="1348083" y="5363245"/>
                </a:cubicBezTo>
                <a:cubicBezTo>
                  <a:pt x="1336655" y="5453625"/>
                  <a:pt x="1352931" y="5563743"/>
                  <a:pt x="1200566" y="5526691"/>
                </a:cubicBezTo>
                <a:cubicBezTo>
                  <a:pt x="1051664" y="5551623"/>
                  <a:pt x="1099105" y="5719570"/>
                  <a:pt x="1027770" y="5803718"/>
                </a:cubicBezTo>
                <a:cubicBezTo>
                  <a:pt x="945009" y="5758701"/>
                  <a:pt x="1003184" y="5640964"/>
                  <a:pt x="892373" y="5604950"/>
                </a:cubicBezTo>
                <a:cubicBezTo>
                  <a:pt x="925963" y="5772552"/>
                  <a:pt x="680448" y="5747619"/>
                  <a:pt x="681487" y="5914528"/>
                </a:cubicBezTo>
                <a:cubicBezTo>
                  <a:pt x="534662" y="6049233"/>
                  <a:pt x="467137" y="5947425"/>
                  <a:pt x="414155" y="5817569"/>
                </a:cubicBezTo>
                <a:cubicBezTo>
                  <a:pt x="348015" y="5648929"/>
                  <a:pt x="370177" y="5468515"/>
                  <a:pt x="360135" y="5287062"/>
                </a:cubicBezTo>
                <a:cubicBezTo>
                  <a:pt x="338319" y="5059207"/>
                  <a:pt x="278758" y="4907881"/>
                  <a:pt x="281875" y="4677256"/>
                </a:cubicBezTo>
                <a:cubicBezTo>
                  <a:pt x="237204" y="4527316"/>
                  <a:pt x="250017" y="4367332"/>
                  <a:pt x="237897" y="4207696"/>
                </a:cubicBezTo>
                <a:cubicBezTo>
                  <a:pt x="210194" y="3969452"/>
                  <a:pt x="176258" y="4119047"/>
                  <a:pt x="145093" y="3878379"/>
                </a:cubicBezTo>
                <a:cubicBezTo>
                  <a:pt x="114274" y="3641175"/>
                  <a:pt x="72720" y="2448920"/>
                  <a:pt x="72373" y="2447189"/>
                </a:cubicBezTo>
                <a:cubicBezTo>
                  <a:pt x="72720" y="2447189"/>
                  <a:pt x="12120" y="1233809"/>
                  <a:pt x="0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2" name="Google Shape;122;p1"/>
          <p:cNvSpPr/>
          <p:nvPr/>
        </p:nvSpPr>
        <p:spPr>
          <a:xfrm>
            <a:off x="535387" y="2248263"/>
            <a:ext cx="6400434" cy="1606163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Autofit/>
          </a:bodyPr>
          <a:lstStyle/>
          <a:p>
            <a:pPr marL="0" marR="0" lvl="0" indent="0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i="0" kern="1200" dirty="0" err="1">
                <a:solidFill>
                  <a:schemeClr val="bg2">
                    <a:lumMod val="50000"/>
                  </a:schemeClr>
                </a:solidFill>
                <a:effectLst/>
                <a:ea typeface="+mj-ea"/>
                <a:cs typeface="+mj-cs"/>
              </a:rPr>
              <a:t>Izrada</a:t>
            </a:r>
            <a:r>
              <a:rPr lang="en-US" sz="5400" b="1" i="0" kern="1200" dirty="0">
                <a:solidFill>
                  <a:schemeClr val="bg2">
                    <a:lumMod val="50000"/>
                  </a:schemeClr>
                </a:solidFill>
                <a:effectLst/>
                <a:ea typeface="+mj-ea"/>
                <a:cs typeface="+mj-cs"/>
              </a:rPr>
              <a:t> 3D </a:t>
            </a:r>
            <a:r>
              <a:rPr lang="en-US" sz="5400" b="1" i="0" kern="1200" dirty="0" err="1">
                <a:solidFill>
                  <a:schemeClr val="bg2">
                    <a:lumMod val="50000"/>
                  </a:schemeClr>
                </a:solidFill>
                <a:effectLst/>
                <a:ea typeface="+mj-ea"/>
                <a:cs typeface="+mj-cs"/>
              </a:rPr>
              <a:t>modela</a:t>
            </a:r>
            <a:r>
              <a:rPr lang="en-US" sz="5400" b="1" i="0" kern="1200" dirty="0">
                <a:solidFill>
                  <a:schemeClr val="bg2">
                    <a:lumMod val="50000"/>
                  </a:schemeClr>
                </a:solidFill>
                <a:effectLst/>
                <a:ea typeface="+mj-ea"/>
                <a:cs typeface="+mj-cs"/>
              </a:rPr>
              <a:t> </a:t>
            </a:r>
            <a:r>
              <a:rPr lang="en-US" sz="5400" b="1" i="0" kern="1200" dirty="0" err="1">
                <a:solidFill>
                  <a:schemeClr val="bg2">
                    <a:lumMod val="50000"/>
                  </a:schemeClr>
                </a:solidFill>
                <a:effectLst/>
                <a:ea typeface="+mj-ea"/>
                <a:cs typeface="+mj-cs"/>
              </a:rPr>
              <a:t>iz</a:t>
            </a:r>
            <a:r>
              <a:rPr lang="en-US" sz="5400" b="1" i="0" kern="1200" dirty="0">
                <a:solidFill>
                  <a:schemeClr val="bg2">
                    <a:lumMod val="50000"/>
                  </a:schemeClr>
                </a:solidFill>
                <a:effectLst/>
                <a:ea typeface="+mj-ea"/>
                <a:cs typeface="+mj-cs"/>
              </a:rPr>
              <a:t> </a:t>
            </a:r>
            <a:r>
              <a:rPr lang="en-US" sz="5400" b="1" i="0" kern="1200" dirty="0" err="1">
                <a:solidFill>
                  <a:schemeClr val="bg2">
                    <a:lumMod val="50000"/>
                  </a:schemeClr>
                </a:solidFill>
                <a:effectLst/>
                <a:ea typeface="+mj-ea"/>
                <a:cs typeface="+mj-cs"/>
              </a:rPr>
              <a:t>snimljenih</a:t>
            </a:r>
            <a:r>
              <a:rPr lang="en-US" sz="5400" b="1" i="0" kern="1200" dirty="0">
                <a:solidFill>
                  <a:schemeClr val="bg2">
                    <a:lumMod val="50000"/>
                  </a:schemeClr>
                </a:solidFill>
                <a:effectLst/>
                <a:ea typeface="+mj-ea"/>
                <a:cs typeface="+mj-cs"/>
              </a:rPr>
              <a:t> </a:t>
            </a:r>
            <a:r>
              <a:rPr lang="en-US" sz="5400" b="1" i="0" kern="1200" dirty="0" err="1">
                <a:solidFill>
                  <a:schemeClr val="bg2">
                    <a:lumMod val="50000"/>
                  </a:schemeClr>
                </a:solidFill>
                <a:effectLst/>
                <a:ea typeface="+mj-ea"/>
                <a:cs typeface="+mj-cs"/>
              </a:rPr>
              <a:t>fotografija</a:t>
            </a:r>
            <a:endParaRPr lang="en-US" sz="5400" b="1" kern="1200" dirty="0">
              <a:solidFill>
                <a:schemeClr val="bg2">
                  <a:lumMod val="50000"/>
                </a:schemeClr>
              </a:solidFill>
              <a:ea typeface="+mj-ea"/>
              <a:cs typeface="+mj-cs"/>
            </a:endParaRPr>
          </a:p>
        </p:txBody>
      </p:sp>
      <p:pic>
        <p:nvPicPr>
          <p:cNvPr id="1026" name="Picture 2" descr="CUC 2023 – Era digitalne zrelosti">
            <a:extLst>
              <a:ext uri="{FF2B5EF4-FFF2-40B4-BE49-F238E27FC236}">
                <a16:creationId xmlns:a16="http://schemas.microsoft.com/office/drawing/2014/main" id="{17D04DB0-E3AB-22F7-91BA-F185865040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6200000">
            <a:off x="7099007" y="1774952"/>
            <a:ext cx="6331282" cy="3308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9" name="Google Shape;119;p1"/>
          <p:cNvSpPr txBox="1"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 fontScale="25000" lnSpcReduction="20000"/>
          </a:bodyPr>
          <a:lstStyle/>
          <a:p>
            <a:pPr lvl="0" indent="0" defTabSz="9144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SzPts val="1400"/>
              <a:buNone/>
            </a:pPr>
            <a:r>
              <a:rPr lang="en-US" sz="3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Autori:</a:t>
            </a:r>
          </a:p>
          <a:p>
            <a:pPr lvl="0" indent="0" defTabSz="9144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SzPts val="1400"/>
              <a:buNone/>
            </a:pPr>
            <a:r>
              <a:rPr lang="en-US" sz="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Jasna Čajsa Beber, dipl. ing. geod.</a:t>
            </a:r>
          </a:p>
          <a:p>
            <a:pPr lvl="0" indent="0" defTabSz="9144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SzPts val="1400"/>
              <a:buNone/>
            </a:pPr>
            <a:r>
              <a:rPr lang="en-US" sz="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Irena Janton, mag. ing. geod. et geoinf.</a:t>
            </a:r>
          </a:p>
          <a:p>
            <a:pPr lvl="0" indent="0" defTabSz="9144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SzPts val="1400"/>
              <a:buNone/>
            </a:pPr>
            <a:endParaRPr lang="en-US" sz="300" kern="1200">
              <a:solidFill>
                <a:schemeClr val="tx1">
                  <a:tint val="75000"/>
                </a:schemeClr>
              </a:solidFill>
              <a:latin typeface="+mn-lt"/>
              <a:ea typeface="+mn-ea"/>
              <a:cs typeface="+mn-cs"/>
            </a:endParaRPr>
          </a:p>
          <a:p>
            <a:pPr lvl="0" indent="0" defTabSz="9144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SzPts val="1400"/>
              <a:buNone/>
            </a:pPr>
            <a:r>
              <a:rPr lang="en-US" sz="300" b="1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rPr>
              <a:t>Geodetska škola, Zagreb</a:t>
            </a:r>
          </a:p>
          <a:p>
            <a:pPr lvl="0" indent="0" defTabSz="9144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SzPts val="1400"/>
              <a:buNone/>
            </a:pPr>
            <a:endParaRPr lang="en-US" sz="300" kern="1200">
              <a:solidFill>
                <a:schemeClr val="tx1">
                  <a:tint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20" name="Google Shape;120;p1"/>
          <p:cNvSpPr txBox="1"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/>
          <a:p>
            <a:pPr lvl="0" indent="0" defTabSz="914400">
              <a:spcBef>
                <a:spcPts val="0"/>
              </a:spcBef>
              <a:spcAft>
                <a:spcPts val="600"/>
              </a:spcAft>
              <a:buSzPts val="1200"/>
              <a:buNone/>
            </a:pPr>
            <a:fld id="{00000000-1234-1234-1234-123412341234}" type="slidenum">
              <a:rPr lang="en-US" smtClean="0"/>
              <a:pPr lvl="0" indent="0" defTabSz="914400">
                <a:spcBef>
                  <a:spcPts val="0"/>
                </a:spcBef>
                <a:spcAft>
                  <a:spcPts val="600"/>
                </a:spcAft>
                <a:buSzPts val="1200"/>
                <a:buNone/>
              </a:pPr>
              <a:t>1</a:t>
            </a:fld>
            <a:endParaRPr lang="en-US"/>
          </a:p>
        </p:txBody>
      </p:sp>
      <p:sp>
        <p:nvSpPr>
          <p:cNvPr id="3" name="TekstniOkvir 2">
            <a:extLst>
              <a:ext uri="{FF2B5EF4-FFF2-40B4-BE49-F238E27FC236}">
                <a16:creationId xmlns:a16="http://schemas.microsoft.com/office/drawing/2014/main" id="{F9AE013A-B5BA-1BC1-8673-9D1083585F40}"/>
              </a:ext>
            </a:extLst>
          </p:cNvPr>
          <p:cNvSpPr txBox="1"/>
          <p:nvPr/>
        </p:nvSpPr>
        <p:spPr>
          <a:xfrm>
            <a:off x="535387" y="3938364"/>
            <a:ext cx="609437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indent="0" algn="l" defTabSz="914400">
              <a:spcBef>
                <a:spcPts val="0"/>
              </a:spcBef>
              <a:spcAft>
                <a:spcPts val="600"/>
              </a:spcAft>
              <a:buSzPts val="1400"/>
              <a:buNone/>
            </a:pPr>
            <a:r>
              <a:rPr lang="hr-HR" sz="2000" b="1" kern="1200" dirty="0">
                <a:solidFill>
                  <a:schemeClr val="bg2">
                    <a:lumMod val="50000"/>
                  </a:schemeClr>
                </a:solidFill>
                <a:ea typeface="+mn-ea"/>
                <a:cs typeface="+mn-cs"/>
              </a:rPr>
              <a:t>Autori:</a:t>
            </a:r>
          </a:p>
          <a:p>
            <a:pPr lvl="0" indent="0" algn="l" defTabSz="914400">
              <a:spcBef>
                <a:spcPts val="0"/>
              </a:spcBef>
              <a:spcAft>
                <a:spcPts val="600"/>
              </a:spcAft>
              <a:buSzPts val="1400"/>
              <a:buNone/>
            </a:pPr>
            <a:r>
              <a:rPr lang="hr-HR" sz="2000" dirty="0">
                <a:solidFill>
                  <a:schemeClr val="bg2">
                    <a:lumMod val="50000"/>
                  </a:schemeClr>
                </a:solidFill>
              </a:rPr>
              <a:t>Jasna </a:t>
            </a:r>
            <a:r>
              <a:rPr lang="hr-HR" sz="2000" dirty="0" err="1">
                <a:solidFill>
                  <a:schemeClr val="bg2">
                    <a:lumMod val="50000"/>
                  </a:schemeClr>
                </a:solidFill>
              </a:rPr>
              <a:t>Čajsa</a:t>
            </a:r>
            <a:r>
              <a:rPr lang="hr-HR" sz="20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hr-HR" sz="2000" dirty="0" err="1">
                <a:solidFill>
                  <a:schemeClr val="bg2">
                    <a:lumMod val="50000"/>
                  </a:schemeClr>
                </a:solidFill>
              </a:rPr>
              <a:t>Beber</a:t>
            </a:r>
            <a:r>
              <a:rPr lang="hr-HR" sz="2000" dirty="0">
                <a:solidFill>
                  <a:schemeClr val="bg2">
                    <a:lumMod val="50000"/>
                  </a:schemeClr>
                </a:solidFill>
              </a:rPr>
              <a:t>, dipl. ing. </a:t>
            </a:r>
            <a:r>
              <a:rPr lang="hr-HR" sz="2000" dirty="0" err="1">
                <a:solidFill>
                  <a:schemeClr val="bg2">
                    <a:lumMod val="50000"/>
                  </a:schemeClr>
                </a:solidFill>
              </a:rPr>
              <a:t>geod</a:t>
            </a:r>
            <a:r>
              <a:rPr lang="hr-HR" sz="2000" dirty="0">
                <a:solidFill>
                  <a:schemeClr val="bg2">
                    <a:lumMod val="50000"/>
                  </a:schemeClr>
                </a:solidFill>
              </a:rPr>
              <a:t>.</a:t>
            </a:r>
          </a:p>
          <a:p>
            <a:pPr lvl="0" indent="0" algn="l" defTabSz="914400">
              <a:spcBef>
                <a:spcPts val="0"/>
              </a:spcBef>
              <a:spcAft>
                <a:spcPts val="600"/>
              </a:spcAft>
              <a:buSzPts val="1400"/>
              <a:buNone/>
            </a:pPr>
            <a:r>
              <a:rPr lang="hr-HR" sz="2000" kern="1200" dirty="0">
                <a:solidFill>
                  <a:schemeClr val="bg2">
                    <a:lumMod val="50000"/>
                  </a:schemeClr>
                </a:solidFill>
                <a:ea typeface="+mn-ea"/>
                <a:cs typeface="+mn-cs"/>
              </a:rPr>
              <a:t>Irena Janton, mag. ing. </a:t>
            </a:r>
            <a:r>
              <a:rPr lang="hr-HR" sz="2000" dirty="0" err="1">
                <a:solidFill>
                  <a:schemeClr val="bg2">
                    <a:lumMod val="50000"/>
                  </a:schemeClr>
                </a:solidFill>
              </a:rPr>
              <a:t>g</a:t>
            </a:r>
            <a:r>
              <a:rPr lang="hr-HR" sz="2000" kern="1200" dirty="0" err="1">
                <a:solidFill>
                  <a:schemeClr val="bg2">
                    <a:lumMod val="50000"/>
                  </a:schemeClr>
                </a:solidFill>
                <a:ea typeface="+mn-ea"/>
                <a:cs typeface="+mn-cs"/>
              </a:rPr>
              <a:t>eod</a:t>
            </a:r>
            <a:r>
              <a:rPr lang="hr-HR" sz="2000" kern="1200" dirty="0">
                <a:solidFill>
                  <a:schemeClr val="bg2">
                    <a:lumMod val="50000"/>
                  </a:schemeClr>
                </a:solidFill>
                <a:ea typeface="+mn-ea"/>
                <a:cs typeface="+mn-cs"/>
              </a:rPr>
              <a:t>. </a:t>
            </a:r>
            <a:r>
              <a:rPr lang="hr-HR" sz="2000" dirty="0" err="1">
                <a:solidFill>
                  <a:schemeClr val="bg2">
                    <a:lumMod val="50000"/>
                  </a:schemeClr>
                </a:solidFill>
              </a:rPr>
              <a:t>e</a:t>
            </a:r>
            <a:r>
              <a:rPr lang="hr-HR" sz="2000" kern="1200" dirty="0" err="1">
                <a:solidFill>
                  <a:schemeClr val="bg2">
                    <a:lumMod val="50000"/>
                  </a:schemeClr>
                </a:solidFill>
                <a:ea typeface="+mn-ea"/>
                <a:cs typeface="+mn-cs"/>
              </a:rPr>
              <a:t>t</a:t>
            </a:r>
            <a:r>
              <a:rPr lang="hr-HR" sz="2000" kern="1200" dirty="0">
                <a:solidFill>
                  <a:schemeClr val="bg2">
                    <a:lumMod val="50000"/>
                  </a:schemeClr>
                </a:solidFill>
                <a:ea typeface="+mn-ea"/>
                <a:cs typeface="+mn-cs"/>
              </a:rPr>
              <a:t> </a:t>
            </a:r>
            <a:r>
              <a:rPr lang="hr-HR" sz="2000" kern="1200" dirty="0" err="1">
                <a:solidFill>
                  <a:schemeClr val="bg2">
                    <a:lumMod val="50000"/>
                  </a:schemeClr>
                </a:solidFill>
                <a:ea typeface="+mn-ea"/>
                <a:cs typeface="+mn-cs"/>
              </a:rPr>
              <a:t>geoinf</a:t>
            </a:r>
            <a:r>
              <a:rPr lang="hr-HR" sz="2000" kern="1200" dirty="0">
                <a:solidFill>
                  <a:schemeClr val="bg2">
                    <a:lumMod val="50000"/>
                  </a:schemeClr>
                </a:solidFill>
                <a:ea typeface="+mn-ea"/>
                <a:cs typeface="+mn-cs"/>
              </a:rPr>
              <a:t>.</a:t>
            </a:r>
          </a:p>
          <a:p>
            <a:pPr lvl="0" indent="0" algn="l" defTabSz="914400">
              <a:spcBef>
                <a:spcPts val="0"/>
              </a:spcBef>
              <a:spcAft>
                <a:spcPts val="600"/>
              </a:spcAft>
              <a:buSzPts val="1400"/>
              <a:buNone/>
            </a:pPr>
            <a:endParaRPr lang="hr-HR" sz="2000" kern="1200" dirty="0">
              <a:solidFill>
                <a:schemeClr val="bg2">
                  <a:lumMod val="50000"/>
                </a:schemeClr>
              </a:solidFill>
              <a:ea typeface="+mn-ea"/>
              <a:cs typeface="+mn-cs"/>
            </a:endParaRPr>
          </a:p>
          <a:p>
            <a:pPr lvl="0" indent="0" algn="l" defTabSz="914400">
              <a:spcBef>
                <a:spcPts val="0"/>
              </a:spcBef>
              <a:spcAft>
                <a:spcPts val="600"/>
              </a:spcAft>
              <a:buSzPts val="1400"/>
              <a:buNone/>
            </a:pPr>
            <a:r>
              <a:rPr lang="hr-HR" sz="2000" b="1" kern="1200" dirty="0">
                <a:solidFill>
                  <a:schemeClr val="bg2">
                    <a:lumMod val="50000"/>
                  </a:schemeClr>
                </a:solidFill>
                <a:ea typeface="+mn-ea"/>
                <a:cs typeface="+mn-cs"/>
              </a:rPr>
              <a:t>Geodetska škola, Zagreb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A192136-93B4-BA67-D581-2537709448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Kompozicija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92A25938-6E92-5558-E109-A4AD6F34FB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155371"/>
            <a:ext cx="5111239" cy="4337498"/>
          </a:xfrm>
        </p:spPr>
        <p:txBody>
          <a:bodyPr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l-PL" sz="3200" b="0" i="0" u="none" strike="noStrike" cap="none" dirty="0">
                <a:solidFill>
                  <a:schemeClr val="bg2">
                    <a:lumMod val="50000"/>
                  </a:schemeClr>
                </a:solidFill>
                <a:ea typeface="Calibri"/>
                <a:cs typeface="Calibri"/>
                <a:sym typeface="Calibri"/>
              </a:rPr>
              <a:t>Za početak je potrebno izabrati </a:t>
            </a:r>
            <a:r>
              <a:rPr lang="pl-PL" sz="3200" b="1" i="0" u="none" strike="noStrike" cap="none" dirty="0">
                <a:solidFill>
                  <a:schemeClr val="bg2">
                    <a:lumMod val="50000"/>
                  </a:schemeClr>
                </a:solidFill>
                <a:ea typeface="Calibri"/>
                <a:cs typeface="Calibri"/>
                <a:sym typeface="Calibri"/>
              </a:rPr>
              <a:t>referentnu točku </a:t>
            </a:r>
            <a:r>
              <a:rPr lang="pl-PL" sz="3200" b="0" i="0" u="none" strike="noStrike" cap="none" dirty="0">
                <a:solidFill>
                  <a:schemeClr val="bg2">
                    <a:lumMod val="50000"/>
                  </a:schemeClr>
                </a:solidFill>
                <a:ea typeface="Calibri"/>
                <a:cs typeface="Calibri"/>
                <a:sym typeface="Calibri"/>
              </a:rPr>
              <a:t>na objektu za orijentaciju pri snimanju.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lang="pl-PL" sz="3200" b="0" i="0" u="none" strike="noStrike" cap="none" dirty="0">
              <a:solidFill>
                <a:schemeClr val="bg2">
                  <a:lumMod val="50000"/>
                </a:schemeClr>
              </a:solidFill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l-PL" sz="3200" b="0" i="0" u="none" strike="noStrike" cap="none" dirty="0">
                <a:solidFill>
                  <a:schemeClr val="bg2">
                    <a:lumMod val="50000"/>
                  </a:schemeClr>
                </a:solidFill>
                <a:ea typeface="Calibri"/>
                <a:cs typeface="Calibri"/>
                <a:sym typeface="Calibri"/>
              </a:rPr>
              <a:t>Glava na spomenku je dobra referenta točka.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lang="hr-HR" b="1" i="0" u="none" strike="noStrike" cap="none" dirty="0">
              <a:solidFill>
                <a:srgbClr val="FF0000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56DD8CDB-B5E2-1CFE-4BA6-BD347E6CF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 smtClean="0"/>
              <a:t>10</a:t>
            </a:fld>
            <a:endParaRPr lang="hr-HR"/>
          </a:p>
        </p:txBody>
      </p:sp>
      <p:pic>
        <p:nvPicPr>
          <p:cNvPr id="2050" name="Picture 2" descr="CUC 2023 - Zagreb | Događaji | rep.hr">
            <a:extLst>
              <a:ext uri="{FF2B5EF4-FFF2-40B4-BE49-F238E27FC236}">
                <a16:creationId xmlns:a16="http://schemas.microsoft.com/office/drawing/2014/main" id="{003357F1-7582-F5AC-C1AF-FF82A02E9E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1626" y="596611"/>
            <a:ext cx="1521039" cy="1014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869D1CD1-97BE-8FA9-E59E-5FB78F63482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6112" y="123032"/>
            <a:ext cx="1712068" cy="6492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" name="Ravni poveznik 8">
            <a:extLst>
              <a:ext uri="{FF2B5EF4-FFF2-40B4-BE49-F238E27FC236}">
                <a16:creationId xmlns:a16="http://schemas.microsoft.com/office/drawing/2014/main" id="{3573642D-D614-86D5-D7B2-505044105DA4}"/>
              </a:ext>
            </a:extLst>
          </p:cNvPr>
          <p:cNvCxnSpPr>
            <a:cxnSpLocks/>
          </p:cNvCxnSpPr>
          <p:nvPr/>
        </p:nvCxnSpPr>
        <p:spPr>
          <a:xfrm>
            <a:off x="278859" y="1610637"/>
            <a:ext cx="11634281" cy="0"/>
          </a:xfrm>
          <a:prstGeom prst="line">
            <a:avLst/>
          </a:prstGeom>
          <a:ln w="57150">
            <a:solidFill>
              <a:srgbClr val="00B050"/>
            </a:solidFill>
          </a:ln>
          <a:effectLst>
            <a:reflection blurRad="6350" stA="50000" endA="300" endPos="90000" dist="50800" dir="5400000" sy="-100000" algn="bl" rotWithShape="0"/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Google Shape;264;p14" descr="C:\Users\scar\Desktop\epipolar_geometry.jpg">
            <a:extLst>
              <a:ext uri="{FF2B5EF4-FFF2-40B4-BE49-F238E27FC236}">
                <a16:creationId xmlns:a16="http://schemas.microsoft.com/office/drawing/2014/main" id="{4551B20C-FEE6-5FD8-6798-5BC2B724B09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34269" y="2235421"/>
            <a:ext cx="5993911" cy="30808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136502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A192136-93B4-BA67-D581-2537709448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Pozicioniranje objekta na snimku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92A25938-6E92-5558-E109-A4AD6F34FB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936200"/>
            <a:ext cx="4931230" cy="2231572"/>
          </a:xfrm>
        </p:spPr>
        <p:txBody>
          <a:bodyPr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r-HR" altLang="sr-Latn-RS" sz="3200" i="0" u="none" strike="noStrike" cap="none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cs typeface="Calibri" panose="020F0502020204030204" pitchFamily="34" charset="0"/>
              </a:rPr>
              <a:t>Objekt bi trebao činiti značajan dio svakog snimka (korištenje </a:t>
            </a:r>
            <a:r>
              <a:rPr kumimoji="0" lang="hr-HR" altLang="sr-Latn-RS" sz="3200" i="0" u="none" strike="noStrike" cap="none" normalizeH="0" baseline="0" dirty="0" err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cs typeface="Calibri" panose="020F0502020204030204" pitchFamily="34" charset="0"/>
              </a:rPr>
              <a:t>zoom</a:t>
            </a:r>
            <a:r>
              <a:rPr kumimoji="0" lang="hr-HR" altLang="sr-Latn-RS" sz="3200" i="0" u="none" strike="noStrike" cap="none" normalizeH="0" baseline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cs typeface="Calibri" panose="020F0502020204030204" pitchFamily="34" charset="0"/>
              </a:rPr>
              <a:t>-a).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lang="hr-HR" b="1" i="0" u="none" strike="noStrike" cap="none" dirty="0">
              <a:solidFill>
                <a:srgbClr val="FF0000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56DD8CDB-B5E2-1CFE-4BA6-BD347E6CF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 smtClean="0"/>
              <a:t>11</a:t>
            </a:fld>
            <a:endParaRPr lang="hr-HR"/>
          </a:p>
        </p:txBody>
      </p:sp>
      <p:pic>
        <p:nvPicPr>
          <p:cNvPr id="2050" name="Picture 2" descr="CUC 2023 - Zagreb | Događaji | rep.hr">
            <a:extLst>
              <a:ext uri="{FF2B5EF4-FFF2-40B4-BE49-F238E27FC236}">
                <a16:creationId xmlns:a16="http://schemas.microsoft.com/office/drawing/2014/main" id="{003357F1-7582-F5AC-C1AF-FF82A02E9E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1626" y="596611"/>
            <a:ext cx="1521039" cy="1014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869D1CD1-97BE-8FA9-E59E-5FB78F63482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6112" y="123032"/>
            <a:ext cx="1712068" cy="6492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" name="Ravni poveznik 8">
            <a:extLst>
              <a:ext uri="{FF2B5EF4-FFF2-40B4-BE49-F238E27FC236}">
                <a16:creationId xmlns:a16="http://schemas.microsoft.com/office/drawing/2014/main" id="{3573642D-D614-86D5-D7B2-505044105DA4}"/>
              </a:ext>
            </a:extLst>
          </p:cNvPr>
          <p:cNvCxnSpPr>
            <a:cxnSpLocks/>
          </p:cNvCxnSpPr>
          <p:nvPr/>
        </p:nvCxnSpPr>
        <p:spPr>
          <a:xfrm>
            <a:off x="278859" y="1610637"/>
            <a:ext cx="11634281" cy="0"/>
          </a:xfrm>
          <a:prstGeom prst="line">
            <a:avLst/>
          </a:prstGeom>
          <a:ln w="57150">
            <a:solidFill>
              <a:srgbClr val="00B050"/>
            </a:solidFill>
          </a:ln>
          <a:effectLst>
            <a:reflection blurRad="6350" stA="50000" endA="300" endPos="90000" dist="50800" dir="5400000" sy="-100000" algn="bl" rotWithShape="0"/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Rezervirano mjesto sadržaja 3">
            <a:extLst>
              <a:ext uri="{FF2B5EF4-FFF2-40B4-BE49-F238E27FC236}">
                <a16:creationId xmlns:a16="http://schemas.microsoft.com/office/drawing/2014/main" id="{CF3EE8C7-2D12-C566-999E-087FC314B2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5074691" y="2871639"/>
            <a:ext cx="4525963" cy="254585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5BAAF895-7DE5-092A-2415-77006EF1537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3184" y="1881583"/>
            <a:ext cx="2545855" cy="4525965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15768948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A192136-93B4-BA67-D581-2537709448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Što trebamo izbjegavati?</a:t>
            </a:r>
          </a:p>
        </p:txBody>
      </p:sp>
      <p:graphicFrame>
        <p:nvGraphicFramePr>
          <p:cNvPr id="2052" name="Rezervirano mjesto sadržaja 2">
            <a:extLst>
              <a:ext uri="{FF2B5EF4-FFF2-40B4-BE49-F238E27FC236}">
                <a16:creationId xmlns:a16="http://schemas.microsoft.com/office/drawing/2014/main" id="{22BFB193-DEAA-70FD-20AD-585F505518E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3035358"/>
              </p:ext>
            </p:extLst>
          </p:nvPr>
        </p:nvGraphicFramePr>
        <p:xfrm>
          <a:off x="1675744" y="2529092"/>
          <a:ext cx="9165772" cy="28332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56DD8CDB-B5E2-1CFE-4BA6-BD347E6CF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 smtClean="0"/>
              <a:t>12</a:t>
            </a:fld>
            <a:endParaRPr lang="hr-HR"/>
          </a:p>
        </p:txBody>
      </p:sp>
      <p:pic>
        <p:nvPicPr>
          <p:cNvPr id="2050" name="Picture 2" descr="CUC 2023 - Zagreb | Događaji | rep.hr">
            <a:extLst>
              <a:ext uri="{FF2B5EF4-FFF2-40B4-BE49-F238E27FC236}">
                <a16:creationId xmlns:a16="http://schemas.microsoft.com/office/drawing/2014/main" id="{003357F1-7582-F5AC-C1AF-FF82A02E9E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1626" y="596611"/>
            <a:ext cx="1521039" cy="1014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869D1CD1-97BE-8FA9-E59E-5FB78F634822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6112" y="123032"/>
            <a:ext cx="1712068" cy="6492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" name="Ravni poveznik 8">
            <a:extLst>
              <a:ext uri="{FF2B5EF4-FFF2-40B4-BE49-F238E27FC236}">
                <a16:creationId xmlns:a16="http://schemas.microsoft.com/office/drawing/2014/main" id="{3573642D-D614-86D5-D7B2-505044105DA4}"/>
              </a:ext>
            </a:extLst>
          </p:cNvPr>
          <p:cNvCxnSpPr>
            <a:cxnSpLocks/>
          </p:cNvCxnSpPr>
          <p:nvPr/>
        </p:nvCxnSpPr>
        <p:spPr>
          <a:xfrm>
            <a:off x="278859" y="1610637"/>
            <a:ext cx="11634281" cy="0"/>
          </a:xfrm>
          <a:prstGeom prst="line">
            <a:avLst/>
          </a:prstGeom>
          <a:ln w="57150">
            <a:solidFill>
              <a:srgbClr val="00B050"/>
            </a:solidFill>
          </a:ln>
          <a:effectLst>
            <a:reflection blurRad="6350" stA="50000" endA="300" endPos="90000" dist="50800" dir="5400000" sy="-100000" algn="bl" rotWithShape="0"/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8" name="Picture 4" descr="945,100+ Warning Sign Stock Photos, Pictures &amp; Royalty-Free Images - iStock  | Road sign, Warning, Warning label">
            <a:extLst>
              <a:ext uri="{FF2B5EF4-FFF2-40B4-BE49-F238E27FC236}">
                <a16:creationId xmlns:a16="http://schemas.microsoft.com/office/drawing/2014/main" id="{827DD5C5-855D-E086-4E4E-960546C680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208" y="227466"/>
            <a:ext cx="1230176" cy="1230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78449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A192136-93B4-BA67-D581-2537709448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Što trebamo izbjegavati?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7B5B1FF4-6C97-E45B-C224-F290264CD6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05012"/>
            <a:ext cx="5170714" cy="4351338"/>
          </a:xfrm>
        </p:spPr>
        <p:txBody>
          <a:bodyPr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r-HR" sz="3200" b="1" i="0" u="none" strike="noStrike" cap="none" dirty="0">
                <a:solidFill>
                  <a:schemeClr val="bg2">
                    <a:lumMod val="50000"/>
                  </a:schemeClr>
                </a:solidFill>
                <a:ea typeface="Calibri"/>
                <a:cs typeface="Calibri"/>
                <a:sym typeface="Calibri"/>
              </a:rPr>
              <a:t>Sjene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lang="hr-HR" sz="3200" b="1" i="0" u="none" strike="noStrike" cap="none" dirty="0">
              <a:solidFill>
                <a:schemeClr val="bg2">
                  <a:lumMod val="50000"/>
                </a:schemeClr>
              </a:solidFill>
              <a:ea typeface="Calibri"/>
              <a:cs typeface="Calibri"/>
              <a:sym typeface="Calibri"/>
            </a:endParaRP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Wingdings" panose="05000000000000000000" pitchFamily="2" charset="2"/>
              <a:buChar char="§"/>
            </a:pPr>
            <a:r>
              <a:rPr lang="hr-HR" sz="3200" dirty="0">
                <a:solidFill>
                  <a:schemeClr val="bg2">
                    <a:lumMod val="50000"/>
                  </a:schemeClr>
                </a:solidFill>
                <a:ea typeface="Calibri"/>
                <a:cs typeface="Calibri"/>
                <a:sym typeface="Calibri"/>
              </a:rPr>
              <a:t>Potrebno je i</a:t>
            </a:r>
            <a:r>
              <a:rPr lang="hr-HR" sz="3200" b="0" i="0" u="none" strike="noStrike" cap="none" dirty="0">
                <a:solidFill>
                  <a:schemeClr val="bg2">
                    <a:lumMod val="50000"/>
                  </a:schemeClr>
                </a:solidFill>
                <a:ea typeface="Calibri"/>
                <a:cs typeface="Calibri"/>
                <a:sym typeface="Calibri"/>
              </a:rPr>
              <a:t>zbjegavati sjene te po potrebi koristiti dodatni izvor svjetlosti. </a:t>
            </a: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Wingdings" panose="05000000000000000000" pitchFamily="2" charset="2"/>
              <a:buChar char="§"/>
            </a:pPr>
            <a:r>
              <a:rPr lang="hr-HR" sz="3200" dirty="0">
                <a:solidFill>
                  <a:schemeClr val="bg2">
                    <a:lumMod val="50000"/>
                  </a:schemeClr>
                </a:solidFill>
                <a:ea typeface="Calibri"/>
                <a:cs typeface="Calibri"/>
                <a:sym typeface="Calibri"/>
              </a:rPr>
              <a:t>Najbolje je snimati na sunčan dan (rano ujutro ili predvečer).</a:t>
            </a:r>
            <a:endParaRPr lang="hr-HR" dirty="0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56DD8CDB-B5E2-1CFE-4BA6-BD347E6CF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 smtClean="0"/>
              <a:t>13</a:t>
            </a:fld>
            <a:endParaRPr lang="hr-HR" dirty="0"/>
          </a:p>
        </p:txBody>
      </p:sp>
      <p:pic>
        <p:nvPicPr>
          <p:cNvPr id="2050" name="Picture 2" descr="CUC 2023 - Zagreb | Događaji | rep.hr">
            <a:extLst>
              <a:ext uri="{FF2B5EF4-FFF2-40B4-BE49-F238E27FC236}">
                <a16:creationId xmlns:a16="http://schemas.microsoft.com/office/drawing/2014/main" id="{003357F1-7582-F5AC-C1AF-FF82A02E9E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1626" y="596611"/>
            <a:ext cx="1521039" cy="1014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869D1CD1-97BE-8FA9-E59E-5FB78F63482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6112" y="123032"/>
            <a:ext cx="1712068" cy="6492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" name="Ravni poveznik 8">
            <a:extLst>
              <a:ext uri="{FF2B5EF4-FFF2-40B4-BE49-F238E27FC236}">
                <a16:creationId xmlns:a16="http://schemas.microsoft.com/office/drawing/2014/main" id="{3573642D-D614-86D5-D7B2-505044105DA4}"/>
              </a:ext>
            </a:extLst>
          </p:cNvPr>
          <p:cNvCxnSpPr>
            <a:cxnSpLocks/>
          </p:cNvCxnSpPr>
          <p:nvPr/>
        </p:nvCxnSpPr>
        <p:spPr>
          <a:xfrm>
            <a:off x="278859" y="1610637"/>
            <a:ext cx="11634281" cy="0"/>
          </a:xfrm>
          <a:prstGeom prst="line">
            <a:avLst/>
          </a:prstGeom>
          <a:ln w="57150">
            <a:solidFill>
              <a:srgbClr val="00B050"/>
            </a:solidFill>
          </a:ln>
          <a:effectLst>
            <a:reflection blurRad="6350" stA="50000" endA="300" endPos="90000" dist="50800" dir="5400000" sy="-100000" algn="bl" rotWithShape="0"/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8" name="Picture 4" descr="945,100+ Warning Sign Stock Photos, Pictures &amp; Royalty-Free Images - iStock  | Road sign, Warning, Warning label">
            <a:extLst>
              <a:ext uri="{FF2B5EF4-FFF2-40B4-BE49-F238E27FC236}">
                <a16:creationId xmlns:a16="http://schemas.microsoft.com/office/drawing/2014/main" id="{827DD5C5-855D-E086-4E4E-960546C680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208" y="227466"/>
            <a:ext cx="1230176" cy="1230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oogle Shape;298;p17" descr="A stunning aerial shot of a green landscape, with river and mountain, shot on an overcast cloudy day">
            <a:extLst>
              <a:ext uri="{FF2B5EF4-FFF2-40B4-BE49-F238E27FC236}">
                <a16:creationId xmlns:a16="http://schemas.microsoft.com/office/drawing/2014/main" id="{DF9D1C2F-B814-C4CC-AA86-A8A6B568347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b="49855"/>
          <a:stretch/>
        </p:blipFill>
        <p:spPr>
          <a:xfrm>
            <a:off x="6470829" y="2492584"/>
            <a:ext cx="5170714" cy="3353249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6546849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A192136-93B4-BA67-D581-2537709448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Što trebamo izbjegavati?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7B5B1FF4-6C97-E45B-C224-F290264CD6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703467"/>
          </a:xfrm>
        </p:spPr>
        <p:txBody>
          <a:bodyPr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r-HR" sz="3200" b="1" i="0" u="none" strike="noStrike" cap="none" dirty="0">
                <a:solidFill>
                  <a:schemeClr val="bg2">
                    <a:lumMod val="50000"/>
                  </a:schemeClr>
                </a:solidFill>
                <a:ea typeface="Calibri"/>
                <a:cs typeface="Calibri"/>
                <a:sym typeface="Calibri"/>
              </a:rPr>
              <a:t>Objekti u pokretu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lang="hr-HR" sz="3200" b="1" i="0" u="none" strike="noStrike" cap="none" dirty="0">
              <a:solidFill>
                <a:schemeClr val="bg2">
                  <a:lumMod val="50000"/>
                </a:schemeClr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56DD8CDB-B5E2-1CFE-4BA6-BD347E6CF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 smtClean="0"/>
              <a:t>14</a:t>
            </a:fld>
            <a:endParaRPr lang="hr-HR" dirty="0"/>
          </a:p>
        </p:txBody>
      </p:sp>
      <p:pic>
        <p:nvPicPr>
          <p:cNvPr id="2050" name="Picture 2" descr="CUC 2023 - Zagreb | Događaji | rep.hr">
            <a:extLst>
              <a:ext uri="{FF2B5EF4-FFF2-40B4-BE49-F238E27FC236}">
                <a16:creationId xmlns:a16="http://schemas.microsoft.com/office/drawing/2014/main" id="{003357F1-7582-F5AC-C1AF-FF82A02E9E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1626" y="596611"/>
            <a:ext cx="1521039" cy="1014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869D1CD1-97BE-8FA9-E59E-5FB78F63482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6112" y="123032"/>
            <a:ext cx="1712068" cy="6492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" name="Ravni poveznik 8">
            <a:extLst>
              <a:ext uri="{FF2B5EF4-FFF2-40B4-BE49-F238E27FC236}">
                <a16:creationId xmlns:a16="http://schemas.microsoft.com/office/drawing/2014/main" id="{3573642D-D614-86D5-D7B2-505044105DA4}"/>
              </a:ext>
            </a:extLst>
          </p:cNvPr>
          <p:cNvCxnSpPr>
            <a:cxnSpLocks/>
          </p:cNvCxnSpPr>
          <p:nvPr/>
        </p:nvCxnSpPr>
        <p:spPr>
          <a:xfrm>
            <a:off x="278859" y="1610637"/>
            <a:ext cx="11634281" cy="0"/>
          </a:xfrm>
          <a:prstGeom prst="line">
            <a:avLst/>
          </a:prstGeom>
          <a:ln w="57150">
            <a:solidFill>
              <a:srgbClr val="00B050"/>
            </a:solidFill>
          </a:ln>
          <a:effectLst>
            <a:reflection blurRad="6350" stA="50000" endA="300" endPos="90000" dist="50800" dir="5400000" sy="-100000" algn="bl" rotWithShape="0"/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8" name="Picture 4" descr="945,100+ Warning Sign Stock Photos, Pictures &amp; Royalty-Free Images - iStock  | Road sign, Warning, Warning label">
            <a:extLst>
              <a:ext uri="{FF2B5EF4-FFF2-40B4-BE49-F238E27FC236}">
                <a16:creationId xmlns:a16="http://schemas.microsoft.com/office/drawing/2014/main" id="{827DD5C5-855D-E086-4E4E-960546C680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208" y="227466"/>
            <a:ext cx="1230176" cy="1230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oogle Shape;309;p18" descr="3D scan results from the proposed BodyDigitizer setup. | Download  Scientific Diagram">
            <a:extLst>
              <a:ext uri="{FF2B5EF4-FFF2-40B4-BE49-F238E27FC236}">
                <a16:creationId xmlns:a16="http://schemas.microsoft.com/office/drawing/2014/main" id="{7B7163B4-99B6-326A-87D4-2C6D1FB204A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40895" y="2723093"/>
            <a:ext cx="6538533" cy="3211631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9567170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A192136-93B4-BA67-D581-2537709448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Što trebamo izbjegavati?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7B5B1FF4-6C97-E45B-C224-F290264CD6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70137"/>
            <a:ext cx="5170714" cy="4351338"/>
          </a:xfrm>
        </p:spPr>
        <p:txBody>
          <a:bodyPr>
            <a:norm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r-HR" sz="3200" b="1" i="0" u="none" strike="noStrike" cap="none" dirty="0">
                <a:solidFill>
                  <a:schemeClr val="bg2">
                    <a:lumMod val="50000"/>
                  </a:schemeClr>
                </a:solidFill>
                <a:ea typeface="Calibri"/>
                <a:cs typeface="Calibri"/>
                <a:sym typeface="Calibri"/>
              </a:rPr>
              <a:t>Stakleni objekti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lang="hr-HR" sz="3200" b="1" dirty="0">
              <a:solidFill>
                <a:schemeClr val="bg2">
                  <a:lumMod val="50000"/>
                </a:schemeClr>
              </a:solidFill>
              <a:ea typeface="Calibri"/>
              <a:cs typeface="Calibri"/>
              <a:sym typeface="Calibri"/>
            </a:endParaRPr>
          </a:p>
          <a:p>
            <a:pPr marR="0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Wingdings" panose="05000000000000000000" pitchFamily="2" charset="2"/>
              <a:buChar char="§"/>
            </a:pPr>
            <a:r>
              <a:rPr lang="hr-HR" sz="3200" i="0" u="none" strike="noStrike" cap="none" dirty="0">
                <a:solidFill>
                  <a:schemeClr val="bg2">
                    <a:lumMod val="50000"/>
                  </a:schemeClr>
                </a:solidFill>
                <a:ea typeface="Calibri"/>
                <a:cs typeface="Calibri"/>
                <a:sym typeface="Calibri"/>
              </a:rPr>
              <a:t>Svjetlucavi i prozirni objekti mijenjaju izgled i reflektiraju svjetlost.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lang="hr-HR" sz="3200" b="1" i="0" u="none" strike="noStrike" cap="none" dirty="0">
              <a:solidFill>
                <a:schemeClr val="bg2">
                  <a:lumMod val="50000"/>
                </a:schemeClr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56DD8CDB-B5E2-1CFE-4BA6-BD347E6CF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 smtClean="0"/>
              <a:t>15</a:t>
            </a:fld>
            <a:endParaRPr lang="hr-HR" dirty="0"/>
          </a:p>
        </p:txBody>
      </p:sp>
      <p:pic>
        <p:nvPicPr>
          <p:cNvPr id="2050" name="Picture 2" descr="CUC 2023 - Zagreb | Događaji | rep.hr">
            <a:extLst>
              <a:ext uri="{FF2B5EF4-FFF2-40B4-BE49-F238E27FC236}">
                <a16:creationId xmlns:a16="http://schemas.microsoft.com/office/drawing/2014/main" id="{003357F1-7582-F5AC-C1AF-FF82A02E9E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1626" y="596611"/>
            <a:ext cx="1521039" cy="1014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869D1CD1-97BE-8FA9-E59E-5FB78F63482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6112" y="123032"/>
            <a:ext cx="1712068" cy="6492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" name="Ravni poveznik 8">
            <a:extLst>
              <a:ext uri="{FF2B5EF4-FFF2-40B4-BE49-F238E27FC236}">
                <a16:creationId xmlns:a16="http://schemas.microsoft.com/office/drawing/2014/main" id="{3573642D-D614-86D5-D7B2-505044105DA4}"/>
              </a:ext>
            </a:extLst>
          </p:cNvPr>
          <p:cNvCxnSpPr>
            <a:cxnSpLocks/>
          </p:cNvCxnSpPr>
          <p:nvPr/>
        </p:nvCxnSpPr>
        <p:spPr>
          <a:xfrm>
            <a:off x="278859" y="1610637"/>
            <a:ext cx="11634281" cy="0"/>
          </a:xfrm>
          <a:prstGeom prst="line">
            <a:avLst/>
          </a:prstGeom>
          <a:ln w="57150">
            <a:solidFill>
              <a:srgbClr val="00B050"/>
            </a:solidFill>
          </a:ln>
          <a:effectLst>
            <a:reflection blurRad="6350" stA="50000" endA="300" endPos="90000" dist="50800" dir="5400000" sy="-100000" algn="bl" rotWithShape="0"/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8" name="Picture 4" descr="945,100+ Warning Sign Stock Photos, Pictures &amp; Royalty-Free Images - iStock  | Road sign, Warning, Warning label">
            <a:extLst>
              <a:ext uri="{FF2B5EF4-FFF2-40B4-BE49-F238E27FC236}">
                <a16:creationId xmlns:a16="http://schemas.microsoft.com/office/drawing/2014/main" id="{827DD5C5-855D-E086-4E4E-960546C680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208" y="227466"/>
            <a:ext cx="1230176" cy="1230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oogle Shape;320;p19">
            <a:extLst>
              <a:ext uri="{FF2B5EF4-FFF2-40B4-BE49-F238E27FC236}">
                <a16:creationId xmlns:a16="http://schemas.microsoft.com/office/drawing/2014/main" id="{019EBE3C-F9C0-F2E4-F417-A29BE183DC0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183088" y="2448320"/>
            <a:ext cx="5525359" cy="3070345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5652122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A192136-93B4-BA67-D581-2537709448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Pregled snimljenog materijala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7B5B1FF4-6C97-E45B-C224-F290264CD6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85603"/>
            <a:ext cx="4909457" cy="2877226"/>
          </a:xfrm>
        </p:spPr>
        <p:txBody>
          <a:bodyPr>
            <a:norm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r-HR" sz="3200" i="0" u="none" strike="noStrike" cap="none" dirty="0">
                <a:solidFill>
                  <a:schemeClr val="bg2">
                    <a:lumMod val="50000"/>
                  </a:schemeClr>
                </a:solidFill>
                <a:ea typeface="Calibri"/>
                <a:cs typeface="Calibri"/>
                <a:sym typeface="Calibri"/>
              </a:rPr>
              <a:t>Nakon što snimimo odabrani objekt potrebno je </a:t>
            </a:r>
            <a:r>
              <a:rPr lang="hr-HR" sz="3200" b="1" i="0" u="none" strike="noStrike" cap="none" dirty="0">
                <a:solidFill>
                  <a:schemeClr val="bg2">
                    <a:lumMod val="50000"/>
                  </a:schemeClr>
                </a:solidFill>
                <a:ea typeface="Calibri"/>
                <a:cs typeface="Calibri"/>
                <a:sym typeface="Calibri"/>
              </a:rPr>
              <a:t>pregledati</a:t>
            </a:r>
            <a:r>
              <a:rPr lang="hr-HR" sz="3200" i="0" u="none" strike="noStrike" cap="none" dirty="0">
                <a:solidFill>
                  <a:schemeClr val="bg2">
                    <a:lumMod val="50000"/>
                  </a:schemeClr>
                </a:solidFill>
                <a:ea typeface="Calibri"/>
                <a:cs typeface="Calibri"/>
                <a:sym typeface="Calibri"/>
              </a:rPr>
              <a:t> snimke i </a:t>
            </a:r>
            <a:r>
              <a:rPr lang="hr-HR" sz="3200" b="1" i="0" u="none" strike="noStrike" cap="none" dirty="0">
                <a:solidFill>
                  <a:schemeClr val="bg2">
                    <a:lumMod val="50000"/>
                  </a:schemeClr>
                </a:solidFill>
                <a:ea typeface="Calibri"/>
                <a:cs typeface="Calibri"/>
                <a:sym typeface="Calibri"/>
              </a:rPr>
              <a:t>obrisati</a:t>
            </a:r>
            <a:r>
              <a:rPr lang="hr-HR" sz="3200" i="0" u="none" strike="noStrike" cap="none" dirty="0">
                <a:solidFill>
                  <a:schemeClr val="bg2">
                    <a:lumMod val="50000"/>
                  </a:schemeClr>
                </a:solidFill>
                <a:ea typeface="Calibri"/>
                <a:cs typeface="Calibri"/>
                <a:sym typeface="Calibri"/>
              </a:rPr>
              <a:t> sve koje su zamućene, odnosno nisu oštre.</a:t>
            </a:r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56DD8CDB-B5E2-1CFE-4BA6-BD347E6CF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 smtClean="0"/>
              <a:t>16</a:t>
            </a:fld>
            <a:endParaRPr lang="hr-HR" dirty="0"/>
          </a:p>
        </p:txBody>
      </p:sp>
      <p:pic>
        <p:nvPicPr>
          <p:cNvPr id="2050" name="Picture 2" descr="CUC 2023 - Zagreb | Događaji | rep.hr">
            <a:extLst>
              <a:ext uri="{FF2B5EF4-FFF2-40B4-BE49-F238E27FC236}">
                <a16:creationId xmlns:a16="http://schemas.microsoft.com/office/drawing/2014/main" id="{003357F1-7582-F5AC-C1AF-FF82A02E9E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1626" y="596611"/>
            <a:ext cx="1521039" cy="1014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869D1CD1-97BE-8FA9-E59E-5FB78F63482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6112" y="123032"/>
            <a:ext cx="1712068" cy="6492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" name="Ravni poveznik 8">
            <a:extLst>
              <a:ext uri="{FF2B5EF4-FFF2-40B4-BE49-F238E27FC236}">
                <a16:creationId xmlns:a16="http://schemas.microsoft.com/office/drawing/2014/main" id="{3573642D-D614-86D5-D7B2-505044105DA4}"/>
              </a:ext>
            </a:extLst>
          </p:cNvPr>
          <p:cNvCxnSpPr>
            <a:cxnSpLocks/>
          </p:cNvCxnSpPr>
          <p:nvPr/>
        </p:nvCxnSpPr>
        <p:spPr>
          <a:xfrm>
            <a:off x="278859" y="1610637"/>
            <a:ext cx="11634281" cy="0"/>
          </a:xfrm>
          <a:prstGeom prst="line">
            <a:avLst/>
          </a:prstGeom>
          <a:ln w="57150">
            <a:solidFill>
              <a:srgbClr val="00B050"/>
            </a:solidFill>
          </a:ln>
          <a:effectLst>
            <a:reflection blurRad="6350" stA="50000" endA="300" endPos="90000" dist="50800" dir="5400000" sy="-100000" algn="bl" rotWithShape="0"/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0" name="Picture 2" descr="21,642 Blurred Statue Images, Stock Photos &amp; Vectors | Shutterstock">
            <a:extLst>
              <a:ext uri="{FF2B5EF4-FFF2-40B4-BE49-F238E27FC236}">
                <a16:creationId xmlns:a16="http://schemas.microsoft.com/office/drawing/2014/main" id="{5F81866E-DA62-90D8-8DB2-2C6BD544D0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88" b="8776"/>
          <a:stretch/>
        </p:blipFill>
        <p:spPr bwMode="auto">
          <a:xfrm>
            <a:off x="5853113" y="2176889"/>
            <a:ext cx="5337401" cy="3385940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9026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8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56DD8CDB-B5E2-1CFE-4BA6-BD347E6CF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6000" y="6356350"/>
            <a:ext cx="1447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lvl="0" indent="0" defTabSz="914400">
              <a:spcBef>
                <a:spcPts val="0"/>
              </a:spcBef>
              <a:spcAft>
                <a:spcPts val="600"/>
              </a:spcAft>
              <a:buNone/>
            </a:pPr>
            <a:fld id="{00000000-1234-1234-1234-123412341234}" type="slidenum">
              <a:rPr lang="en-US">
                <a:solidFill>
                  <a:srgbClr val="FFFFFF"/>
                </a:solidFill>
              </a:rPr>
              <a:pPr lvl="0" indent="0" defTabSz="914400">
                <a:spcBef>
                  <a:spcPts val="0"/>
                </a:spcBef>
                <a:spcAft>
                  <a:spcPts val="600"/>
                </a:spcAft>
                <a:buNone/>
              </a:pPr>
              <a:t>17</a:t>
            </a:fld>
            <a:endParaRPr lang="en-US">
              <a:solidFill>
                <a:srgbClr val="FFFFFF"/>
              </a:solidFill>
            </a:endParaRP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869D1CD1-97BE-8FA9-E59E-5FB78F63482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6112" y="123032"/>
            <a:ext cx="1712068" cy="649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2" descr="CUC 2023 - Zagreb | Događaji | rep.hr">
            <a:extLst>
              <a:ext uri="{FF2B5EF4-FFF2-40B4-BE49-F238E27FC236}">
                <a16:creationId xmlns:a16="http://schemas.microsoft.com/office/drawing/2014/main" id="{8E2526D3-6CF3-949F-1B23-02B00DD2A8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1626" y="596611"/>
            <a:ext cx="1521039" cy="1014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30507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A192136-93B4-BA67-D581-2537709448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2057" y="447632"/>
            <a:ext cx="6487886" cy="1605189"/>
          </a:xfrm>
        </p:spPr>
        <p:txBody>
          <a:bodyPr/>
          <a:lstStyle/>
          <a:p>
            <a:pPr algn="ctr"/>
            <a:r>
              <a:rPr lang="hr-HR" b="1" dirty="0">
                <a:solidFill>
                  <a:srgbClr val="D52530"/>
                </a:solidFill>
                <a:latin typeface="+mn-lt"/>
              </a:rPr>
              <a:t>Upute za rad u programu 3DF </a:t>
            </a:r>
            <a:r>
              <a:rPr lang="hr-HR" b="1" dirty="0" err="1">
                <a:solidFill>
                  <a:srgbClr val="D52530"/>
                </a:solidFill>
                <a:latin typeface="+mn-lt"/>
              </a:rPr>
              <a:t>Zephyr</a:t>
            </a:r>
            <a:endParaRPr lang="hr-HR" b="1" dirty="0">
              <a:solidFill>
                <a:srgbClr val="D52530"/>
              </a:solidFill>
              <a:latin typeface="+mn-lt"/>
            </a:endParaRP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7B5B1FF4-6C97-E45B-C224-F290264CD6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943" y="2146307"/>
            <a:ext cx="5519058" cy="3840836"/>
          </a:xfrm>
        </p:spPr>
        <p:txBody>
          <a:bodyPr>
            <a:normAutofit fontScale="700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hr-HR" sz="4500" b="1" dirty="0">
                <a:solidFill>
                  <a:schemeClr val="bg2">
                    <a:lumMod val="50000"/>
                  </a:schemeClr>
                </a:solidFill>
              </a:rPr>
              <a:t>3DF </a:t>
            </a:r>
            <a:r>
              <a:rPr lang="hr-HR" sz="4500" b="1" dirty="0" err="1">
                <a:solidFill>
                  <a:schemeClr val="bg2">
                    <a:lumMod val="50000"/>
                  </a:schemeClr>
                </a:solidFill>
              </a:rPr>
              <a:t>Zephyr</a:t>
            </a:r>
            <a:r>
              <a:rPr lang="hr-HR" sz="45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hr-HR" sz="4500" dirty="0">
                <a:solidFill>
                  <a:schemeClr val="bg2">
                    <a:lumMod val="50000"/>
                  </a:schemeClr>
                </a:solidFill>
              </a:rPr>
              <a:t>je fotogrametrijski program koji omogućava automatsku rekonstrukciju 3D modela pomoću fotografija.</a:t>
            </a:r>
          </a:p>
          <a:p>
            <a:pPr marL="91440" lvl="0" indent="-34289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900"/>
              <a:buFont typeface="Noto Sans Symbols"/>
              <a:buNone/>
            </a:pPr>
            <a:endParaRPr lang="hr-HR" sz="4500" dirty="0">
              <a:solidFill>
                <a:schemeClr val="bg2">
                  <a:lumMod val="50000"/>
                </a:schemeClr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200"/>
              <a:buNone/>
            </a:pPr>
            <a:r>
              <a:rPr lang="hr-HR" sz="4500" dirty="0">
                <a:solidFill>
                  <a:schemeClr val="bg2">
                    <a:lumMod val="50000"/>
                  </a:schemeClr>
                </a:solidFill>
              </a:rPr>
              <a:t>Postupak je u potpunosti automatiziran, ne zahtjeva dodatno kodiranje ni ručnu obradu ili posebnu opremu.</a:t>
            </a:r>
            <a:br>
              <a:rPr lang="hr-HR" sz="2800" dirty="0"/>
            </a:br>
            <a:endParaRPr lang="hr-HR" sz="2800" dirty="0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56DD8CDB-B5E2-1CFE-4BA6-BD347E6CF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 smtClean="0"/>
              <a:t>18</a:t>
            </a:fld>
            <a:endParaRPr lang="hr-HR" dirty="0"/>
          </a:p>
        </p:txBody>
      </p:sp>
      <p:pic>
        <p:nvPicPr>
          <p:cNvPr id="2050" name="Picture 2" descr="CUC 2023 - Zagreb | Događaji | rep.hr">
            <a:extLst>
              <a:ext uri="{FF2B5EF4-FFF2-40B4-BE49-F238E27FC236}">
                <a16:creationId xmlns:a16="http://schemas.microsoft.com/office/drawing/2014/main" id="{003357F1-7582-F5AC-C1AF-FF82A02E9E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1626" y="596611"/>
            <a:ext cx="1521039" cy="1014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869D1CD1-97BE-8FA9-E59E-5FB78F63482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6112" y="123032"/>
            <a:ext cx="1712068" cy="649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39;p2">
            <a:extLst>
              <a:ext uri="{FF2B5EF4-FFF2-40B4-BE49-F238E27FC236}">
                <a16:creationId xmlns:a16="http://schemas.microsoft.com/office/drawing/2014/main" id="{50D3CCF5-58F5-A120-BA46-B88441DF696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91838" y="2987492"/>
            <a:ext cx="5270819" cy="1957328"/>
          </a:xfrm>
          <a:prstGeom prst="roundRect">
            <a:avLst>
              <a:gd name="adj" fmla="val 13336"/>
            </a:avLst>
          </a:prstGeom>
          <a:noFill/>
          <a:ln w="190500" cap="rnd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31311727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A192136-93B4-BA67-D581-2537709448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2057" y="447633"/>
            <a:ext cx="6379029" cy="923968"/>
          </a:xfrm>
        </p:spPr>
        <p:txBody>
          <a:bodyPr/>
          <a:lstStyle/>
          <a:p>
            <a:pPr algn="ctr"/>
            <a:r>
              <a:rPr lang="hr-HR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Cilj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7B5B1FF4-6C97-E45B-C224-F290264CD6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4157" y="1799017"/>
            <a:ext cx="10874828" cy="1014026"/>
          </a:xfrm>
        </p:spPr>
        <p:txBody>
          <a:bodyPr>
            <a:normAutofit/>
          </a:bodyPr>
          <a:lstStyle/>
          <a:p>
            <a:pPr marL="91440" lvl="0" indent="-9144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Char char=" "/>
            </a:pPr>
            <a:r>
              <a:rPr lang="hr-HR" sz="3200" dirty="0">
                <a:solidFill>
                  <a:schemeClr val="bg2">
                    <a:lumMod val="50000"/>
                  </a:schemeClr>
                </a:solidFill>
              </a:rPr>
              <a:t>Ove upute su namijenjene za upoznavanje s par jednostavnih naredbi i postupaka za kreiranje 3D modela.</a:t>
            </a:r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56DD8CDB-B5E2-1CFE-4BA6-BD347E6CF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 smtClean="0"/>
              <a:t>19</a:t>
            </a:fld>
            <a:endParaRPr lang="hr-HR" dirty="0"/>
          </a:p>
        </p:txBody>
      </p:sp>
      <p:pic>
        <p:nvPicPr>
          <p:cNvPr id="2050" name="Picture 2" descr="CUC 2023 - Zagreb | Događaji | rep.hr">
            <a:extLst>
              <a:ext uri="{FF2B5EF4-FFF2-40B4-BE49-F238E27FC236}">
                <a16:creationId xmlns:a16="http://schemas.microsoft.com/office/drawing/2014/main" id="{003357F1-7582-F5AC-C1AF-FF82A02E9E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1626" y="596611"/>
            <a:ext cx="1521039" cy="1014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869D1CD1-97BE-8FA9-E59E-5FB78F63482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6112" y="123032"/>
            <a:ext cx="1712068" cy="649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29CCEC03-4D84-D86D-A35F-DE9B0F99C2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2462" y="3240459"/>
            <a:ext cx="8018217" cy="2618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5112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A192136-93B4-BA67-D581-2537709448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3D modeliranje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92A25938-6E92-5558-E109-A4AD6F34FB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041582"/>
            <a:ext cx="4463374" cy="2651985"/>
          </a:xfrm>
        </p:spPr>
        <p:txBody>
          <a:bodyPr/>
          <a:lstStyle/>
          <a:p>
            <a:pPr marL="0" indent="0">
              <a:buNone/>
            </a:pPr>
            <a:r>
              <a:rPr lang="hr-HR" sz="3200" b="1" dirty="0">
                <a:solidFill>
                  <a:schemeClr val="bg2">
                    <a:lumMod val="50000"/>
                  </a:schemeClr>
                </a:solidFill>
              </a:rPr>
              <a:t>3D modeliranje </a:t>
            </a:r>
            <a:r>
              <a:rPr lang="hr-HR" sz="3200" dirty="0">
                <a:solidFill>
                  <a:schemeClr val="bg2">
                    <a:lumMod val="50000"/>
                  </a:schemeClr>
                </a:solidFill>
              </a:rPr>
              <a:t>je proces stvaranja 3D prikaza bilo koje površine ili objekta.</a:t>
            </a:r>
            <a:endParaRPr lang="hr-HR" sz="3200" b="0" i="0" u="none" strike="noStrike" cap="none" dirty="0">
              <a:solidFill>
                <a:schemeClr val="bg2">
                  <a:lumMod val="50000"/>
                </a:schemeClr>
              </a:solidFill>
              <a:ea typeface="Arial"/>
              <a:cs typeface="Arial"/>
              <a:sym typeface="Arial"/>
            </a:endParaRPr>
          </a:p>
          <a:p>
            <a:pPr marL="0" indent="0">
              <a:buNone/>
            </a:pPr>
            <a:endParaRPr lang="hr-HR" dirty="0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56DD8CDB-B5E2-1CFE-4BA6-BD347E6CF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 smtClean="0"/>
              <a:t>2</a:t>
            </a:fld>
            <a:endParaRPr lang="hr-HR"/>
          </a:p>
        </p:txBody>
      </p:sp>
      <p:pic>
        <p:nvPicPr>
          <p:cNvPr id="2050" name="Picture 2" descr="CUC 2023 - Zagreb | Događaji | rep.hr">
            <a:extLst>
              <a:ext uri="{FF2B5EF4-FFF2-40B4-BE49-F238E27FC236}">
                <a16:creationId xmlns:a16="http://schemas.microsoft.com/office/drawing/2014/main" id="{003357F1-7582-F5AC-C1AF-FF82A02E9E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1626" y="596611"/>
            <a:ext cx="1521039" cy="1014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869D1CD1-97BE-8FA9-E59E-5FB78F63482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6112" y="123032"/>
            <a:ext cx="1712068" cy="649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36;p2" descr="3d-model-from-photos-eiffel.gif">
            <a:extLst>
              <a:ext uri="{FF2B5EF4-FFF2-40B4-BE49-F238E27FC236}">
                <a16:creationId xmlns:a16="http://schemas.microsoft.com/office/drawing/2014/main" id="{4458CBDF-23BC-8F11-014A-44F9B119CDB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32380" y="2222153"/>
            <a:ext cx="5821420" cy="3471415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</p:pic>
      <p:cxnSp>
        <p:nvCxnSpPr>
          <p:cNvPr id="8" name="Ravni poveznik 7">
            <a:extLst>
              <a:ext uri="{FF2B5EF4-FFF2-40B4-BE49-F238E27FC236}">
                <a16:creationId xmlns:a16="http://schemas.microsoft.com/office/drawing/2014/main" id="{6A2D3515-6C10-3E08-20FC-E4AC5493FEE5}"/>
              </a:ext>
            </a:extLst>
          </p:cNvPr>
          <p:cNvCxnSpPr>
            <a:cxnSpLocks/>
          </p:cNvCxnSpPr>
          <p:nvPr/>
        </p:nvCxnSpPr>
        <p:spPr>
          <a:xfrm>
            <a:off x="272374" y="1566153"/>
            <a:ext cx="11634281" cy="0"/>
          </a:xfrm>
          <a:prstGeom prst="line">
            <a:avLst/>
          </a:prstGeom>
          <a:ln w="57150">
            <a:solidFill>
              <a:srgbClr val="00B050"/>
            </a:solidFill>
          </a:ln>
          <a:effectLst>
            <a:reflection blurRad="6350" stA="50000" endA="300" endPos="90000" dist="50800" dir="5400000" sy="-100000" algn="bl" rotWithShape="0"/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178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A192136-93B4-BA67-D581-2537709448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2057" y="447633"/>
            <a:ext cx="6379029" cy="923968"/>
          </a:xfrm>
        </p:spPr>
        <p:txBody>
          <a:bodyPr/>
          <a:lstStyle/>
          <a:p>
            <a:pPr algn="ctr"/>
            <a:r>
              <a:rPr lang="hr-HR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Preuzimanje snimaka</a:t>
            </a:r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56DD8CDB-B5E2-1CFE-4BA6-BD347E6CF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 smtClean="0"/>
              <a:t>20</a:t>
            </a:fld>
            <a:endParaRPr lang="hr-HR" dirty="0"/>
          </a:p>
        </p:txBody>
      </p:sp>
      <p:pic>
        <p:nvPicPr>
          <p:cNvPr id="2050" name="Picture 2" descr="CUC 2023 - Zagreb | Događaji | rep.hr">
            <a:extLst>
              <a:ext uri="{FF2B5EF4-FFF2-40B4-BE49-F238E27FC236}">
                <a16:creationId xmlns:a16="http://schemas.microsoft.com/office/drawing/2014/main" id="{003357F1-7582-F5AC-C1AF-FF82A02E9E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1626" y="596611"/>
            <a:ext cx="1521039" cy="1014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869D1CD1-97BE-8FA9-E59E-5FB78F63482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6112" y="123032"/>
            <a:ext cx="1712068" cy="649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Google disk, Aplikacije na Google Playu">
            <a:extLst>
              <a:ext uri="{FF2B5EF4-FFF2-40B4-BE49-F238E27FC236}">
                <a16:creationId xmlns:a16="http://schemas.microsoft.com/office/drawing/2014/main" id="{48A8C66D-34B5-41A1-81DA-ECB716CEFC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222" y="2036001"/>
            <a:ext cx="1234716" cy="1234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Google Shape;158;p4">
            <a:extLst>
              <a:ext uri="{FF2B5EF4-FFF2-40B4-BE49-F238E27FC236}">
                <a16:creationId xmlns:a16="http://schemas.microsoft.com/office/drawing/2014/main" id="{5775DB40-5C9E-4D50-8084-792FB7187069}"/>
              </a:ext>
            </a:extLst>
          </p:cNvPr>
          <p:cNvSpPr txBox="1"/>
          <p:nvPr/>
        </p:nvSpPr>
        <p:spPr>
          <a:xfrm>
            <a:off x="4016096" y="1886491"/>
            <a:ext cx="4839068" cy="2246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lang="hr-HR" sz="2800" kern="0" dirty="0">
                <a:solidFill>
                  <a:schemeClr val="bg2">
                    <a:lumMod val="50000"/>
                  </a:schemeClr>
                </a:solidFill>
                <a:ea typeface="Arial"/>
                <a:cs typeface="Arial"/>
                <a:sym typeface="Twentieth Century"/>
              </a:rPr>
              <a:t>Potrebno je preuzeti mapu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lang="hr-HR" sz="2800" b="1" i="1" kern="0" dirty="0" err="1">
                <a:solidFill>
                  <a:srgbClr val="FF0000"/>
                </a:solidFill>
                <a:ea typeface="Twentieth Century"/>
                <a:cs typeface="Twentieth Century"/>
                <a:sym typeface="Twentieth Century"/>
              </a:rPr>
              <a:t>Snimke_patuljak</a:t>
            </a:r>
            <a:r>
              <a:rPr lang="hr-HR" sz="2800" b="1" i="1" kern="0" dirty="0">
                <a:solidFill>
                  <a:srgbClr val="FF0000"/>
                </a:solidFill>
                <a:ea typeface="Twentieth Century"/>
                <a:cs typeface="Twentieth Century"/>
                <a:sym typeface="Twentieth Century"/>
              </a:rPr>
              <a:t> </a:t>
            </a:r>
            <a:r>
              <a:rPr lang="hr-HR" sz="2800" kern="0" dirty="0">
                <a:solidFill>
                  <a:schemeClr val="bg2">
                    <a:lumMod val="50000"/>
                  </a:schemeClr>
                </a:solidFill>
                <a:ea typeface="Twentieth Century"/>
                <a:cs typeface="Twentieth Century"/>
                <a:sym typeface="Twentieth Century"/>
              </a:rPr>
              <a:t>putem sljedeće poveznice: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lang="hr-HR" sz="2800" b="1" i="1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Twentieth Century"/>
              <a:cs typeface="Twentieth Century"/>
              <a:sym typeface="Twentieth Century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2800" b="0" i="1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id="3" name="Picture 2" descr="QR Code">
            <a:extLst>
              <a:ext uri="{FF2B5EF4-FFF2-40B4-BE49-F238E27FC236}">
                <a16:creationId xmlns:a16="http://schemas.microsoft.com/office/drawing/2014/main" id="{7C5753C7-6C2D-D44E-94A5-E12CA19408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5630" y="3436935"/>
            <a:ext cx="2859930" cy="2859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niOkvir 6">
            <a:extLst>
              <a:ext uri="{FF2B5EF4-FFF2-40B4-BE49-F238E27FC236}">
                <a16:creationId xmlns:a16="http://schemas.microsoft.com/office/drawing/2014/main" id="{74C5784D-5293-806E-4B2A-FCF336312EB1}"/>
              </a:ext>
            </a:extLst>
          </p:cNvPr>
          <p:cNvSpPr txBox="1"/>
          <p:nvPr/>
        </p:nvSpPr>
        <p:spPr>
          <a:xfrm>
            <a:off x="1771217" y="4382121"/>
            <a:ext cx="609437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>
              <a:buClr>
                <a:srgbClr val="000000"/>
              </a:buClr>
              <a:buSzPts val="1800"/>
              <a:defRPr/>
            </a:pPr>
            <a:r>
              <a:rPr lang="hr-HR" sz="4800" b="0" i="0" dirty="0">
                <a:effectLst/>
              </a:rPr>
              <a:t>bit.ly/3JYDNhR</a:t>
            </a:r>
          </a:p>
        </p:txBody>
      </p:sp>
      <p:sp>
        <p:nvSpPr>
          <p:cNvPr id="8" name="Pravokutnik 7">
            <a:extLst>
              <a:ext uri="{FF2B5EF4-FFF2-40B4-BE49-F238E27FC236}">
                <a16:creationId xmlns:a16="http://schemas.microsoft.com/office/drawing/2014/main" id="{1180DB63-CDB4-4C80-10F4-5BE9366630B9}"/>
              </a:ext>
            </a:extLst>
          </p:cNvPr>
          <p:cNvSpPr/>
          <p:nvPr/>
        </p:nvSpPr>
        <p:spPr>
          <a:xfrm>
            <a:off x="1570263" y="4257670"/>
            <a:ext cx="4361350" cy="107989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833116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A192136-93B4-BA67-D581-2537709448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543" y="447633"/>
            <a:ext cx="9949544" cy="923968"/>
          </a:xfrm>
        </p:spPr>
        <p:txBody>
          <a:bodyPr>
            <a:normAutofit/>
          </a:bodyPr>
          <a:lstStyle/>
          <a:p>
            <a:pPr algn="ctr"/>
            <a:r>
              <a:rPr lang="hr-HR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Glavno sučelje programa 3DF </a:t>
            </a:r>
            <a:r>
              <a:rPr lang="hr-HR" b="1" dirty="0" err="1">
                <a:solidFill>
                  <a:schemeClr val="bg2">
                    <a:lumMod val="50000"/>
                  </a:schemeClr>
                </a:solidFill>
                <a:latin typeface="+mn-lt"/>
              </a:rPr>
              <a:t>Zephyr</a:t>
            </a:r>
            <a:endParaRPr lang="hr-HR" b="1" dirty="0">
              <a:solidFill>
                <a:schemeClr val="bg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7B5B1FF4-6C97-E45B-C224-F290264CD6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586" y="1577203"/>
            <a:ext cx="10874828" cy="1014026"/>
          </a:xfrm>
        </p:spPr>
        <p:txBody>
          <a:bodyPr>
            <a:normAutofit/>
          </a:bodyPr>
          <a:lstStyle/>
          <a:p>
            <a: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Font typeface="Wingdings" panose="05000000000000000000" pitchFamily="2" charset="2"/>
              <a:buChar char="§"/>
            </a:pPr>
            <a:r>
              <a:rPr lang="hr-HR" dirty="0">
                <a:solidFill>
                  <a:schemeClr val="bg2">
                    <a:lumMod val="50000"/>
                  </a:schemeClr>
                </a:solidFill>
              </a:rPr>
              <a:t>Nakon što pokrenete program 3DF </a:t>
            </a:r>
            <a:r>
              <a:rPr lang="hr-HR" dirty="0" err="1">
                <a:solidFill>
                  <a:schemeClr val="bg2">
                    <a:lumMod val="50000"/>
                  </a:schemeClr>
                </a:solidFill>
              </a:rPr>
              <a:t>Zephyr</a:t>
            </a:r>
            <a:r>
              <a:rPr lang="hr-HR" dirty="0">
                <a:solidFill>
                  <a:schemeClr val="bg2">
                    <a:lumMod val="50000"/>
                  </a:schemeClr>
                </a:solidFill>
              </a:rPr>
              <a:t> otvara se sljedeći prozor: </a:t>
            </a:r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56DD8CDB-B5E2-1CFE-4BA6-BD347E6CF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 smtClean="0"/>
              <a:t>21</a:t>
            </a:fld>
            <a:endParaRPr lang="hr-HR" dirty="0"/>
          </a:p>
        </p:txBody>
      </p:sp>
      <p:pic>
        <p:nvPicPr>
          <p:cNvPr id="2050" name="Picture 2" descr="CUC 2023 - Zagreb | Događaji | rep.hr">
            <a:extLst>
              <a:ext uri="{FF2B5EF4-FFF2-40B4-BE49-F238E27FC236}">
                <a16:creationId xmlns:a16="http://schemas.microsoft.com/office/drawing/2014/main" id="{003357F1-7582-F5AC-C1AF-FF82A02E9E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1626" y="596611"/>
            <a:ext cx="1521039" cy="1014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869D1CD1-97BE-8FA9-E59E-5FB78F63482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6112" y="123032"/>
            <a:ext cx="1712068" cy="649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DCBB91F2-579A-9634-8A4B-BF9FE2EE21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1590" y="2176571"/>
            <a:ext cx="7758809" cy="4233796"/>
          </a:xfrm>
          <a:prstGeom prst="rect">
            <a:avLst/>
          </a:prstGeom>
        </p:spPr>
      </p:pic>
      <p:sp>
        <p:nvSpPr>
          <p:cNvPr id="8" name="Google Shape;158;p4">
            <a:extLst>
              <a:ext uri="{FF2B5EF4-FFF2-40B4-BE49-F238E27FC236}">
                <a16:creationId xmlns:a16="http://schemas.microsoft.com/office/drawing/2014/main" id="{D3CA6B60-A87C-A941-8FD3-478E5D990396}"/>
              </a:ext>
            </a:extLst>
          </p:cNvPr>
          <p:cNvSpPr txBox="1"/>
          <p:nvPr/>
        </p:nvSpPr>
        <p:spPr>
          <a:xfrm>
            <a:off x="9234029" y="4139321"/>
            <a:ext cx="2910568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hr-HR" sz="24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ea typeface="Twentieth Century"/>
                <a:cs typeface="Twentieth Century"/>
                <a:sym typeface="Twentieth Century"/>
              </a:rPr>
              <a:t>Izaberite: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hr-HR" sz="2400" b="1" i="1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ea typeface="Twentieth Century"/>
                <a:cs typeface="Twentieth Century"/>
                <a:sym typeface="Twentieth Century"/>
              </a:rPr>
              <a:t>Not</a:t>
            </a:r>
            <a:r>
              <a:rPr kumimoji="0" lang="hr-HR" sz="2400" b="1" i="1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ea typeface="Twentieth Century"/>
                <a:cs typeface="Twentieth Century"/>
                <a:sym typeface="Twentieth Century"/>
              </a:rPr>
              <a:t> </a:t>
            </a:r>
            <a:r>
              <a:rPr kumimoji="0" lang="hr-HR" sz="2400" b="1" i="1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ea typeface="Twentieth Century"/>
                <a:cs typeface="Twentieth Century"/>
                <a:sym typeface="Twentieth Century"/>
              </a:rPr>
              <a:t>now</a:t>
            </a:r>
            <a:r>
              <a:rPr kumimoji="0" lang="hr-HR" sz="2400" b="1" i="1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ea typeface="Twentieth Century"/>
                <a:cs typeface="Twentieth Century"/>
                <a:sym typeface="Twentieth Century"/>
              </a:rPr>
              <a:t>, </a:t>
            </a:r>
            <a:r>
              <a:rPr kumimoji="0" lang="hr-HR" sz="2400" b="1" i="1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ea typeface="Twentieth Century"/>
                <a:cs typeface="Twentieth Century"/>
                <a:sym typeface="Twentieth Century"/>
              </a:rPr>
              <a:t>thank</a:t>
            </a:r>
            <a:r>
              <a:rPr kumimoji="0" lang="hr-HR" sz="2400" b="1" i="1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ea typeface="Twentieth Century"/>
                <a:cs typeface="Twentieth Century"/>
                <a:sym typeface="Twentieth Century"/>
              </a:rPr>
              <a:t> </a:t>
            </a:r>
            <a:r>
              <a:rPr kumimoji="0" lang="hr-HR" sz="2400" b="1" i="1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ea typeface="Twentieth Century"/>
                <a:cs typeface="Twentieth Century"/>
                <a:sym typeface="Twentieth Century"/>
              </a:rPr>
              <a:t>you</a:t>
            </a:r>
            <a:r>
              <a:rPr kumimoji="0" lang="hr-HR" sz="2000" b="0" i="1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ea typeface="Twentieth Century"/>
                <a:cs typeface="Twentieth Century"/>
                <a:sym typeface="Twentieth Century"/>
              </a:rPr>
              <a:t>.</a:t>
            </a:r>
            <a:endParaRPr kumimoji="0" sz="2000" b="0" i="1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ea typeface="Twentieth Century"/>
              <a:cs typeface="Twentieth Century"/>
              <a:sym typeface="Twentieth Century"/>
            </a:endParaRPr>
          </a:p>
        </p:txBody>
      </p:sp>
      <p:cxnSp>
        <p:nvCxnSpPr>
          <p:cNvPr id="9" name="Google Shape;157;p4">
            <a:extLst>
              <a:ext uri="{FF2B5EF4-FFF2-40B4-BE49-F238E27FC236}">
                <a16:creationId xmlns:a16="http://schemas.microsoft.com/office/drawing/2014/main" id="{B5095EDA-2FAD-AD5D-1FB0-27FEF8BB45DE}"/>
              </a:ext>
            </a:extLst>
          </p:cNvPr>
          <p:cNvCxnSpPr>
            <a:cxnSpLocks/>
          </p:cNvCxnSpPr>
          <p:nvPr/>
        </p:nvCxnSpPr>
        <p:spPr>
          <a:xfrm flipH="1">
            <a:off x="6220165" y="4577149"/>
            <a:ext cx="3043238" cy="1014026"/>
          </a:xfrm>
          <a:prstGeom prst="straightConnector1">
            <a:avLst/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33732410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A192136-93B4-BA67-D581-2537709448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543" y="447633"/>
            <a:ext cx="10166602" cy="923968"/>
          </a:xfrm>
        </p:spPr>
        <p:txBody>
          <a:bodyPr>
            <a:normAutofit fontScale="90000"/>
          </a:bodyPr>
          <a:lstStyle/>
          <a:p>
            <a:pPr algn="ctr"/>
            <a:r>
              <a:rPr lang="hr-HR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Kreiranje novog projekta</a:t>
            </a:r>
            <a:br>
              <a:rPr lang="hr-HR" b="1" dirty="0">
                <a:solidFill>
                  <a:schemeClr val="bg2">
                    <a:lumMod val="50000"/>
                  </a:schemeClr>
                </a:solidFill>
                <a:latin typeface="+mn-lt"/>
              </a:rPr>
            </a:br>
            <a:r>
              <a:rPr lang="hr-HR" sz="270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(</a:t>
            </a:r>
            <a:r>
              <a:rPr lang="hr-HR" sz="2700" b="1" dirty="0" err="1">
                <a:solidFill>
                  <a:schemeClr val="bg2">
                    <a:lumMod val="50000"/>
                  </a:schemeClr>
                </a:solidFill>
                <a:latin typeface="+mn-lt"/>
              </a:rPr>
              <a:t>Starting</a:t>
            </a:r>
            <a:r>
              <a:rPr lang="hr-HR" sz="270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 a New Project)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7B5B1FF4-6C97-E45B-C224-F290264CD6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585" y="1577202"/>
            <a:ext cx="10956471" cy="1557883"/>
          </a:xfrm>
        </p:spPr>
        <p:txBody>
          <a:bodyPr>
            <a:noAutofit/>
          </a:bodyPr>
          <a:lstStyle/>
          <a:p>
            <a: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Font typeface="Wingdings" panose="05000000000000000000" pitchFamily="2" charset="2"/>
              <a:buChar char="§"/>
            </a:pPr>
            <a:r>
              <a:rPr lang="hr-HR" sz="2400" dirty="0">
                <a:solidFill>
                  <a:schemeClr val="bg2">
                    <a:lumMod val="50000"/>
                  </a:schemeClr>
                </a:solidFill>
              </a:rPr>
              <a:t>Imate fotografije? Onda ste spremni za postupak rekonstrukcije 3D modela! </a:t>
            </a:r>
          </a:p>
          <a:p>
            <a:pPr lvl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200"/>
              <a:buFont typeface="Wingdings" panose="05000000000000000000" pitchFamily="2" charset="2"/>
              <a:buChar char="§"/>
            </a:pPr>
            <a:r>
              <a:rPr lang="hr-HR" sz="2400" dirty="0">
                <a:solidFill>
                  <a:schemeClr val="bg2">
                    <a:lumMod val="50000"/>
                  </a:schemeClr>
                </a:solidFill>
              </a:rPr>
              <a:t>Da biste kreirali novi projekt, izaberite </a:t>
            </a:r>
            <a:r>
              <a:rPr lang="hr-HR" sz="2400" b="1" dirty="0" err="1">
                <a:solidFill>
                  <a:schemeClr val="bg2">
                    <a:lumMod val="50000"/>
                  </a:schemeClr>
                </a:solidFill>
              </a:rPr>
              <a:t>Workflow</a:t>
            </a:r>
            <a:r>
              <a:rPr lang="hr-HR" sz="2400" b="1" dirty="0">
                <a:solidFill>
                  <a:schemeClr val="bg2">
                    <a:lumMod val="50000"/>
                  </a:schemeClr>
                </a:solidFill>
              </a:rPr>
              <a:t> &gt; New Project </a:t>
            </a:r>
            <a:r>
              <a:rPr lang="hr-HR" sz="2400" dirty="0">
                <a:solidFill>
                  <a:srgbClr val="FF0000"/>
                </a:solidFill>
              </a:rPr>
              <a:t>(1)</a:t>
            </a:r>
            <a:r>
              <a:rPr lang="hr-HR" sz="2400" dirty="0">
                <a:solidFill>
                  <a:schemeClr val="bg2">
                    <a:lumMod val="50000"/>
                  </a:schemeClr>
                </a:solidFill>
              </a:rPr>
              <a:t> . </a:t>
            </a:r>
          </a:p>
          <a:p>
            <a:pPr lvl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200"/>
              <a:buFont typeface="Wingdings" panose="05000000000000000000" pitchFamily="2" charset="2"/>
              <a:buChar char="§"/>
            </a:pPr>
            <a:r>
              <a:rPr lang="hr-HR" sz="2400" dirty="0">
                <a:solidFill>
                  <a:schemeClr val="bg2">
                    <a:lumMod val="50000"/>
                  </a:schemeClr>
                </a:solidFill>
              </a:rPr>
              <a:t>Prozor</a:t>
            </a:r>
            <a:r>
              <a:rPr lang="hr-HR" sz="2400" b="1" dirty="0">
                <a:solidFill>
                  <a:schemeClr val="bg2">
                    <a:lumMod val="50000"/>
                  </a:schemeClr>
                </a:solidFill>
              </a:rPr>
              <a:t> Project </a:t>
            </a:r>
            <a:r>
              <a:rPr lang="hr-HR" sz="2400" b="1" dirty="0" err="1">
                <a:solidFill>
                  <a:schemeClr val="bg2">
                    <a:lumMod val="50000"/>
                  </a:schemeClr>
                </a:solidFill>
              </a:rPr>
              <a:t>Wizard</a:t>
            </a:r>
            <a:r>
              <a:rPr lang="hr-HR" sz="24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hr-HR" sz="2400" dirty="0">
                <a:solidFill>
                  <a:srgbClr val="FF0000"/>
                </a:solidFill>
              </a:rPr>
              <a:t>(2)</a:t>
            </a:r>
            <a:r>
              <a:rPr lang="hr-HR" sz="2400" dirty="0">
                <a:solidFill>
                  <a:schemeClr val="bg2">
                    <a:lumMod val="50000"/>
                  </a:schemeClr>
                </a:solidFill>
              </a:rPr>
              <a:t> (</a:t>
            </a:r>
            <a:r>
              <a:rPr lang="hr-HR" sz="2400" i="1" dirty="0">
                <a:solidFill>
                  <a:schemeClr val="bg2">
                    <a:lumMod val="50000"/>
                  </a:schemeClr>
                </a:solidFill>
              </a:rPr>
              <a:t>čarobnjak</a:t>
            </a:r>
            <a:r>
              <a:rPr lang="hr-HR" sz="2400" dirty="0">
                <a:solidFill>
                  <a:schemeClr val="bg2">
                    <a:lumMod val="50000"/>
                  </a:schemeClr>
                </a:solidFill>
              </a:rPr>
              <a:t>) vodit će vas kroz postupak učitavanja vaših fotografija. </a:t>
            </a:r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56DD8CDB-B5E2-1CFE-4BA6-BD347E6CF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 smtClean="0"/>
              <a:t>22</a:t>
            </a:fld>
            <a:endParaRPr lang="hr-HR" dirty="0"/>
          </a:p>
        </p:txBody>
      </p:sp>
      <p:pic>
        <p:nvPicPr>
          <p:cNvPr id="2050" name="Picture 2" descr="CUC 2023 - Zagreb | Događaji | rep.hr">
            <a:extLst>
              <a:ext uri="{FF2B5EF4-FFF2-40B4-BE49-F238E27FC236}">
                <a16:creationId xmlns:a16="http://schemas.microsoft.com/office/drawing/2014/main" id="{003357F1-7582-F5AC-C1AF-FF82A02E9E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1626" y="596611"/>
            <a:ext cx="1521039" cy="1014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869D1CD1-97BE-8FA9-E59E-5FB78F63482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6112" y="123032"/>
            <a:ext cx="1712068" cy="649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rafika 9" descr="Smiling face outline with solid fill">
            <a:extLst>
              <a:ext uri="{FF2B5EF4-FFF2-40B4-BE49-F238E27FC236}">
                <a16:creationId xmlns:a16="http://schemas.microsoft.com/office/drawing/2014/main" id="{172AB05A-CFC8-5409-9772-0577CCC894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367577" y="1499741"/>
            <a:ext cx="463710" cy="463710"/>
          </a:xfrm>
          <a:prstGeom prst="rect">
            <a:avLst/>
          </a:prstGeom>
        </p:spPr>
      </p:pic>
      <p:pic>
        <p:nvPicPr>
          <p:cNvPr id="11" name="Google Shape;166;p5">
            <a:extLst>
              <a:ext uri="{FF2B5EF4-FFF2-40B4-BE49-F238E27FC236}">
                <a16:creationId xmlns:a16="http://schemas.microsoft.com/office/drawing/2014/main" id="{8867A325-5AAE-8D87-D035-8A2AFF13D4FA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64986" y="3429000"/>
            <a:ext cx="9807159" cy="299243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27102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A192136-93B4-BA67-D581-2537709448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543" y="447633"/>
            <a:ext cx="10166602" cy="923968"/>
          </a:xfrm>
        </p:spPr>
        <p:txBody>
          <a:bodyPr>
            <a:normAutofit/>
          </a:bodyPr>
          <a:lstStyle/>
          <a:p>
            <a:pPr algn="ctr"/>
            <a:r>
              <a:rPr lang="hr-HR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Kreiranje novog projekta</a:t>
            </a:r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56DD8CDB-B5E2-1CFE-4BA6-BD347E6CF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 smtClean="0"/>
              <a:t>23</a:t>
            </a:fld>
            <a:endParaRPr lang="hr-HR" dirty="0"/>
          </a:p>
        </p:txBody>
      </p:sp>
      <p:pic>
        <p:nvPicPr>
          <p:cNvPr id="2050" name="Picture 2" descr="CUC 2023 - Zagreb | Događaji | rep.hr">
            <a:extLst>
              <a:ext uri="{FF2B5EF4-FFF2-40B4-BE49-F238E27FC236}">
                <a16:creationId xmlns:a16="http://schemas.microsoft.com/office/drawing/2014/main" id="{003357F1-7582-F5AC-C1AF-FF82A02E9E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1626" y="596611"/>
            <a:ext cx="1521039" cy="1014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869D1CD1-97BE-8FA9-E59E-5FB78F63482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6112" y="123032"/>
            <a:ext cx="1712068" cy="649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5B3D4975-4D92-ED75-BC77-300712F08F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855" y="1371601"/>
            <a:ext cx="5731090" cy="5188372"/>
          </a:xfrm>
          <a:prstGeom prst="rect">
            <a:avLst/>
          </a:prstGeom>
        </p:spPr>
      </p:pic>
      <p:sp>
        <p:nvSpPr>
          <p:cNvPr id="9" name="Google Shape;158;p4">
            <a:extLst>
              <a:ext uri="{FF2B5EF4-FFF2-40B4-BE49-F238E27FC236}">
                <a16:creationId xmlns:a16="http://schemas.microsoft.com/office/drawing/2014/main" id="{89C27865-A098-3A76-BA39-77762F7E6F3E}"/>
              </a:ext>
            </a:extLst>
          </p:cNvPr>
          <p:cNvSpPr txBox="1"/>
          <p:nvPr/>
        </p:nvSpPr>
        <p:spPr>
          <a:xfrm>
            <a:off x="7653166" y="3429000"/>
            <a:ext cx="2329034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hr-HR" sz="24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ea typeface="Twentieth Century"/>
                <a:cs typeface="Twentieth Century"/>
                <a:sym typeface="Twentieth Century"/>
              </a:rPr>
              <a:t>Izaberite: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lang="hr-HR" sz="2400" b="1" i="1" kern="0" dirty="0" err="1">
                <a:solidFill>
                  <a:schemeClr val="bg2">
                    <a:lumMod val="50000"/>
                  </a:schemeClr>
                </a:solidFill>
                <a:ea typeface="Twentieth Century"/>
                <a:cs typeface="Twentieth Century"/>
                <a:sym typeface="Twentieth Century"/>
              </a:rPr>
              <a:t>Texture</a:t>
            </a:r>
            <a:endParaRPr lang="hr-HR" sz="2400" i="1" kern="0" dirty="0">
              <a:solidFill>
                <a:schemeClr val="bg2">
                  <a:lumMod val="50000"/>
                </a:schemeClr>
              </a:solidFill>
              <a:ea typeface="Twentieth Century"/>
              <a:cs typeface="Twentieth Century"/>
              <a:sym typeface="Twentieth Century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lang="hr-HR" sz="2400" b="0" i="1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ea typeface="Twentieth Century"/>
              <a:cs typeface="Twentieth Century"/>
              <a:sym typeface="Twentieth Century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lang="hr-HR" sz="2400" b="1" i="1" kern="0" dirty="0" err="1">
                <a:solidFill>
                  <a:schemeClr val="bg2">
                    <a:lumMod val="50000"/>
                  </a:schemeClr>
                </a:solidFill>
                <a:ea typeface="Twentieth Century"/>
                <a:cs typeface="Twentieth Century"/>
                <a:sym typeface="Twentieth Century"/>
              </a:rPr>
              <a:t>Next</a:t>
            </a:r>
            <a:endParaRPr kumimoji="0" sz="2400" b="1" i="1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ea typeface="Twentieth Century"/>
              <a:cs typeface="Twentieth Century"/>
              <a:sym typeface="Twentieth Century"/>
            </a:endParaRPr>
          </a:p>
        </p:txBody>
      </p:sp>
      <p:cxnSp>
        <p:nvCxnSpPr>
          <p:cNvPr id="12" name="Google Shape;157;p4">
            <a:extLst>
              <a:ext uri="{FF2B5EF4-FFF2-40B4-BE49-F238E27FC236}">
                <a16:creationId xmlns:a16="http://schemas.microsoft.com/office/drawing/2014/main" id="{8678C5E7-C0F5-E9AF-024C-50B9F77E0DAA}"/>
              </a:ext>
            </a:extLst>
          </p:cNvPr>
          <p:cNvCxnSpPr>
            <a:cxnSpLocks/>
          </p:cNvCxnSpPr>
          <p:nvPr/>
        </p:nvCxnSpPr>
        <p:spPr>
          <a:xfrm flipH="1">
            <a:off x="5771865" y="4071257"/>
            <a:ext cx="1881301" cy="509781"/>
          </a:xfrm>
          <a:prstGeom prst="straightConnector1">
            <a:avLst/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5" name="Google Shape;157;p4">
            <a:extLst>
              <a:ext uri="{FF2B5EF4-FFF2-40B4-BE49-F238E27FC236}">
                <a16:creationId xmlns:a16="http://schemas.microsoft.com/office/drawing/2014/main" id="{BB57C8DF-05B3-D737-0358-D29414FF8742}"/>
              </a:ext>
            </a:extLst>
          </p:cNvPr>
          <p:cNvCxnSpPr>
            <a:cxnSpLocks/>
          </p:cNvCxnSpPr>
          <p:nvPr/>
        </p:nvCxnSpPr>
        <p:spPr>
          <a:xfrm flipH="1">
            <a:off x="6172200" y="4876800"/>
            <a:ext cx="1472612" cy="1479550"/>
          </a:xfrm>
          <a:prstGeom prst="straightConnector1">
            <a:avLst/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14370665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A192136-93B4-BA67-D581-2537709448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543" y="447633"/>
            <a:ext cx="10166602" cy="923968"/>
          </a:xfrm>
        </p:spPr>
        <p:txBody>
          <a:bodyPr>
            <a:normAutofit/>
          </a:bodyPr>
          <a:lstStyle/>
          <a:p>
            <a:pPr algn="ctr"/>
            <a:r>
              <a:rPr lang="hr-HR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Učitavanje snimaka</a:t>
            </a:r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56DD8CDB-B5E2-1CFE-4BA6-BD347E6CF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 smtClean="0"/>
              <a:t>24</a:t>
            </a:fld>
            <a:endParaRPr lang="hr-HR" dirty="0"/>
          </a:p>
        </p:txBody>
      </p:sp>
      <p:pic>
        <p:nvPicPr>
          <p:cNvPr id="2050" name="Picture 2" descr="CUC 2023 - Zagreb | Događaji | rep.hr">
            <a:extLst>
              <a:ext uri="{FF2B5EF4-FFF2-40B4-BE49-F238E27FC236}">
                <a16:creationId xmlns:a16="http://schemas.microsoft.com/office/drawing/2014/main" id="{003357F1-7582-F5AC-C1AF-FF82A02E9E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1626" y="596611"/>
            <a:ext cx="1521039" cy="1014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869D1CD1-97BE-8FA9-E59E-5FB78F63482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6112" y="123032"/>
            <a:ext cx="1712068" cy="64920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id="{E680E778-B22E-F206-3DFA-1A95ABDD9543}"/>
              </a:ext>
            </a:extLst>
          </p:cNvPr>
          <p:cNvSpPr txBox="1"/>
          <p:nvPr/>
        </p:nvSpPr>
        <p:spPr>
          <a:xfrm>
            <a:off x="1077686" y="1506718"/>
            <a:ext cx="10166602" cy="8679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" lvl="0" indent="-9144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17647"/>
              <a:buChar char=" "/>
            </a:pPr>
            <a:r>
              <a:rPr lang="hr-HR" sz="2800" dirty="0">
                <a:solidFill>
                  <a:schemeClr val="bg2">
                    <a:lumMod val="50000"/>
                  </a:schemeClr>
                </a:solidFill>
              </a:rPr>
              <a:t>Idući prozor je </a:t>
            </a:r>
            <a:r>
              <a:rPr lang="hr-HR" sz="2800" b="1" dirty="0" err="1">
                <a:solidFill>
                  <a:schemeClr val="bg2">
                    <a:lumMod val="50000"/>
                  </a:schemeClr>
                </a:solidFill>
              </a:rPr>
              <a:t>Photos</a:t>
            </a:r>
            <a:r>
              <a:rPr lang="hr-HR" sz="28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hr-HR" sz="2800" b="1" dirty="0" err="1">
                <a:solidFill>
                  <a:schemeClr val="bg2">
                    <a:lumMod val="50000"/>
                  </a:schemeClr>
                </a:solidFill>
              </a:rPr>
              <a:t>selection</a:t>
            </a:r>
            <a:r>
              <a:rPr lang="hr-HR" sz="28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hr-HR" sz="2800" b="1" dirty="0" err="1">
                <a:solidFill>
                  <a:schemeClr val="bg2">
                    <a:lumMod val="50000"/>
                  </a:schemeClr>
                </a:solidFill>
              </a:rPr>
              <a:t>page</a:t>
            </a:r>
            <a:r>
              <a:rPr lang="hr-HR" sz="2800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hr-HR" sz="2800" dirty="0">
                <a:solidFill>
                  <a:schemeClr val="bg2">
                    <a:lumMod val="50000"/>
                  </a:schemeClr>
                </a:solidFill>
              </a:rPr>
              <a:t>na kojem korisnici učitavaju svoje snimke: </a:t>
            </a: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7DAA9E28-F7C0-C6A7-85A8-D27014D52A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0" y="2509765"/>
            <a:ext cx="4539343" cy="4144859"/>
          </a:xfrm>
          <a:prstGeom prst="rect">
            <a:avLst/>
          </a:prstGeom>
        </p:spPr>
      </p:pic>
      <p:sp>
        <p:nvSpPr>
          <p:cNvPr id="10" name="Google Shape;188;p7">
            <a:extLst>
              <a:ext uri="{FF2B5EF4-FFF2-40B4-BE49-F238E27FC236}">
                <a16:creationId xmlns:a16="http://schemas.microsoft.com/office/drawing/2014/main" id="{57157278-32B6-FB5F-5FB8-0A1F35D3496E}"/>
              </a:ext>
            </a:extLst>
          </p:cNvPr>
          <p:cNvSpPr txBox="1"/>
          <p:nvPr/>
        </p:nvSpPr>
        <p:spPr>
          <a:xfrm>
            <a:off x="6313716" y="2745711"/>
            <a:ext cx="4800599" cy="2677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ts val="2200"/>
              <a:buFont typeface="Wingdings" panose="05000000000000000000" pitchFamily="2" charset="2"/>
              <a:buChar char="§"/>
              <a:tabLst/>
              <a:defRPr/>
            </a:pPr>
            <a:r>
              <a:rPr kumimoji="0" lang="hr-HR" sz="24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ea typeface="Twentieth Century"/>
                <a:cs typeface="Twentieth Century"/>
                <a:sym typeface="Twentieth Century"/>
              </a:rPr>
              <a:t>Moguće je tehnikom </a:t>
            </a:r>
            <a:r>
              <a:rPr kumimoji="0" lang="hr-HR" sz="2400" b="1" i="1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ea typeface="Twentieth Century"/>
                <a:cs typeface="Twentieth Century"/>
                <a:sym typeface="Twentieth Century"/>
              </a:rPr>
              <a:t>drag 'n' drop </a:t>
            </a:r>
            <a:r>
              <a:rPr kumimoji="0" lang="hr-HR" sz="24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ea typeface="Twentieth Century"/>
                <a:cs typeface="Twentieth Century"/>
                <a:sym typeface="Twentieth Century"/>
              </a:rPr>
              <a:t>(uvući) datoteke u prozor ili kliknuti na </a:t>
            </a:r>
            <a:r>
              <a:rPr kumimoji="0" lang="hr-HR" sz="2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ea typeface="Twentieth Century"/>
                <a:cs typeface="Twentieth Century"/>
                <a:sym typeface="Twentieth Century"/>
              </a:rPr>
              <a:t>"+" </a:t>
            </a:r>
            <a:r>
              <a:rPr kumimoji="0" lang="hr-HR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ea typeface="Twentieth Century"/>
                <a:cs typeface="Twentieth Century"/>
                <a:sym typeface="Twentieth Century"/>
              </a:rPr>
              <a:t>Button</a:t>
            </a:r>
            <a:r>
              <a:rPr kumimoji="0" lang="hr-HR" sz="2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ea typeface="Twentieth Century"/>
                <a:cs typeface="Twentieth Century"/>
                <a:sym typeface="Twentieth Century"/>
              </a:rPr>
              <a:t> </a:t>
            </a:r>
            <a:r>
              <a:rPr kumimoji="0" lang="hr-HR" sz="24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ea typeface="Twentieth Century"/>
                <a:cs typeface="Twentieth Century"/>
                <a:sym typeface="Twentieth Century"/>
              </a:rPr>
              <a:t>te odabrati datoteke.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ea typeface="Twentieth Century"/>
              <a:cs typeface="Twentieth Century"/>
              <a:sym typeface="Twentieth Century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tabLst/>
              <a:defRPr/>
            </a:pPr>
            <a:r>
              <a:rPr kumimoji="0" lang="hr-HR" sz="24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ea typeface="Twentieth Century"/>
                <a:cs typeface="Twentieth Century"/>
                <a:sym typeface="Twentieth Century"/>
              </a:rPr>
              <a:t> 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ea typeface="Twentieth Century"/>
              <a:cs typeface="Twentieth Century"/>
              <a:sym typeface="Twentieth Century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ts val="2200"/>
              <a:buFont typeface="Wingdings" panose="05000000000000000000" pitchFamily="2" charset="2"/>
              <a:buChar char="§"/>
              <a:tabLst/>
              <a:defRPr/>
            </a:pPr>
            <a:r>
              <a:rPr kumimoji="0" lang="hr-HR" sz="24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ea typeface="Twentieth Century"/>
                <a:cs typeface="Twentieth Century"/>
                <a:sym typeface="Twentieth Century"/>
              </a:rPr>
              <a:t>Postoji i mogućnost učitavanja cijele mape s datotekama. 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ea typeface="Twentieth Century"/>
              <a:cs typeface="Twentieth Century"/>
              <a:sym typeface="Twentieth Century"/>
            </a:endParaRPr>
          </a:p>
        </p:txBody>
      </p:sp>
    </p:spTree>
    <p:extLst>
      <p:ext uri="{BB962C8B-B14F-4D97-AF65-F5344CB8AC3E}">
        <p14:creationId xmlns:p14="http://schemas.microsoft.com/office/powerpoint/2010/main" val="23701506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A192136-93B4-BA67-D581-2537709448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543" y="447633"/>
            <a:ext cx="10166602" cy="923968"/>
          </a:xfrm>
        </p:spPr>
        <p:txBody>
          <a:bodyPr>
            <a:normAutofit fontScale="90000"/>
          </a:bodyPr>
          <a:lstStyle/>
          <a:p>
            <a:pPr algn="ctr"/>
            <a:r>
              <a:rPr lang="hr-HR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Kalibracija kamere</a:t>
            </a:r>
            <a:br>
              <a:rPr lang="hr-HR" b="1" dirty="0">
                <a:solidFill>
                  <a:schemeClr val="bg2">
                    <a:lumMod val="50000"/>
                  </a:schemeClr>
                </a:solidFill>
                <a:latin typeface="+mn-lt"/>
              </a:rPr>
            </a:br>
            <a:r>
              <a:rPr lang="hr-HR" sz="270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(</a:t>
            </a:r>
            <a:r>
              <a:rPr lang="hr-HR" sz="2700" b="1" dirty="0" err="1">
                <a:solidFill>
                  <a:schemeClr val="bg2">
                    <a:lumMod val="50000"/>
                  </a:schemeClr>
                </a:solidFill>
                <a:latin typeface="+mn-lt"/>
              </a:rPr>
              <a:t>Camera</a:t>
            </a:r>
            <a:r>
              <a:rPr lang="hr-HR" sz="270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 </a:t>
            </a:r>
            <a:r>
              <a:rPr lang="hr-HR" sz="2700" b="1" dirty="0" err="1">
                <a:solidFill>
                  <a:schemeClr val="bg2">
                    <a:lumMod val="50000"/>
                  </a:schemeClr>
                </a:solidFill>
                <a:latin typeface="+mn-lt"/>
              </a:rPr>
              <a:t>Calibration</a:t>
            </a:r>
            <a:r>
              <a:rPr lang="hr-HR" sz="270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)</a:t>
            </a:r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56DD8CDB-B5E2-1CFE-4BA6-BD347E6CF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 smtClean="0"/>
              <a:t>25</a:t>
            </a:fld>
            <a:endParaRPr lang="hr-HR" dirty="0"/>
          </a:p>
        </p:txBody>
      </p:sp>
      <p:pic>
        <p:nvPicPr>
          <p:cNvPr id="2050" name="Picture 2" descr="CUC 2023 - Zagreb | Događaji | rep.hr">
            <a:extLst>
              <a:ext uri="{FF2B5EF4-FFF2-40B4-BE49-F238E27FC236}">
                <a16:creationId xmlns:a16="http://schemas.microsoft.com/office/drawing/2014/main" id="{003357F1-7582-F5AC-C1AF-FF82A02E9E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1626" y="596611"/>
            <a:ext cx="1521039" cy="1014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869D1CD1-97BE-8FA9-E59E-5FB78F63482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6112" y="123032"/>
            <a:ext cx="1712068" cy="649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7C596AE2-2F48-5138-4941-8F95610244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8920" y="1696203"/>
            <a:ext cx="4497096" cy="4141770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5498E20E-75E6-2B5C-E585-57A0BD683D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6462" y="2796831"/>
            <a:ext cx="4210133" cy="3877481"/>
          </a:xfrm>
          <a:prstGeom prst="rect">
            <a:avLst/>
          </a:prstGeom>
        </p:spPr>
      </p:pic>
      <p:sp>
        <p:nvSpPr>
          <p:cNvPr id="9" name="Google Shape;196;p8">
            <a:extLst>
              <a:ext uri="{FF2B5EF4-FFF2-40B4-BE49-F238E27FC236}">
                <a16:creationId xmlns:a16="http://schemas.microsoft.com/office/drawing/2014/main" id="{CDE4ED7F-7EB5-BD7B-7427-DC4971DC56CA}"/>
              </a:ext>
            </a:extLst>
          </p:cNvPr>
          <p:cNvSpPr/>
          <p:nvPr/>
        </p:nvSpPr>
        <p:spPr>
          <a:xfrm>
            <a:off x="6096000" y="1484072"/>
            <a:ext cx="6096000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hr-HR" sz="24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ea typeface="Twentieth Century"/>
                <a:cs typeface="Twentieth Century"/>
                <a:sym typeface="Twentieth Century"/>
              </a:rPr>
              <a:t>Nakon učitavanja snimaka kliknite na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r>
              <a:rPr kumimoji="0" lang="hr-HR" sz="2400" b="1" i="1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ea typeface="Twentieth Century"/>
                <a:cs typeface="Twentieth Century"/>
                <a:sym typeface="Twentieth Century"/>
              </a:rPr>
              <a:t>Next</a:t>
            </a:r>
            <a:r>
              <a:rPr kumimoji="0" lang="hr-HR" sz="2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ea typeface="Twentieth Century"/>
                <a:cs typeface="Twentieth Century"/>
                <a:sym typeface="Twentieth Century"/>
              </a:rPr>
              <a:t> </a:t>
            </a:r>
            <a:r>
              <a:rPr lang="hr-HR" sz="2400" kern="0" dirty="0">
                <a:solidFill>
                  <a:schemeClr val="bg2">
                    <a:lumMod val="50000"/>
                  </a:schemeClr>
                </a:solidFill>
                <a:ea typeface="Twentieth Century"/>
                <a:cs typeface="Twentieth Century"/>
                <a:sym typeface="Twentieth Century"/>
              </a:rPr>
              <a:t>te će se otvoriti </a:t>
            </a:r>
            <a:r>
              <a:rPr kumimoji="0" lang="hr-HR" sz="24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ea typeface="Twentieth Century"/>
                <a:cs typeface="Twentieth Century"/>
                <a:sym typeface="Twentieth Century"/>
              </a:rPr>
              <a:t>prozor </a:t>
            </a:r>
            <a:r>
              <a:rPr kumimoji="0" lang="hr-HR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ea typeface="Twentieth Century"/>
                <a:cs typeface="Twentieth Century"/>
                <a:sym typeface="Twentieth Century"/>
              </a:rPr>
              <a:t>Camera</a:t>
            </a:r>
            <a:r>
              <a:rPr kumimoji="0" lang="hr-HR" sz="2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ea typeface="Twentieth Century"/>
                <a:cs typeface="Twentieth Century"/>
                <a:sym typeface="Twentieth Century"/>
              </a:rPr>
              <a:t> </a:t>
            </a:r>
            <a:r>
              <a:rPr kumimoji="0" lang="hr-HR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ea typeface="Twentieth Century"/>
                <a:cs typeface="Twentieth Century"/>
                <a:sym typeface="Twentieth Century"/>
              </a:rPr>
              <a:t>calibration</a:t>
            </a:r>
            <a:r>
              <a:rPr kumimoji="0" lang="hr-HR" sz="2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ea typeface="Twentieth Century"/>
                <a:cs typeface="Twentieth Century"/>
                <a:sym typeface="Twentieth Century"/>
              </a:rPr>
              <a:t> </a:t>
            </a:r>
            <a:r>
              <a:rPr kumimoji="0" lang="hr-HR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ea typeface="Twentieth Century"/>
                <a:cs typeface="Twentieth Century"/>
                <a:sym typeface="Twentieth Century"/>
              </a:rPr>
              <a:t>page</a:t>
            </a:r>
            <a:r>
              <a:rPr kumimoji="0" lang="hr-HR" sz="2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ea typeface="Twentieth Century"/>
                <a:cs typeface="Twentieth Century"/>
                <a:sym typeface="Twentieth Century"/>
              </a:rPr>
              <a:t> 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ea typeface="Twentieth Century"/>
              <a:cs typeface="Twentieth Century"/>
              <a:sym typeface="Twentieth Century"/>
            </a:endParaRPr>
          </a:p>
        </p:txBody>
      </p:sp>
    </p:spTree>
    <p:extLst>
      <p:ext uri="{BB962C8B-B14F-4D97-AF65-F5344CB8AC3E}">
        <p14:creationId xmlns:p14="http://schemas.microsoft.com/office/powerpoint/2010/main" val="31178891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A192136-93B4-BA67-D581-2537709448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543" y="267467"/>
            <a:ext cx="10166602" cy="923968"/>
          </a:xfrm>
        </p:spPr>
        <p:txBody>
          <a:bodyPr>
            <a:normAutofit fontScale="90000"/>
          </a:bodyPr>
          <a:lstStyle/>
          <a:p>
            <a:pPr algn="ctr"/>
            <a:r>
              <a:rPr lang="hr-HR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Orijentacija i oblak točaka</a:t>
            </a:r>
            <a:br>
              <a:rPr lang="hr-HR" b="1" dirty="0">
                <a:solidFill>
                  <a:schemeClr val="bg2">
                    <a:lumMod val="50000"/>
                  </a:schemeClr>
                </a:solidFill>
                <a:latin typeface="+mn-lt"/>
              </a:rPr>
            </a:br>
            <a:r>
              <a:rPr lang="hr-HR" sz="270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(</a:t>
            </a:r>
            <a:r>
              <a:rPr lang="hr-HR" sz="2700" b="1" dirty="0" err="1">
                <a:solidFill>
                  <a:schemeClr val="bg2">
                    <a:lumMod val="50000"/>
                  </a:schemeClr>
                </a:solidFill>
                <a:latin typeface="+mn-lt"/>
              </a:rPr>
              <a:t>Orientation</a:t>
            </a:r>
            <a:r>
              <a:rPr lang="hr-HR" sz="270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 </a:t>
            </a:r>
            <a:r>
              <a:rPr lang="hr-HR" sz="2700" b="1" dirty="0" err="1">
                <a:solidFill>
                  <a:schemeClr val="bg2">
                    <a:lumMod val="50000"/>
                  </a:schemeClr>
                </a:solidFill>
                <a:latin typeface="+mn-lt"/>
              </a:rPr>
              <a:t>and</a:t>
            </a:r>
            <a:r>
              <a:rPr lang="hr-HR" sz="270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 </a:t>
            </a:r>
            <a:r>
              <a:rPr lang="hr-HR" sz="2700" b="1" dirty="0" err="1">
                <a:solidFill>
                  <a:schemeClr val="bg2">
                    <a:lumMod val="50000"/>
                  </a:schemeClr>
                </a:solidFill>
                <a:latin typeface="+mn-lt"/>
              </a:rPr>
              <a:t>Point</a:t>
            </a:r>
            <a:r>
              <a:rPr lang="hr-HR" sz="270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 Cloud)</a:t>
            </a:r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56DD8CDB-B5E2-1CFE-4BA6-BD347E6CF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 smtClean="0"/>
              <a:t>26</a:t>
            </a:fld>
            <a:endParaRPr lang="hr-HR" dirty="0"/>
          </a:p>
        </p:txBody>
      </p:sp>
      <p:pic>
        <p:nvPicPr>
          <p:cNvPr id="2050" name="Picture 2" descr="CUC 2023 - Zagreb | Događaji | rep.hr">
            <a:extLst>
              <a:ext uri="{FF2B5EF4-FFF2-40B4-BE49-F238E27FC236}">
                <a16:creationId xmlns:a16="http://schemas.microsoft.com/office/drawing/2014/main" id="{003357F1-7582-F5AC-C1AF-FF82A02E9E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1626" y="596611"/>
            <a:ext cx="1521039" cy="1014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869D1CD1-97BE-8FA9-E59E-5FB78F63482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6112" y="123032"/>
            <a:ext cx="1712068" cy="649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CFC680BD-C351-15FB-73B4-C86A77952F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8605" y="1508039"/>
            <a:ext cx="3420338" cy="3151993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34DDCE76-DA40-2223-EB8A-4CAF6C94C8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4861" y="1541237"/>
            <a:ext cx="3417041" cy="3118795"/>
          </a:xfrm>
          <a:prstGeom prst="rect">
            <a:avLst/>
          </a:prstGeom>
        </p:spPr>
      </p:pic>
      <p:sp>
        <p:nvSpPr>
          <p:cNvPr id="12" name="Google Shape;207;p9">
            <a:extLst>
              <a:ext uri="{FF2B5EF4-FFF2-40B4-BE49-F238E27FC236}">
                <a16:creationId xmlns:a16="http://schemas.microsoft.com/office/drawing/2014/main" id="{F37DFBF7-A907-29F7-1EAD-6B3AD99B972F}"/>
              </a:ext>
            </a:extLst>
          </p:cNvPr>
          <p:cNvSpPr txBox="1"/>
          <p:nvPr/>
        </p:nvSpPr>
        <p:spPr>
          <a:xfrm>
            <a:off x="2011308" y="4660032"/>
            <a:ext cx="3800755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tabLst/>
              <a:defRPr/>
            </a:pPr>
            <a:r>
              <a:rPr kumimoji="0" lang="hr-HR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ea typeface="Twentieth Century"/>
                <a:cs typeface="Twentieth Century"/>
                <a:sym typeface="Twentieth Century"/>
              </a:rPr>
              <a:t>Camera</a:t>
            </a:r>
            <a:r>
              <a:rPr kumimoji="0" lang="hr-HR" sz="24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ea typeface="Twentieth Century"/>
                <a:cs typeface="Twentieth Century"/>
                <a:sym typeface="Twentieth Century"/>
              </a:rPr>
              <a:t> </a:t>
            </a:r>
            <a:r>
              <a:rPr kumimoji="0" lang="hr-HR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ea typeface="Twentieth Century"/>
                <a:cs typeface="Twentieth Century"/>
                <a:sym typeface="Twentieth Century"/>
              </a:rPr>
              <a:t>Orientation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ea typeface="Twentieth Century"/>
              <a:cs typeface="Twentieth Century"/>
              <a:sym typeface="Twentieth Century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Twentieth Century"/>
              <a:buAutoNum type="arabicPeriod"/>
              <a:tabLst/>
              <a:defRPr/>
            </a:pPr>
            <a:r>
              <a:rPr kumimoji="0" lang="hr-HR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ea typeface="Twentieth Century"/>
                <a:cs typeface="Twentieth Century"/>
                <a:sym typeface="Twentieth Century"/>
              </a:rPr>
              <a:t>Category</a:t>
            </a:r>
            <a:r>
              <a:rPr kumimoji="0" lang="hr-HR" sz="24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ea typeface="Twentieth Century"/>
                <a:cs typeface="Twentieth Century"/>
                <a:sym typeface="Twentieth Century"/>
              </a:rPr>
              <a:t>: </a:t>
            </a:r>
            <a:r>
              <a:rPr kumimoji="0" lang="hr-HR" sz="2400" b="1" i="1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ea typeface="Twentieth Century"/>
                <a:cs typeface="Twentieth Century"/>
                <a:sym typeface="Twentieth Century"/>
              </a:rPr>
              <a:t>Urban</a:t>
            </a:r>
            <a:endParaRPr kumimoji="0" sz="2400" b="1" i="1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ea typeface="Twentieth Century"/>
              <a:cs typeface="Twentieth Century"/>
              <a:sym typeface="Twentieth Century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Twentieth Century"/>
              <a:buAutoNum type="arabicPeriod"/>
              <a:tabLst/>
              <a:defRPr/>
            </a:pPr>
            <a:r>
              <a:rPr kumimoji="0" lang="hr-HR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ea typeface="Twentieth Century"/>
                <a:cs typeface="Twentieth Century"/>
                <a:sym typeface="Twentieth Century"/>
              </a:rPr>
              <a:t>Presets</a:t>
            </a:r>
            <a:r>
              <a:rPr kumimoji="0" lang="hr-HR" sz="24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ea typeface="Twentieth Century"/>
                <a:cs typeface="Twentieth Century"/>
                <a:sym typeface="Twentieth Century"/>
              </a:rPr>
              <a:t>: </a:t>
            </a:r>
            <a:r>
              <a:rPr kumimoji="0" lang="hr-HR" sz="2400" b="1" i="1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ea typeface="Twentieth Century"/>
                <a:cs typeface="Twentieth Century"/>
                <a:sym typeface="Twentieth Century"/>
              </a:rPr>
              <a:t>Deep</a:t>
            </a:r>
            <a:endParaRPr lang="hr-HR" sz="2400" b="1" i="1" kern="0" dirty="0">
              <a:solidFill>
                <a:schemeClr val="bg2">
                  <a:lumMod val="50000"/>
                </a:schemeClr>
              </a:solidFill>
              <a:ea typeface="Twentieth Century"/>
              <a:cs typeface="Twentieth Century"/>
              <a:sym typeface="Twentieth Century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Twentieth Century"/>
              <a:buAutoNum type="arabicPeriod"/>
              <a:tabLst/>
              <a:defRPr/>
            </a:pPr>
            <a:r>
              <a:rPr kumimoji="0" lang="hr-HR" sz="2400" b="1" i="1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ea typeface="Twentieth Century"/>
                <a:cs typeface="Twentieth Century"/>
                <a:sym typeface="Twentieth Century"/>
              </a:rPr>
              <a:t>Next</a:t>
            </a:r>
            <a:endParaRPr kumimoji="0" sz="2400" b="1" i="1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13" name="Google Shape;209;p9">
            <a:extLst>
              <a:ext uri="{FF2B5EF4-FFF2-40B4-BE49-F238E27FC236}">
                <a16:creationId xmlns:a16="http://schemas.microsoft.com/office/drawing/2014/main" id="{F63E0689-1D0F-F0E4-025E-B14455CD90D6}"/>
              </a:ext>
            </a:extLst>
          </p:cNvPr>
          <p:cNvSpPr txBox="1"/>
          <p:nvPr/>
        </p:nvSpPr>
        <p:spPr>
          <a:xfrm>
            <a:off x="6539900" y="4705415"/>
            <a:ext cx="4141399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tabLst/>
              <a:defRPr/>
            </a:pPr>
            <a:r>
              <a:rPr kumimoji="0" lang="hr-HR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ea typeface="Twentieth Century"/>
                <a:cs typeface="Twentieth Century"/>
                <a:sym typeface="Twentieth Century"/>
              </a:rPr>
              <a:t>Dense</a:t>
            </a:r>
            <a:r>
              <a:rPr kumimoji="0" lang="hr-HR" sz="24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ea typeface="Twentieth Century"/>
                <a:cs typeface="Twentieth Century"/>
                <a:sym typeface="Twentieth Century"/>
              </a:rPr>
              <a:t> </a:t>
            </a:r>
            <a:r>
              <a:rPr kumimoji="0" lang="hr-HR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ea typeface="Twentieth Century"/>
                <a:cs typeface="Twentieth Century"/>
                <a:sym typeface="Twentieth Century"/>
              </a:rPr>
              <a:t>Point</a:t>
            </a:r>
            <a:r>
              <a:rPr kumimoji="0" lang="hr-HR" sz="24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ea typeface="Twentieth Century"/>
                <a:cs typeface="Twentieth Century"/>
                <a:sym typeface="Twentieth Century"/>
              </a:rPr>
              <a:t> </a:t>
            </a:r>
            <a:r>
              <a:rPr kumimoji="0" lang="hr-HR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ea typeface="Twentieth Century"/>
                <a:cs typeface="Twentieth Century"/>
                <a:sym typeface="Twentieth Century"/>
              </a:rPr>
              <a:t>Cloud</a:t>
            </a:r>
            <a:r>
              <a:rPr kumimoji="0" lang="hr-HR" sz="24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ea typeface="Twentieth Century"/>
                <a:cs typeface="Twentieth Century"/>
                <a:sym typeface="Twentieth Century"/>
              </a:rPr>
              <a:t> </a:t>
            </a:r>
            <a:r>
              <a:rPr kumimoji="0" lang="hr-HR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ea typeface="Twentieth Century"/>
                <a:cs typeface="Twentieth Century"/>
                <a:sym typeface="Twentieth Century"/>
              </a:rPr>
              <a:t>Orientation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ea typeface="Twentieth Century"/>
              <a:cs typeface="Twentieth Century"/>
              <a:sym typeface="Twentieth Century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Twentieth Century"/>
              <a:buAutoNum type="arabicPeriod"/>
              <a:tabLst/>
              <a:defRPr/>
            </a:pPr>
            <a:r>
              <a:rPr kumimoji="0" lang="hr-HR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ea typeface="Twentieth Century"/>
                <a:cs typeface="Twentieth Century"/>
                <a:sym typeface="Twentieth Century"/>
              </a:rPr>
              <a:t>Category</a:t>
            </a:r>
            <a:r>
              <a:rPr kumimoji="0" lang="hr-HR" sz="24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ea typeface="Twentieth Century"/>
                <a:cs typeface="Twentieth Century"/>
                <a:sym typeface="Twentieth Century"/>
              </a:rPr>
              <a:t>: </a:t>
            </a:r>
            <a:r>
              <a:rPr kumimoji="0" lang="hr-HR" sz="2400" b="1" i="1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ea typeface="Twentieth Century"/>
                <a:cs typeface="Twentieth Century"/>
                <a:sym typeface="Twentieth Century"/>
              </a:rPr>
              <a:t>Urban</a:t>
            </a:r>
            <a:endParaRPr kumimoji="0" sz="2400" b="1" i="1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ea typeface="Twentieth Century"/>
              <a:cs typeface="Twentieth Century"/>
              <a:sym typeface="Twentieth Century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Twentieth Century"/>
              <a:buAutoNum type="arabicPeriod"/>
              <a:tabLst/>
              <a:defRPr/>
            </a:pPr>
            <a:r>
              <a:rPr kumimoji="0" lang="hr-HR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ea typeface="Twentieth Century"/>
                <a:cs typeface="Twentieth Century"/>
                <a:sym typeface="Twentieth Century"/>
              </a:rPr>
              <a:t>Presets</a:t>
            </a:r>
            <a:r>
              <a:rPr kumimoji="0" lang="hr-HR" sz="24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ea typeface="Twentieth Century"/>
                <a:cs typeface="Twentieth Century"/>
                <a:sym typeface="Twentieth Century"/>
              </a:rPr>
              <a:t>: </a:t>
            </a:r>
            <a:r>
              <a:rPr kumimoji="0" lang="hr-HR" sz="2400" b="1" i="1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ea typeface="Twentieth Century"/>
                <a:cs typeface="Twentieth Century"/>
                <a:sym typeface="Twentieth Century"/>
              </a:rPr>
              <a:t>Default</a:t>
            </a:r>
            <a:endParaRPr kumimoji="0" sz="2400" b="1" i="1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ea typeface="Twentieth Century"/>
              <a:cs typeface="Twentieth Century"/>
              <a:sym typeface="Twentieth Century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Twentieth Century"/>
              <a:buAutoNum type="arabicPeriod"/>
              <a:tabLst/>
              <a:defRPr/>
            </a:pPr>
            <a:r>
              <a:rPr kumimoji="0" lang="hr-HR" sz="2400" b="1" i="1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ea typeface="Twentieth Century"/>
                <a:cs typeface="Twentieth Century"/>
                <a:sym typeface="Twentieth Century"/>
              </a:rPr>
              <a:t>Next</a:t>
            </a:r>
            <a:endParaRPr kumimoji="0" sz="2400" b="1" i="1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ea typeface="Twentieth Century"/>
              <a:cs typeface="Twentieth Century"/>
              <a:sym typeface="Twentieth Century"/>
            </a:endParaRPr>
          </a:p>
        </p:txBody>
      </p:sp>
    </p:spTree>
    <p:extLst>
      <p:ext uri="{BB962C8B-B14F-4D97-AF65-F5344CB8AC3E}">
        <p14:creationId xmlns:p14="http://schemas.microsoft.com/office/powerpoint/2010/main" val="17008911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A192136-93B4-BA67-D581-2537709448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543" y="267467"/>
            <a:ext cx="10166602" cy="923968"/>
          </a:xfrm>
        </p:spPr>
        <p:txBody>
          <a:bodyPr>
            <a:normAutofit fontScale="90000"/>
          </a:bodyPr>
          <a:lstStyle/>
          <a:p>
            <a:pPr algn="ctr"/>
            <a:r>
              <a:rPr lang="hr-HR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Rekonstrukcija površine i teksture</a:t>
            </a:r>
            <a:br>
              <a:rPr lang="hr-HR" b="1" dirty="0">
                <a:solidFill>
                  <a:schemeClr val="bg2">
                    <a:lumMod val="50000"/>
                  </a:schemeClr>
                </a:solidFill>
                <a:latin typeface="+mn-lt"/>
              </a:rPr>
            </a:br>
            <a:r>
              <a:rPr lang="hr-HR" sz="270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(</a:t>
            </a:r>
            <a:r>
              <a:rPr lang="hr-HR" sz="2700" b="1" dirty="0" err="1">
                <a:solidFill>
                  <a:schemeClr val="bg2">
                    <a:lumMod val="50000"/>
                  </a:schemeClr>
                </a:solidFill>
                <a:latin typeface="+mn-lt"/>
              </a:rPr>
              <a:t>Surface</a:t>
            </a:r>
            <a:r>
              <a:rPr lang="hr-HR" sz="270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 </a:t>
            </a:r>
            <a:r>
              <a:rPr lang="hr-HR" sz="2700" b="1" dirty="0" err="1">
                <a:solidFill>
                  <a:schemeClr val="bg2">
                    <a:lumMod val="50000"/>
                  </a:schemeClr>
                </a:solidFill>
                <a:latin typeface="+mn-lt"/>
              </a:rPr>
              <a:t>and</a:t>
            </a:r>
            <a:r>
              <a:rPr lang="hr-HR" sz="270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 </a:t>
            </a:r>
            <a:r>
              <a:rPr lang="hr-HR" sz="2700" b="1" dirty="0" err="1">
                <a:solidFill>
                  <a:schemeClr val="bg2">
                    <a:lumMod val="50000"/>
                  </a:schemeClr>
                </a:solidFill>
                <a:latin typeface="+mn-lt"/>
              </a:rPr>
              <a:t>Texturing</a:t>
            </a:r>
            <a:r>
              <a:rPr lang="hr-HR" sz="270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)</a:t>
            </a:r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56DD8CDB-B5E2-1CFE-4BA6-BD347E6CF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 smtClean="0"/>
              <a:t>27</a:t>
            </a:fld>
            <a:endParaRPr lang="hr-HR" dirty="0"/>
          </a:p>
        </p:txBody>
      </p:sp>
      <p:pic>
        <p:nvPicPr>
          <p:cNvPr id="2050" name="Picture 2" descr="CUC 2023 - Zagreb | Događaji | rep.hr">
            <a:extLst>
              <a:ext uri="{FF2B5EF4-FFF2-40B4-BE49-F238E27FC236}">
                <a16:creationId xmlns:a16="http://schemas.microsoft.com/office/drawing/2014/main" id="{003357F1-7582-F5AC-C1AF-FF82A02E9E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1626" y="596611"/>
            <a:ext cx="1521039" cy="1014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869D1CD1-97BE-8FA9-E59E-5FB78F63482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6112" y="123032"/>
            <a:ext cx="1712068" cy="649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C36D4EBC-ED0A-9805-C3E3-C619B1801E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0573" y="1686946"/>
            <a:ext cx="3431315" cy="3139653"/>
          </a:xfrm>
          <a:prstGeom prst="rect">
            <a:avLst/>
          </a:prstGeom>
        </p:spPr>
      </p:pic>
      <p:pic>
        <p:nvPicPr>
          <p:cNvPr id="6" name="Google Shape;218;p10">
            <a:extLst>
              <a:ext uri="{FF2B5EF4-FFF2-40B4-BE49-F238E27FC236}">
                <a16:creationId xmlns:a16="http://schemas.microsoft.com/office/drawing/2014/main" id="{6086BB79-8DDF-65AB-9EF0-5BC1FBBF8C3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684797" y="1686946"/>
            <a:ext cx="3431315" cy="314677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220;p10">
            <a:extLst>
              <a:ext uri="{FF2B5EF4-FFF2-40B4-BE49-F238E27FC236}">
                <a16:creationId xmlns:a16="http://schemas.microsoft.com/office/drawing/2014/main" id="{CC26A0F9-F392-B2C9-BAAC-62DA1C9E6360}"/>
              </a:ext>
            </a:extLst>
          </p:cNvPr>
          <p:cNvSpPr txBox="1"/>
          <p:nvPr/>
        </p:nvSpPr>
        <p:spPr>
          <a:xfrm>
            <a:off x="2094288" y="4846242"/>
            <a:ext cx="3267600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tabLst/>
              <a:defRPr/>
            </a:pPr>
            <a:r>
              <a:rPr kumimoji="0" lang="hr-HR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ea typeface="Twentieth Century"/>
                <a:cs typeface="Twentieth Century"/>
                <a:sym typeface="Twentieth Century"/>
              </a:rPr>
              <a:t>Surface</a:t>
            </a:r>
            <a:r>
              <a:rPr kumimoji="0" lang="hr-HR" sz="24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ea typeface="Twentieth Century"/>
                <a:cs typeface="Twentieth Century"/>
                <a:sym typeface="Twentieth Century"/>
              </a:rPr>
              <a:t> </a:t>
            </a:r>
            <a:r>
              <a:rPr kumimoji="0" lang="hr-HR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ea typeface="Twentieth Century"/>
                <a:cs typeface="Twentieth Century"/>
                <a:sym typeface="Twentieth Century"/>
              </a:rPr>
              <a:t>reconstruction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ea typeface="Twentieth Century"/>
              <a:cs typeface="Twentieth Century"/>
              <a:sym typeface="Twentieth Century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Twentieth Century"/>
              <a:buAutoNum type="arabicPeriod"/>
              <a:tabLst/>
              <a:defRPr/>
            </a:pPr>
            <a:r>
              <a:rPr kumimoji="0" lang="hr-HR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ea typeface="Twentieth Century"/>
                <a:cs typeface="Twentieth Century"/>
                <a:sym typeface="Twentieth Century"/>
              </a:rPr>
              <a:t>Category</a:t>
            </a:r>
            <a:r>
              <a:rPr kumimoji="0" lang="hr-HR" sz="24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ea typeface="Twentieth Century"/>
                <a:cs typeface="Twentieth Century"/>
                <a:sym typeface="Twentieth Century"/>
              </a:rPr>
              <a:t>: </a:t>
            </a:r>
            <a:r>
              <a:rPr kumimoji="0" lang="hr-HR" sz="2400" b="1" i="1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ea typeface="Twentieth Century"/>
                <a:cs typeface="Twentieth Century"/>
                <a:sym typeface="Twentieth Century"/>
              </a:rPr>
              <a:t>Urban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Twentieth Century"/>
              <a:buAutoNum type="arabicPeriod"/>
              <a:tabLst/>
              <a:defRPr/>
            </a:pPr>
            <a:r>
              <a:rPr kumimoji="0" lang="hr-HR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ea typeface="Twentieth Century"/>
                <a:cs typeface="Twentieth Century"/>
                <a:sym typeface="Twentieth Century"/>
              </a:rPr>
              <a:t>Presets</a:t>
            </a:r>
            <a:r>
              <a:rPr kumimoji="0" lang="hr-HR" sz="24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ea typeface="Twentieth Century"/>
                <a:cs typeface="Twentieth Century"/>
                <a:sym typeface="Twentieth Century"/>
              </a:rPr>
              <a:t>: </a:t>
            </a:r>
            <a:r>
              <a:rPr kumimoji="0" lang="hr-HR" sz="2400" b="1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ea typeface="Twentieth Century"/>
                <a:cs typeface="Twentieth Century"/>
                <a:sym typeface="Twentieth Century"/>
              </a:rPr>
              <a:t>Default</a:t>
            </a:r>
            <a:endParaRPr kumimoji="0" sz="2400" b="1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ea typeface="Twentieth Century"/>
              <a:cs typeface="Twentieth Century"/>
              <a:sym typeface="Twentieth Century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Twentieth Century"/>
              <a:buAutoNum type="arabicPeriod"/>
              <a:tabLst/>
              <a:defRPr/>
            </a:pPr>
            <a:r>
              <a:rPr kumimoji="0" lang="hr-HR" sz="2400" b="1" i="1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ea typeface="Twentieth Century"/>
                <a:cs typeface="Twentieth Century"/>
                <a:sym typeface="Twentieth Century"/>
              </a:rPr>
              <a:t>Next</a:t>
            </a:r>
            <a:endParaRPr kumimoji="0" sz="2400" b="1" i="1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9" name="Google Shape;219;p10">
            <a:extLst>
              <a:ext uri="{FF2B5EF4-FFF2-40B4-BE49-F238E27FC236}">
                <a16:creationId xmlns:a16="http://schemas.microsoft.com/office/drawing/2014/main" id="{AC73266F-46DC-260C-C14D-CD1707617F14}"/>
              </a:ext>
            </a:extLst>
          </p:cNvPr>
          <p:cNvSpPr txBox="1"/>
          <p:nvPr/>
        </p:nvSpPr>
        <p:spPr>
          <a:xfrm>
            <a:off x="6684797" y="4846242"/>
            <a:ext cx="4816510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tabLst/>
              <a:defRPr/>
            </a:pPr>
            <a:r>
              <a:rPr kumimoji="0" lang="hr-HR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ea typeface="Twentieth Century"/>
                <a:cs typeface="Twentieth Century"/>
                <a:sym typeface="Twentieth Century"/>
              </a:rPr>
              <a:t>Texturing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ea typeface="Twentieth Century"/>
              <a:cs typeface="Twentieth Century"/>
              <a:sym typeface="Twentieth Century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Twentieth Century"/>
              <a:buAutoNum type="arabicPeriod"/>
              <a:tabLst/>
              <a:defRPr/>
            </a:pPr>
            <a:r>
              <a:rPr kumimoji="0" lang="hr-HR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ea typeface="Twentieth Century"/>
                <a:cs typeface="Twentieth Century"/>
                <a:sym typeface="Twentieth Century"/>
              </a:rPr>
              <a:t>Category</a:t>
            </a:r>
            <a:r>
              <a:rPr kumimoji="0" lang="hr-HR" sz="24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ea typeface="Twentieth Century"/>
                <a:cs typeface="Twentieth Century"/>
                <a:sym typeface="Twentieth Century"/>
              </a:rPr>
              <a:t>: </a:t>
            </a:r>
            <a:r>
              <a:rPr kumimoji="0" lang="hr-HR" sz="2400" b="1" i="1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ea typeface="Twentieth Century"/>
                <a:cs typeface="Twentieth Century"/>
                <a:sym typeface="Twentieth Century"/>
              </a:rPr>
              <a:t>General</a:t>
            </a:r>
            <a:endParaRPr kumimoji="0" sz="2400" b="1" i="1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ea typeface="Twentieth Century"/>
              <a:cs typeface="Twentieth Century"/>
              <a:sym typeface="Twentieth Century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Twentieth Century"/>
              <a:buAutoNum type="arabicPeriod"/>
              <a:tabLst/>
              <a:defRPr/>
            </a:pPr>
            <a:r>
              <a:rPr kumimoji="0" lang="hr-HR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ea typeface="Twentieth Century"/>
                <a:cs typeface="Twentieth Century"/>
                <a:sym typeface="Twentieth Century"/>
              </a:rPr>
              <a:t>Presets</a:t>
            </a:r>
            <a:r>
              <a:rPr kumimoji="0" lang="hr-HR" sz="24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ea typeface="Twentieth Century"/>
                <a:cs typeface="Twentieth Century"/>
                <a:sym typeface="Twentieth Century"/>
              </a:rPr>
              <a:t>: </a:t>
            </a:r>
            <a:r>
              <a:rPr kumimoji="0" lang="hr-HR" sz="2400" b="1" i="1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ea typeface="Twentieth Century"/>
                <a:cs typeface="Twentieth Century"/>
                <a:sym typeface="Twentieth Century"/>
              </a:rPr>
              <a:t>Default</a:t>
            </a:r>
            <a:r>
              <a:rPr kumimoji="0" lang="hr-HR" sz="2400" b="1" i="1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ea typeface="Twentieth Century"/>
                <a:cs typeface="Twentieth Century"/>
                <a:sym typeface="Twentieth Century"/>
              </a:rPr>
              <a:t> Single </a:t>
            </a:r>
            <a:r>
              <a:rPr kumimoji="0" lang="hr-HR" sz="2400" b="1" i="1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ea typeface="Twentieth Century"/>
                <a:cs typeface="Twentieth Century"/>
                <a:sym typeface="Twentieth Century"/>
              </a:rPr>
              <a:t>Texture</a:t>
            </a:r>
            <a:endParaRPr kumimoji="0" sz="2400" b="1" i="1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ea typeface="Twentieth Century"/>
              <a:cs typeface="Twentieth Century"/>
              <a:sym typeface="Twentieth Century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Twentieth Century"/>
              <a:buAutoNum type="arabicPeriod"/>
              <a:tabLst/>
              <a:defRPr/>
            </a:pPr>
            <a:r>
              <a:rPr kumimoji="0" lang="hr-HR" sz="2400" b="1" i="1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ea typeface="Twentieth Century"/>
                <a:cs typeface="Twentieth Century"/>
                <a:sym typeface="Twentieth Century"/>
              </a:rPr>
              <a:t>Next</a:t>
            </a:r>
            <a:endParaRPr kumimoji="0" sz="2400" b="1" i="1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ea typeface="Twentieth Century"/>
              <a:cs typeface="Twentieth Century"/>
              <a:sym typeface="Twentieth Century"/>
            </a:endParaRPr>
          </a:p>
        </p:txBody>
      </p:sp>
    </p:spTree>
    <p:extLst>
      <p:ext uri="{BB962C8B-B14F-4D97-AF65-F5344CB8AC3E}">
        <p14:creationId xmlns:p14="http://schemas.microsoft.com/office/powerpoint/2010/main" val="19079446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A192136-93B4-BA67-D581-2537709448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543" y="267467"/>
            <a:ext cx="10166602" cy="923968"/>
          </a:xfrm>
        </p:spPr>
        <p:txBody>
          <a:bodyPr>
            <a:normAutofit fontScale="90000"/>
          </a:bodyPr>
          <a:lstStyle/>
          <a:p>
            <a:pPr algn="ctr"/>
            <a:r>
              <a:rPr lang="hr-HR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Rekonstrukcija objekta</a:t>
            </a:r>
            <a:br>
              <a:rPr lang="hr-HR" b="1" dirty="0">
                <a:solidFill>
                  <a:schemeClr val="bg2">
                    <a:lumMod val="50000"/>
                  </a:schemeClr>
                </a:solidFill>
                <a:latin typeface="+mn-lt"/>
              </a:rPr>
            </a:br>
            <a:r>
              <a:rPr lang="hr-HR" sz="270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(</a:t>
            </a:r>
            <a:r>
              <a:rPr lang="hr-HR" sz="2700" b="1" dirty="0" err="1">
                <a:solidFill>
                  <a:schemeClr val="bg2">
                    <a:lumMod val="50000"/>
                  </a:schemeClr>
                </a:solidFill>
                <a:latin typeface="+mn-lt"/>
              </a:rPr>
              <a:t>Reconstruction</a:t>
            </a:r>
            <a:r>
              <a:rPr lang="hr-HR" sz="270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)</a:t>
            </a:r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56DD8CDB-B5E2-1CFE-4BA6-BD347E6CF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 smtClean="0"/>
              <a:t>28</a:t>
            </a:fld>
            <a:endParaRPr lang="hr-HR" dirty="0"/>
          </a:p>
        </p:txBody>
      </p:sp>
      <p:pic>
        <p:nvPicPr>
          <p:cNvPr id="2050" name="Picture 2" descr="CUC 2023 - Zagreb | Događaji | rep.hr">
            <a:extLst>
              <a:ext uri="{FF2B5EF4-FFF2-40B4-BE49-F238E27FC236}">
                <a16:creationId xmlns:a16="http://schemas.microsoft.com/office/drawing/2014/main" id="{003357F1-7582-F5AC-C1AF-FF82A02E9E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1626" y="596611"/>
            <a:ext cx="1521039" cy="1014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869D1CD1-97BE-8FA9-E59E-5FB78F63482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6112" y="123032"/>
            <a:ext cx="1712068" cy="649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227;p11">
            <a:extLst>
              <a:ext uri="{FF2B5EF4-FFF2-40B4-BE49-F238E27FC236}">
                <a16:creationId xmlns:a16="http://schemas.microsoft.com/office/drawing/2014/main" id="{36AAD79E-4926-62B6-37F4-B6C4B72C4572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>
            <a:alphaModFix/>
          </a:blip>
          <a:srcRect l="644" t="840" r="1830" b="1187"/>
          <a:stretch/>
        </p:blipFill>
        <p:spPr>
          <a:xfrm>
            <a:off x="972747" y="1897594"/>
            <a:ext cx="3089547" cy="27914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228;p11">
            <a:extLst>
              <a:ext uri="{FF2B5EF4-FFF2-40B4-BE49-F238E27FC236}">
                <a16:creationId xmlns:a16="http://schemas.microsoft.com/office/drawing/2014/main" id="{5A742DB5-BD74-3C27-F26C-D0C429E5EDC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74" t="877" r="2009" b="1280"/>
          <a:stretch/>
        </p:blipFill>
        <p:spPr>
          <a:xfrm>
            <a:off x="4715841" y="1897596"/>
            <a:ext cx="3089547" cy="27914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231;p11">
            <a:extLst>
              <a:ext uri="{FF2B5EF4-FFF2-40B4-BE49-F238E27FC236}">
                <a16:creationId xmlns:a16="http://schemas.microsoft.com/office/drawing/2014/main" id="{20E3A146-ACF7-9C48-455E-E1E82AD85312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2330" t="1786" r="2072" b="1585"/>
          <a:stretch/>
        </p:blipFill>
        <p:spPr>
          <a:xfrm>
            <a:off x="8458935" y="1897596"/>
            <a:ext cx="2894865" cy="279140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" name="Google Shape;230;p11">
            <a:extLst>
              <a:ext uri="{FF2B5EF4-FFF2-40B4-BE49-F238E27FC236}">
                <a16:creationId xmlns:a16="http://schemas.microsoft.com/office/drawing/2014/main" id="{773CD097-5068-4140-945B-B0C7911D4E99}"/>
              </a:ext>
            </a:extLst>
          </p:cNvPr>
          <p:cNvCxnSpPr/>
          <p:nvPr/>
        </p:nvCxnSpPr>
        <p:spPr>
          <a:xfrm>
            <a:off x="4107759" y="3429000"/>
            <a:ext cx="505358" cy="8516"/>
          </a:xfrm>
          <a:prstGeom prst="straightConnector1">
            <a:avLst/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13" name="Google Shape;230;p11">
            <a:extLst>
              <a:ext uri="{FF2B5EF4-FFF2-40B4-BE49-F238E27FC236}">
                <a16:creationId xmlns:a16="http://schemas.microsoft.com/office/drawing/2014/main" id="{DC8C37D7-694F-6DFF-5D15-3D48EBB8D211}"/>
              </a:ext>
            </a:extLst>
          </p:cNvPr>
          <p:cNvCxnSpPr/>
          <p:nvPr/>
        </p:nvCxnSpPr>
        <p:spPr>
          <a:xfrm>
            <a:off x="7855285" y="3420484"/>
            <a:ext cx="505358" cy="8516"/>
          </a:xfrm>
          <a:prstGeom prst="straightConnector1">
            <a:avLst/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14" name="Google Shape;229;p11">
            <a:extLst>
              <a:ext uri="{FF2B5EF4-FFF2-40B4-BE49-F238E27FC236}">
                <a16:creationId xmlns:a16="http://schemas.microsoft.com/office/drawing/2014/main" id="{1D2EC041-95C6-AC95-953E-02F7A208841B}"/>
              </a:ext>
            </a:extLst>
          </p:cNvPr>
          <p:cNvSpPr txBox="1"/>
          <p:nvPr/>
        </p:nvSpPr>
        <p:spPr>
          <a:xfrm>
            <a:off x="1959509" y="5057905"/>
            <a:ext cx="8991600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tabLst/>
              <a:defRPr/>
            </a:pPr>
            <a:r>
              <a:rPr kumimoji="0" lang="hr-HR" sz="24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ea typeface="Twentieth Century"/>
                <a:cs typeface="Twentieth Century"/>
                <a:sym typeface="Twentieth Century"/>
              </a:rPr>
              <a:t>Start </a:t>
            </a:r>
            <a:r>
              <a:rPr kumimoji="0" lang="hr-HR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ea typeface="Twentieth Century"/>
                <a:cs typeface="Twentieth Century"/>
                <a:sym typeface="Twentieth Century"/>
              </a:rPr>
              <a:t>Reconstruction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ea typeface="Twentieth Century"/>
              <a:cs typeface="Twentieth Century"/>
              <a:sym typeface="Twentieth Century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Twentieth Century"/>
              <a:buAutoNum type="arabicPeriod"/>
              <a:tabLst/>
              <a:defRPr/>
            </a:pPr>
            <a:r>
              <a:rPr kumimoji="0" lang="hr-HR" sz="2400" b="1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Twentieth Century"/>
                <a:cs typeface="Twentieth Century"/>
                <a:sym typeface="Twentieth Century"/>
              </a:rPr>
              <a:t>Run</a:t>
            </a:r>
            <a:r>
              <a:rPr kumimoji="0" lang="hr-HR" sz="24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Twentieth Century"/>
                <a:cs typeface="Twentieth Century"/>
                <a:sym typeface="Twentieth Century"/>
              </a:rPr>
              <a:t> </a:t>
            </a:r>
            <a:endParaRPr kumimoji="0" sz="2400" b="1" i="1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Twentieth Century"/>
              <a:cs typeface="Twentieth Century"/>
              <a:sym typeface="Twentieth Century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Twentieth Century"/>
              <a:buAutoNum type="arabicPeriod"/>
              <a:tabLst/>
              <a:defRPr/>
            </a:pPr>
            <a:r>
              <a:rPr kumimoji="0" lang="hr-HR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ea typeface="Twentieth Century"/>
                <a:cs typeface="Twentieth Century"/>
                <a:sym typeface="Twentieth Century"/>
              </a:rPr>
              <a:t>The</a:t>
            </a:r>
            <a:r>
              <a:rPr kumimoji="0" lang="hr-HR" sz="24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ea typeface="Twentieth Century"/>
                <a:cs typeface="Twentieth Century"/>
                <a:sym typeface="Twentieth Century"/>
              </a:rPr>
              <a:t> software </a:t>
            </a:r>
            <a:r>
              <a:rPr kumimoji="0" lang="hr-HR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ea typeface="Twentieth Century"/>
                <a:cs typeface="Twentieth Century"/>
                <a:sym typeface="Twentieth Century"/>
              </a:rPr>
              <a:t>computes</a:t>
            </a:r>
            <a:r>
              <a:rPr kumimoji="0" lang="hr-HR" sz="24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ea typeface="Twentieth Century"/>
                <a:cs typeface="Twentieth Century"/>
                <a:sym typeface="Twentieth Century"/>
              </a:rPr>
              <a:t> </a:t>
            </a:r>
            <a:r>
              <a:rPr kumimoji="0" lang="hr-HR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ea typeface="Twentieth Century"/>
                <a:cs typeface="Twentieth Century"/>
                <a:sym typeface="Twentieth Century"/>
              </a:rPr>
              <a:t>Point</a:t>
            </a:r>
            <a:r>
              <a:rPr kumimoji="0" lang="hr-HR" sz="24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ea typeface="Twentieth Century"/>
                <a:cs typeface="Twentieth Century"/>
                <a:sym typeface="Twentieth Century"/>
              </a:rPr>
              <a:t> </a:t>
            </a:r>
            <a:r>
              <a:rPr kumimoji="0" lang="hr-HR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ea typeface="Twentieth Century"/>
                <a:cs typeface="Twentieth Century"/>
                <a:sym typeface="Twentieth Century"/>
              </a:rPr>
              <a:t>Cloud</a:t>
            </a:r>
            <a:r>
              <a:rPr kumimoji="0" lang="hr-HR" sz="24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ea typeface="Twentieth Century"/>
                <a:cs typeface="Twentieth Century"/>
                <a:sym typeface="Twentieth Century"/>
              </a:rPr>
              <a:t> </a:t>
            </a:r>
            <a:r>
              <a:rPr kumimoji="0" lang="hr-HR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ea typeface="Twentieth Century"/>
                <a:cs typeface="Twentieth Century"/>
                <a:sym typeface="Twentieth Century"/>
              </a:rPr>
              <a:t>and</a:t>
            </a:r>
            <a:r>
              <a:rPr kumimoji="0" lang="hr-HR" sz="24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ea typeface="Twentieth Century"/>
                <a:cs typeface="Twentieth Century"/>
                <a:sym typeface="Twentieth Century"/>
              </a:rPr>
              <a:t> </a:t>
            </a:r>
            <a:r>
              <a:rPr kumimoji="0" lang="hr-HR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ea typeface="Twentieth Century"/>
                <a:cs typeface="Twentieth Century"/>
                <a:sym typeface="Twentieth Century"/>
              </a:rPr>
              <a:t>creates</a:t>
            </a:r>
            <a:r>
              <a:rPr kumimoji="0" lang="hr-HR" sz="24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ea typeface="Twentieth Century"/>
                <a:cs typeface="Twentieth Century"/>
                <a:sym typeface="Twentieth Century"/>
              </a:rPr>
              <a:t> </a:t>
            </a:r>
            <a:r>
              <a:rPr kumimoji="0" lang="hr-HR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ea typeface="Twentieth Century"/>
                <a:cs typeface="Twentieth Century"/>
                <a:sym typeface="Twentieth Century"/>
              </a:rPr>
              <a:t>the</a:t>
            </a:r>
            <a:r>
              <a:rPr kumimoji="0" lang="hr-HR" sz="24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ea typeface="Twentieth Century"/>
                <a:cs typeface="Twentieth Century"/>
                <a:sym typeface="Twentieth Century"/>
              </a:rPr>
              <a:t> </a:t>
            </a:r>
            <a:r>
              <a:rPr kumimoji="0" lang="hr-HR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ea typeface="Twentieth Century"/>
                <a:cs typeface="Twentieth Century"/>
                <a:sym typeface="Twentieth Century"/>
              </a:rPr>
              <a:t>Wire</a:t>
            </a:r>
            <a:r>
              <a:rPr kumimoji="0" lang="hr-HR" sz="24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ea typeface="Twentieth Century"/>
                <a:cs typeface="Twentieth Century"/>
                <a:sym typeface="Twentieth Century"/>
              </a:rPr>
              <a:t> Model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ea typeface="Twentieth Century"/>
              <a:cs typeface="Twentieth Century"/>
              <a:sym typeface="Twentieth Century"/>
            </a:endParaRPr>
          </a:p>
        </p:txBody>
      </p:sp>
    </p:spTree>
    <p:extLst>
      <p:ext uri="{BB962C8B-B14F-4D97-AF65-F5344CB8AC3E}">
        <p14:creationId xmlns:p14="http://schemas.microsoft.com/office/powerpoint/2010/main" val="28974864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A192136-93B4-BA67-D581-2537709448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543" y="267467"/>
            <a:ext cx="10166602" cy="923968"/>
          </a:xfrm>
        </p:spPr>
        <p:txBody>
          <a:bodyPr>
            <a:normAutofit/>
          </a:bodyPr>
          <a:lstStyle/>
          <a:p>
            <a:pPr algn="ctr"/>
            <a:r>
              <a:rPr lang="hr-HR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Kreirani 3D model</a:t>
            </a:r>
            <a:endParaRPr lang="hr-HR" sz="2700" b="1" dirty="0">
              <a:solidFill>
                <a:schemeClr val="bg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56DD8CDB-B5E2-1CFE-4BA6-BD347E6CF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 smtClean="0"/>
              <a:t>29</a:t>
            </a:fld>
            <a:endParaRPr lang="hr-HR" dirty="0"/>
          </a:p>
        </p:txBody>
      </p:sp>
      <p:pic>
        <p:nvPicPr>
          <p:cNvPr id="2050" name="Picture 2" descr="CUC 2023 - Zagreb | Događaji | rep.hr">
            <a:extLst>
              <a:ext uri="{FF2B5EF4-FFF2-40B4-BE49-F238E27FC236}">
                <a16:creationId xmlns:a16="http://schemas.microsoft.com/office/drawing/2014/main" id="{003357F1-7582-F5AC-C1AF-FF82A02E9E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1626" y="596611"/>
            <a:ext cx="1521039" cy="1014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869D1CD1-97BE-8FA9-E59E-5FB78F63482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6112" y="123032"/>
            <a:ext cx="1712068" cy="649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E715175D-89C3-A0D1-393A-4C9C117325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8744" y="1819140"/>
            <a:ext cx="9220200" cy="4771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5919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A192136-93B4-BA67-D581-2537709448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3D model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92A25938-6E92-5558-E109-A4AD6F34FB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041582"/>
            <a:ext cx="4463374" cy="2651985"/>
          </a:xfrm>
        </p:spPr>
        <p:txBody>
          <a:bodyPr/>
          <a:lstStyle/>
          <a:p>
            <a:pPr marL="0" indent="0">
              <a:buNone/>
            </a:pPr>
            <a:r>
              <a:rPr lang="hr-HR" sz="3200" b="1" i="0" u="none" strike="noStrike" cap="none" dirty="0">
                <a:solidFill>
                  <a:schemeClr val="bg2">
                    <a:lumMod val="50000"/>
                  </a:schemeClr>
                </a:solidFill>
                <a:ea typeface="Arial"/>
                <a:cs typeface="Arial"/>
                <a:sym typeface="Arial"/>
              </a:rPr>
              <a:t>3D model </a:t>
            </a:r>
            <a:r>
              <a:rPr lang="hr-HR" sz="3200" b="0" i="0" u="none" strike="noStrike" cap="none" dirty="0">
                <a:solidFill>
                  <a:schemeClr val="bg2">
                    <a:lumMod val="50000"/>
                  </a:schemeClr>
                </a:solidFill>
                <a:ea typeface="Arial"/>
                <a:cs typeface="Arial"/>
                <a:sym typeface="Arial"/>
              </a:rPr>
              <a:t>je model sa tri dimenzije (</a:t>
            </a:r>
            <a:r>
              <a:rPr lang="hr-HR" sz="3200" b="0" i="0" u="none" strike="noStrike" cap="none" dirty="0">
                <a:solidFill>
                  <a:schemeClr val="bg2">
                    <a:lumMod val="50000"/>
                  </a:schemeClr>
                </a:solidFill>
                <a:ea typeface="Lato"/>
                <a:cs typeface="Lato"/>
                <a:sym typeface="Lato"/>
              </a:rPr>
              <a:t>x, y i z koordinatna os).</a:t>
            </a:r>
            <a:endParaRPr lang="hr-HR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56DD8CDB-B5E2-1CFE-4BA6-BD347E6CF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 smtClean="0"/>
              <a:t>3</a:t>
            </a:fld>
            <a:endParaRPr lang="hr-HR"/>
          </a:p>
        </p:txBody>
      </p:sp>
      <p:pic>
        <p:nvPicPr>
          <p:cNvPr id="2050" name="Picture 2" descr="CUC 2023 - Zagreb | Događaji | rep.hr">
            <a:extLst>
              <a:ext uri="{FF2B5EF4-FFF2-40B4-BE49-F238E27FC236}">
                <a16:creationId xmlns:a16="http://schemas.microsoft.com/office/drawing/2014/main" id="{003357F1-7582-F5AC-C1AF-FF82A02E9E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1626" y="596611"/>
            <a:ext cx="1521039" cy="1014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869D1CD1-97BE-8FA9-E59E-5FB78F63482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6112" y="123032"/>
            <a:ext cx="1712068" cy="649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43;p3" descr="cube plotted on x, y, and z-axes">
            <a:extLst>
              <a:ext uri="{FF2B5EF4-FFF2-40B4-BE49-F238E27FC236}">
                <a16:creationId xmlns:a16="http://schemas.microsoft.com/office/drawing/2014/main" id="{E6D4702F-B82A-8411-816A-DB4558BCF03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01574" y="2248953"/>
            <a:ext cx="6480000" cy="3600000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</p:spPr>
      </p:pic>
      <p:cxnSp>
        <p:nvCxnSpPr>
          <p:cNvPr id="9" name="Ravni poveznik 8">
            <a:extLst>
              <a:ext uri="{FF2B5EF4-FFF2-40B4-BE49-F238E27FC236}">
                <a16:creationId xmlns:a16="http://schemas.microsoft.com/office/drawing/2014/main" id="{659B54E0-A40C-821A-2191-5818C5A5A94A}"/>
              </a:ext>
            </a:extLst>
          </p:cNvPr>
          <p:cNvCxnSpPr>
            <a:cxnSpLocks/>
          </p:cNvCxnSpPr>
          <p:nvPr/>
        </p:nvCxnSpPr>
        <p:spPr>
          <a:xfrm>
            <a:off x="278859" y="1610637"/>
            <a:ext cx="11634281" cy="0"/>
          </a:xfrm>
          <a:prstGeom prst="line">
            <a:avLst/>
          </a:prstGeom>
          <a:ln w="57150">
            <a:solidFill>
              <a:srgbClr val="00B050"/>
            </a:solidFill>
          </a:ln>
          <a:effectLst>
            <a:reflection blurRad="6350" stA="50000" endA="300" endPos="90000" dist="50800" dir="5400000" sy="-100000" algn="bl" rotWithShape="0"/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01663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A192136-93B4-BA67-D581-2537709448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543" y="267467"/>
            <a:ext cx="10166602" cy="923968"/>
          </a:xfrm>
        </p:spPr>
        <p:txBody>
          <a:bodyPr>
            <a:normAutofit fontScale="90000"/>
          </a:bodyPr>
          <a:lstStyle/>
          <a:p>
            <a:pPr algn="ctr"/>
            <a:r>
              <a:rPr lang="hr-HR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Obrada kreiranog 3D modela</a:t>
            </a:r>
            <a:br>
              <a:rPr lang="hr-HR" b="1" dirty="0">
                <a:solidFill>
                  <a:schemeClr val="bg2">
                    <a:lumMod val="50000"/>
                  </a:schemeClr>
                </a:solidFill>
                <a:latin typeface="+mn-lt"/>
              </a:rPr>
            </a:br>
            <a:r>
              <a:rPr lang="hr-HR" sz="270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(</a:t>
            </a:r>
            <a:r>
              <a:rPr lang="hr-HR" sz="2700" b="1" dirty="0" err="1">
                <a:solidFill>
                  <a:schemeClr val="bg2">
                    <a:lumMod val="50000"/>
                  </a:schemeClr>
                </a:solidFill>
                <a:latin typeface="+mn-lt"/>
              </a:rPr>
              <a:t>Editing</a:t>
            </a:r>
            <a:r>
              <a:rPr lang="hr-HR" sz="270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)</a:t>
            </a:r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56DD8CDB-B5E2-1CFE-4BA6-BD347E6CF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 smtClean="0"/>
              <a:t>30</a:t>
            </a:fld>
            <a:endParaRPr lang="hr-HR" dirty="0"/>
          </a:p>
        </p:txBody>
      </p:sp>
      <p:pic>
        <p:nvPicPr>
          <p:cNvPr id="2050" name="Picture 2" descr="CUC 2023 - Zagreb | Događaji | rep.hr">
            <a:extLst>
              <a:ext uri="{FF2B5EF4-FFF2-40B4-BE49-F238E27FC236}">
                <a16:creationId xmlns:a16="http://schemas.microsoft.com/office/drawing/2014/main" id="{003357F1-7582-F5AC-C1AF-FF82A02E9E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1626" y="596611"/>
            <a:ext cx="1521039" cy="1014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869D1CD1-97BE-8FA9-E59E-5FB78F63482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6112" y="123032"/>
            <a:ext cx="1712068" cy="649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90835107-8413-A7D0-26F1-8B58A71003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5592" y="1824309"/>
            <a:ext cx="2415749" cy="4206605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06D12209-441C-1FE1-0074-C44105BAD7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4178" y="3033124"/>
            <a:ext cx="3589331" cy="2370025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7266CB45-99B0-0CCA-1C9A-A4BB03A083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6346" y="1824309"/>
            <a:ext cx="2579735" cy="4469391"/>
          </a:xfrm>
          <a:prstGeom prst="rect">
            <a:avLst/>
          </a:prstGeom>
        </p:spPr>
      </p:pic>
      <p:sp>
        <p:nvSpPr>
          <p:cNvPr id="9" name="Pravokutnik 8">
            <a:extLst>
              <a:ext uri="{FF2B5EF4-FFF2-40B4-BE49-F238E27FC236}">
                <a16:creationId xmlns:a16="http://schemas.microsoft.com/office/drawing/2014/main" id="{28B60412-B714-A223-26F0-30D5969A0631}"/>
              </a:ext>
            </a:extLst>
          </p:cNvPr>
          <p:cNvSpPr/>
          <p:nvPr/>
        </p:nvSpPr>
        <p:spPr>
          <a:xfrm>
            <a:off x="1856012" y="2169836"/>
            <a:ext cx="642257" cy="25037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0" name="Pravokutnik 9">
            <a:extLst>
              <a:ext uri="{FF2B5EF4-FFF2-40B4-BE49-F238E27FC236}">
                <a16:creationId xmlns:a16="http://schemas.microsoft.com/office/drawing/2014/main" id="{61EF09BC-A0AC-CCFF-E609-9E9852C3F0A1}"/>
              </a:ext>
            </a:extLst>
          </p:cNvPr>
          <p:cNvSpPr/>
          <p:nvPr/>
        </p:nvSpPr>
        <p:spPr>
          <a:xfrm>
            <a:off x="1460861" y="2802710"/>
            <a:ext cx="790303" cy="24601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id="{58F4FAD1-559B-2B4C-A169-7AD0820F83E7}"/>
              </a:ext>
            </a:extLst>
          </p:cNvPr>
          <p:cNvSpPr txBox="1"/>
          <p:nvPr/>
        </p:nvSpPr>
        <p:spPr>
          <a:xfrm>
            <a:off x="3953250" y="1454851"/>
            <a:ext cx="38711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hr-HR" sz="24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cs typeface="Arial"/>
                <a:sym typeface="Arial"/>
              </a:rPr>
              <a:t>Kako bi obrisali neželjene površine, označimo </a:t>
            </a:r>
            <a:r>
              <a:rPr kumimoji="0" lang="hr-HR" sz="2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cs typeface="Arial"/>
                <a:sym typeface="Arial"/>
              </a:rPr>
              <a:t>detalj</a:t>
            </a:r>
            <a:r>
              <a:rPr kumimoji="0" lang="hr-HR" sz="24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cs typeface="Arial"/>
                <a:sym typeface="Arial"/>
              </a:rPr>
              <a:t> koji želimo ukloniti.</a:t>
            </a:r>
          </a:p>
        </p:txBody>
      </p:sp>
      <p:cxnSp>
        <p:nvCxnSpPr>
          <p:cNvPr id="12" name="Google Shape;230;p11">
            <a:extLst>
              <a:ext uri="{FF2B5EF4-FFF2-40B4-BE49-F238E27FC236}">
                <a16:creationId xmlns:a16="http://schemas.microsoft.com/office/drawing/2014/main" id="{84B87241-9153-E2EB-C137-D4EA1048FC95}"/>
              </a:ext>
            </a:extLst>
          </p:cNvPr>
          <p:cNvCxnSpPr>
            <a:cxnSpLocks/>
          </p:cNvCxnSpPr>
          <p:nvPr/>
        </p:nvCxnSpPr>
        <p:spPr>
          <a:xfrm flipH="1">
            <a:off x="10655784" y="3927611"/>
            <a:ext cx="901248" cy="941693"/>
          </a:xfrm>
          <a:prstGeom prst="straightConnector1">
            <a:avLst/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4229141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A192136-93B4-BA67-D581-2537709448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543" y="267467"/>
            <a:ext cx="10166602" cy="923968"/>
          </a:xfrm>
        </p:spPr>
        <p:txBody>
          <a:bodyPr>
            <a:normAutofit fontScale="90000"/>
          </a:bodyPr>
          <a:lstStyle/>
          <a:p>
            <a:pPr algn="ctr"/>
            <a:r>
              <a:rPr lang="hr-HR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Obrada kreiranog 3D modela</a:t>
            </a:r>
            <a:br>
              <a:rPr lang="hr-HR" b="1" dirty="0">
                <a:solidFill>
                  <a:schemeClr val="bg2">
                    <a:lumMod val="50000"/>
                  </a:schemeClr>
                </a:solidFill>
                <a:latin typeface="+mn-lt"/>
              </a:rPr>
            </a:br>
            <a:r>
              <a:rPr lang="hr-HR" sz="270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(</a:t>
            </a:r>
            <a:r>
              <a:rPr lang="hr-HR" sz="2700" b="1" dirty="0" err="1">
                <a:solidFill>
                  <a:schemeClr val="bg2">
                    <a:lumMod val="50000"/>
                  </a:schemeClr>
                </a:solidFill>
                <a:latin typeface="+mn-lt"/>
              </a:rPr>
              <a:t>Editing</a:t>
            </a:r>
            <a:r>
              <a:rPr lang="hr-HR" sz="270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)</a:t>
            </a:r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56DD8CDB-B5E2-1CFE-4BA6-BD347E6CF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 smtClean="0"/>
              <a:t>31</a:t>
            </a:fld>
            <a:endParaRPr lang="hr-HR" dirty="0"/>
          </a:p>
        </p:txBody>
      </p:sp>
      <p:pic>
        <p:nvPicPr>
          <p:cNvPr id="2050" name="Picture 2" descr="CUC 2023 - Zagreb | Događaji | rep.hr">
            <a:extLst>
              <a:ext uri="{FF2B5EF4-FFF2-40B4-BE49-F238E27FC236}">
                <a16:creationId xmlns:a16="http://schemas.microsoft.com/office/drawing/2014/main" id="{003357F1-7582-F5AC-C1AF-FF82A02E9E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1626" y="596611"/>
            <a:ext cx="1521039" cy="1014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869D1CD1-97BE-8FA9-E59E-5FB78F63482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6112" y="123032"/>
            <a:ext cx="1712068" cy="649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id="{BC0F9ABA-1F92-56A8-7250-94CA3DA36A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4343" y="1531754"/>
            <a:ext cx="3229771" cy="4824596"/>
          </a:xfrm>
          <a:prstGeom prst="rect">
            <a:avLst/>
          </a:prstGeom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87763E28-6904-FB08-8918-0A8ABACFDE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1901" y="1517397"/>
            <a:ext cx="2640185" cy="4838953"/>
          </a:xfrm>
          <a:prstGeom prst="rect">
            <a:avLst/>
          </a:prstGeom>
        </p:spPr>
      </p:pic>
      <p:sp>
        <p:nvSpPr>
          <p:cNvPr id="14" name="Pravokutnik 13">
            <a:extLst>
              <a:ext uri="{FF2B5EF4-FFF2-40B4-BE49-F238E27FC236}">
                <a16:creationId xmlns:a16="http://schemas.microsoft.com/office/drawing/2014/main" id="{0C6A54A1-A8AE-ABD7-10D3-2FB0B7435EF8}"/>
              </a:ext>
            </a:extLst>
          </p:cNvPr>
          <p:cNvSpPr/>
          <p:nvPr/>
        </p:nvSpPr>
        <p:spPr>
          <a:xfrm>
            <a:off x="3042555" y="4205465"/>
            <a:ext cx="876302" cy="25767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0468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A192136-93B4-BA67-D581-2537709448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543" y="267467"/>
            <a:ext cx="10166602" cy="923968"/>
          </a:xfrm>
        </p:spPr>
        <p:txBody>
          <a:bodyPr>
            <a:normAutofit/>
          </a:bodyPr>
          <a:lstStyle/>
          <a:p>
            <a:pPr algn="ctr"/>
            <a:r>
              <a:rPr lang="hr-HR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Kreiranje animacije</a:t>
            </a:r>
            <a:endParaRPr lang="hr-HR" sz="2700" b="1" dirty="0">
              <a:solidFill>
                <a:schemeClr val="bg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56DD8CDB-B5E2-1CFE-4BA6-BD347E6CF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 smtClean="0"/>
              <a:t>32</a:t>
            </a:fld>
            <a:endParaRPr lang="hr-HR" dirty="0"/>
          </a:p>
        </p:txBody>
      </p:sp>
      <p:pic>
        <p:nvPicPr>
          <p:cNvPr id="2050" name="Picture 2" descr="CUC 2023 - Zagreb | Događaji | rep.hr">
            <a:extLst>
              <a:ext uri="{FF2B5EF4-FFF2-40B4-BE49-F238E27FC236}">
                <a16:creationId xmlns:a16="http://schemas.microsoft.com/office/drawing/2014/main" id="{003357F1-7582-F5AC-C1AF-FF82A02E9E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1626" y="596611"/>
            <a:ext cx="1521039" cy="1014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869D1CD1-97BE-8FA9-E59E-5FB78F63482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6112" y="123032"/>
            <a:ext cx="1712068" cy="649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239;p12">
            <a:extLst>
              <a:ext uri="{FF2B5EF4-FFF2-40B4-BE49-F238E27FC236}">
                <a16:creationId xmlns:a16="http://schemas.microsoft.com/office/drawing/2014/main" id="{2C1C9193-3744-50B6-123B-EA4B220B0F1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62744" y="1880106"/>
            <a:ext cx="2305784" cy="4476243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7" name="Google Shape;240;p12">
            <a:extLst>
              <a:ext uri="{FF2B5EF4-FFF2-40B4-BE49-F238E27FC236}">
                <a16:creationId xmlns:a16="http://schemas.microsoft.com/office/drawing/2014/main" id="{B3E09975-0B87-E359-6C46-02B9E9C66E3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505559" y="1880107"/>
            <a:ext cx="2305784" cy="4476242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8" name="Google Shape;242;p12">
            <a:extLst>
              <a:ext uri="{FF2B5EF4-FFF2-40B4-BE49-F238E27FC236}">
                <a16:creationId xmlns:a16="http://schemas.microsoft.com/office/drawing/2014/main" id="{0CF26621-3C02-C8E9-B47F-BDD588A776A4}"/>
              </a:ext>
            </a:extLst>
          </p:cNvPr>
          <p:cNvSpPr txBox="1"/>
          <p:nvPr/>
        </p:nvSpPr>
        <p:spPr>
          <a:xfrm>
            <a:off x="4079995" y="2168490"/>
            <a:ext cx="3914096" cy="2646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hr-HR" sz="24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ea typeface="Twentieth Century"/>
                <a:cs typeface="Twentieth Century"/>
                <a:sym typeface="Twentieth Century"/>
              </a:rPr>
              <a:t>Animator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endParaRPr kumimoji="0" lang="hr-HR" sz="2400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ea typeface="Twentieth Century"/>
              <a:cs typeface="Twentieth Century"/>
              <a:sym typeface="Twentieth Century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tabLst/>
              <a:defRPr/>
            </a:pPr>
            <a:r>
              <a:rPr kumimoji="0" lang="hr-HR" sz="2400" i="1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ea typeface="Twentieth Century"/>
                <a:cs typeface="Arial"/>
                <a:sym typeface="Arial"/>
              </a:rPr>
              <a:t>1. </a:t>
            </a:r>
            <a:r>
              <a:rPr kumimoji="0" lang="hr-HR" sz="2400" i="1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ea typeface="Twentieth Century"/>
                <a:cs typeface="Twentieth Century"/>
                <a:sym typeface="Twentieth Century"/>
              </a:rPr>
              <a:t>Add</a:t>
            </a:r>
            <a:r>
              <a:rPr kumimoji="0" lang="hr-HR" sz="2400" i="1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ea typeface="Twentieth Century"/>
                <a:cs typeface="Twentieth Century"/>
                <a:sym typeface="Twentieth Century"/>
              </a:rPr>
              <a:t> </a:t>
            </a:r>
            <a:r>
              <a:rPr kumimoji="0" lang="hr-HR" sz="2400" i="1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ea typeface="Twentieth Century"/>
                <a:cs typeface="Twentieth Century"/>
                <a:sym typeface="Twentieth Century"/>
              </a:rPr>
              <a:t>all</a:t>
            </a:r>
            <a:r>
              <a:rPr kumimoji="0" lang="hr-HR" sz="2400" i="1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ea typeface="Twentieth Century"/>
                <a:cs typeface="Twentieth Century"/>
                <a:sym typeface="Twentieth Century"/>
              </a:rPr>
              <a:t> </a:t>
            </a:r>
            <a:r>
              <a:rPr kumimoji="0" lang="hr-HR" sz="2400" i="1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ea typeface="Twentieth Century"/>
                <a:cs typeface="Twentieth Century"/>
                <a:sym typeface="Twentieth Century"/>
              </a:rPr>
              <a:t>cameras</a:t>
            </a:r>
            <a:r>
              <a:rPr kumimoji="0" lang="hr-HR" sz="2400" i="1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ea typeface="Twentieth Century"/>
                <a:cs typeface="Twentieth Century"/>
                <a:sym typeface="Twentieth Century"/>
              </a:rPr>
              <a:t> </a:t>
            </a:r>
            <a:r>
              <a:rPr kumimoji="0" lang="hr-HR" sz="2400" i="1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ea typeface="Twentieth Century"/>
                <a:cs typeface="Twentieth Century"/>
                <a:sym typeface="Twentieth Century"/>
              </a:rPr>
              <a:t>positions</a:t>
            </a:r>
            <a:endParaRPr kumimoji="0" sz="2400" i="1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ea typeface="Twentieth Century"/>
              <a:cs typeface="Twentieth Century"/>
              <a:sym typeface="Twentieth Century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hr-HR" sz="2400" i="1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ea typeface="Twentieth Century"/>
                <a:cs typeface="Twentieth Century"/>
                <a:sym typeface="Twentieth Century"/>
              </a:rPr>
              <a:t>2. </a:t>
            </a:r>
            <a:r>
              <a:rPr kumimoji="0" lang="hr-HR" sz="2400" i="1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ea typeface="Twentieth Century"/>
                <a:cs typeface="Twentieth Century"/>
                <a:sym typeface="Twentieth Century"/>
              </a:rPr>
              <a:t>Play</a:t>
            </a:r>
            <a:endParaRPr kumimoji="0" lang="hr-HR" sz="2400" i="1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ea typeface="Twentieth Century"/>
              <a:cs typeface="Twentieth Century"/>
              <a:sym typeface="Twentieth Century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hr-HR" sz="2400" i="1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ea typeface="Twentieth Century"/>
                <a:cs typeface="Twentieth Century"/>
                <a:sym typeface="Twentieth Century"/>
              </a:rPr>
              <a:t>3. Stop</a:t>
            </a:r>
            <a:endParaRPr kumimoji="0" sz="2400" i="1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ea typeface="Twentieth Century"/>
              <a:cs typeface="Twentieth Century"/>
              <a:sym typeface="Twentieth Century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hr-HR" sz="2400" i="1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ea typeface="Twentieth Century"/>
                <a:cs typeface="Twentieth Century"/>
                <a:sym typeface="Twentieth Century"/>
              </a:rPr>
              <a:t>4. </a:t>
            </a:r>
            <a:r>
              <a:rPr kumimoji="0" lang="hr-HR" sz="2400" i="1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ea typeface="Twentieth Century"/>
                <a:cs typeface="Twentieth Century"/>
                <a:sym typeface="Twentieth Century"/>
              </a:rPr>
              <a:t>Record</a:t>
            </a:r>
            <a:endParaRPr kumimoji="0" sz="2400" i="1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ea typeface="Twentieth Century"/>
              <a:cs typeface="Twentieth Century"/>
              <a:sym typeface="Twentieth Century"/>
            </a:endParaRPr>
          </a:p>
          <a:p>
            <a:pPr marL="342900" marR="0" lvl="0" indent="-203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Twentieth Century"/>
              <a:buNone/>
              <a:tabLst/>
              <a:defRPr/>
            </a:pPr>
            <a:endParaRPr kumimoji="0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id="9218" name="Picture 2" descr="Leonardo Vieira - Ball - animation test (gif)">
            <a:extLst>
              <a:ext uri="{FF2B5EF4-FFF2-40B4-BE49-F238E27FC236}">
                <a16:creationId xmlns:a16="http://schemas.microsoft.com/office/drawing/2014/main" id="{3A23F915-885F-1602-819C-054C09D4B6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081" y="7607"/>
            <a:ext cx="760520" cy="1183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Leonardo Vieira - Ball - animation test (gif)">
            <a:extLst>
              <a:ext uri="{FF2B5EF4-FFF2-40B4-BE49-F238E27FC236}">
                <a16:creationId xmlns:a16="http://schemas.microsoft.com/office/drawing/2014/main" id="{EB6D9BC6-E813-59FE-B98A-301D957D5F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9557" y="7607"/>
            <a:ext cx="760520" cy="1183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6610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A192136-93B4-BA67-D581-2537709448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543" y="267467"/>
            <a:ext cx="10166602" cy="923968"/>
          </a:xfrm>
        </p:spPr>
        <p:txBody>
          <a:bodyPr>
            <a:normAutofit fontScale="90000"/>
          </a:bodyPr>
          <a:lstStyle/>
          <a:p>
            <a:pPr algn="ctr"/>
            <a:r>
              <a:rPr lang="hr-HR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Snimanje videa</a:t>
            </a:r>
            <a:br>
              <a:rPr lang="hr-HR" b="1" dirty="0">
                <a:solidFill>
                  <a:schemeClr val="bg2">
                    <a:lumMod val="50000"/>
                  </a:schemeClr>
                </a:solidFill>
                <a:latin typeface="+mn-lt"/>
              </a:rPr>
            </a:br>
            <a:r>
              <a:rPr lang="hr-HR" sz="270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(Video </a:t>
            </a:r>
            <a:r>
              <a:rPr lang="hr-HR" sz="2700" b="1" dirty="0" err="1">
                <a:solidFill>
                  <a:schemeClr val="bg2">
                    <a:lumMod val="50000"/>
                  </a:schemeClr>
                </a:solidFill>
                <a:latin typeface="+mn-lt"/>
              </a:rPr>
              <a:t>Recording</a:t>
            </a:r>
            <a:r>
              <a:rPr lang="hr-HR" sz="2700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)</a:t>
            </a:r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56DD8CDB-B5E2-1CFE-4BA6-BD347E6CF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 smtClean="0"/>
              <a:t>33</a:t>
            </a:fld>
            <a:endParaRPr lang="hr-HR" dirty="0"/>
          </a:p>
        </p:txBody>
      </p:sp>
      <p:pic>
        <p:nvPicPr>
          <p:cNvPr id="2050" name="Picture 2" descr="CUC 2023 - Zagreb | Događaji | rep.hr">
            <a:extLst>
              <a:ext uri="{FF2B5EF4-FFF2-40B4-BE49-F238E27FC236}">
                <a16:creationId xmlns:a16="http://schemas.microsoft.com/office/drawing/2014/main" id="{003357F1-7582-F5AC-C1AF-FF82A02E9E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1626" y="596611"/>
            <a:ext cx="1521039" cy="1014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869D1CD1-97BE-8FA9-E59E-5FB78F63482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6112" y="123032"/>
            <a:ext cx="1712068" cy="649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258;p13">
            <a:extLst>
              <a:ext uri="{FF2B5EF4-FFF2-40B4-BE49-F238E27FC236}">
                <a16:creationId xmlns:a16="http://schemas.microsoft.com/office/drawing/2014/main" id="{3533A680-C634-2FCB-353B-EC93DA91E70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721" t="2304" r="1013" b="3217"/>
          <a:stretch/>
        </p:blipFill>
        <p:spPr>
          <a:xfrm>
            <a:off x="8007350" y="3346450"/>
            <a:ext cx="3240000" cy="1140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259;p13">
            <a:extLst>
              <a:ext uri="{FF2B5EF4-FFF2-40B4-BE49-F238E27FC236}">
                <a16:creationId xmlns:a16="http://schemas.microsoft.com/office/drawing/2014/main" id="{950A7230-100D-FECE-AD4A-E470DD6DF1D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534" t="3271" r="1083" b="4645"/>
          <a:stretch/>
        </p:blipFill>
        <p:spPr>
          <a:xfrm>
            <a:off x="8007350" y="4767376"/>
            <a:ext cx="3240000" cy="1160856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255;p13">
            <a:extLst>
              <a:ext uri="{FF2B5EF4-FFF2-40B4-BE49-F238E27FC236}">
                <a16:creationId xmlns:a16="http://schemas.microsoft.com/office/drawing/2014/main" id="{FAE1A523-F091-D727-CBF1-EC82BEDC8EEF}"/>
              </a:ext>
            </a:extLst>
          </p:cNvPr>
          <p:cNvSpPr txBox="1"/>
          <p:nvPr/>
        </p:nvSpPr>
        <p:spPr>
          <a:xfrm>
            <a:off x="7798900" y="1894275"/>
            <a:ext cx="4012100" cy="13480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hr-HR" sz="24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1. </a:t>
            </a:r>
            <a:r>
              <a:rPr kumimoji="0" lang="hr-HR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Please</a:t>
            </a:r>
            <a:r>
              <a:rPr kumimoji="0" lang="hr-HR" sz="24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 Enter </a:t>
            </a:r>
            <a:r>
              <a:rPr kumimoji="0" lang="hr-HR" sz="2400" b="0" i="0" u="none" strike="noStrike" kern="0" cap="none" spc="0" normalizeH="0" baseline="0" noProof="0" dirty="0" err="1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the</a:t>
            </a:r>
            <a:r>
              <a:rPr kumimoji="0" lang="hr-HR" sz="24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 video title: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cs typeface="Arial"/>
              <a:sym typeface="Arial"/>
            </a:endParaRPr>
          </a:p>
          <a:p>
            <a:pPr marL="3619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hr-HR" sz="2400" b="1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Arial"/>
                <a:sym typeface="Arial"/>
              </a:rPr>
              <a:t>Prezime_patuljak</a:t>
            </a:r>
            <a:endParaRPr kumimoji="0" lang="hr-HR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cs typeface="Arial"/>
              <a:sym typeface="Arial"/>
            </a:endParaRPr>
          </a:p>
          <a:p>
            <a:pPr marL="361950" marR="0" lvl="0" indent="-3619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hr-HR" sz="24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ea typeface="Twentieth Century"/>
                <a:cs typeface="Twentieth Century"/>
                <a:sym typeface="Twentieth Century"/>
              </a:rPr>
              <a:t>2. OK</a:t>
            </a:r>
          </a:p>
        </p:txBody>
      </p:sp>
      <p:pic>
        <p:nvPicPr>
          <p:cNvPr id="14" name="Google Shape;256;p13">
            <a:extLst>
              <a:ext uri="{FF2B5EF4-FFF2-40B4-BE49-F238E27FC236}">
                <a16:creationId xmlns:a16="http://schemas.microsoft.com/office/drawing/2014/main" id="{2F5E2126-DDBD-D01D-B95D-0420CB95083C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2635" t="4324" r="3710" b="3893"/>
          <a:stretch/>
        </p:blipFill>
        <p:spPr>
          <a:xfrm>
            <a:off x="1197428" y="1894275"/>
            <a:ext cx="6161315" cy="3831612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257;p13">
            <a:extLst>
              <a:ext uri="{FF2B5EF4-FFF2-40B4-BE49-F238E27FC236}">
                <a16:creationId xmlns:a16="http://schemas.microsoft.com/office/drawing/2014/main" id="{2A16624D-7D20-A86E-F510-A721E5AE35AE}"/>
              </a:ext>
            </a:extLst>
          </p:cNvPr>
          <p:cNvSpPr/>
          <p:nvPr/>
        </p:nvSpPr>
        <p:spPr>
          <a:xfrm>
            <a:off x="4044950" y="3801097"/>
            <a:ext cx="3067050" cy="257595"/>
          </a:xfrm>
          <a:prstGeom prst="roundRect">
            <a:avLst>
              <a:gd name="adj" fmla="val 16667"/>
            </a:avLst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195124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A192136-93B4-BA67-D581-2537709448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543" y="267467"/>
            <a:ext cx="10166602" cy="923968"/>
          </a:xfrm>
        </p:spPr>
        <p:txBody>
          <a:bodyPr>
            <a:normAutofit/>
          </a:bodyPr>
          <a:lstStyle/>
          <a:p>
            <a:pPr algn="ctr"/>
            <a:r>
              <a:rPr lang="hr-HR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Prijava na YouTube</a:t>
            </a:r>
            <a:endParaRPr lang="hr-HR" sz="2700" b="1" dirty="0">
              <a:solidFill>
                <a:schemeClr val="bg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56DD8CDB-B5E2-1CFE-4BA6-BD347E6CF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 smtClean="0"/>
              <a:t>34</a:t>
            </a:fld>
            <a:endParaRPr lang="hr-HR" dirty="0"/>
          </a:p>
        </p:txBody>
      </p:sp>
      <p:pic>
        <p:nvPicPr>
          <p:cNvPr id="2050" name="Picture 2" descr="CUC 2023 - Zagreb | Događaji | rep.hr">
            <a:extLst>
              <a:ext uri="{FF2B5EF4-FFF2-40B4-BE49-F238E27FC236}">
                <a16:creationId xmlns:a16="http://schemas.microsoft.com/office/drawing/2014/main" id="{003357F1-7582-F5AC-C1AF-FF82A02E9E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1626" y="596611"/>
            <a:ext cx="1521039" cy="1014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869D1CD1-97BE-8FA9-E59E-5FB78F63482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6112" y="123032"/>
            <a:ext cx="1712068" cy="649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266;p14">
            <a:extLst>
              <a:ext uri="{FF2B5EF4-FFF2-40B4-BE49-F238E27FC236}">
                <a16:creationId xmlns:a16="http://schemas.microsoft.com/office/drawing/2014/main" id="{D3CD84B6-0A5B-27C2-6384-60BC547DB6F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23663" t="18731" r="24225" b="5255"/>
          <a:stretch/>
        </p:blipFill>
        <p:spPr>
          <a:xfrm>
            <a:off x="1100328" y="2849292"/>
            <a:ext cx="2520000" cy="315485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267;p14">
            <a:extLst>
              <a:ext uri="{FF2B5EF4-FFF2-40B4-BE49-F238E27FC236}">
                <a16:creationId xmlns:a16="http://schemas.microsoft.com/office/drawing/2014/main" id="{A0573C54-E52C-25B6-4DA9-547E1EEE065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24918" t="16909" r="23644" b="3207"/>
          <a:stretch/>
        </p:blipFill>
        <p:spPr>
          <a:xfrm>
            <a:off x="4628844" y="2745840"/>
            <a:ext cx="2520000" cy="33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268;p14">
            <a:extLst>
              <a:ext uri="{FF2B5EF4-FFF2-40B4-BE49-F238E27FC236}">
                <a16:creationId xmlns:a16="http://schemas.microsoft.com/office/drawing/2014/main" id="{822DBDFB-6C31-3AFE-B0BF-712A11E446FB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24957" t="10424" r="26068" b="2969"/>
          <a:stretch/>
        </p:blipFill>
        <p:spPr>
          <a:xfrm>
            <a:off x="8157360" y="2015136"/>
            <a:ext cx="2520000" cy="416605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255;p13">
            <a:extLst>
              <a:ext uri="{FF2B5EF4-FFF2-40B4-BE49-F238E27FC236}">
                <a16:creationId xmlns:a16="http://schemas.microsoft.com/office/drawing/2014/main" id="{041B3C25-4239-AF2E-A63D-A374860A49D8}"/>
              </a:ext>
            </a:extLst>
          </p:cNvPr>
          <p:cNvSpPr txBox="1"/>
          <p:nvPr/>
        </p:nvSpPr>
        <p:spPr>
          <a:xfrm>
            <a:off x="1490239" y="1393874"/>
            <a:ext cx="6156586" cy="11756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hr-HR" sz="2800" kern="0" dirty="0">
                <a:solidFill>
                  <a:schemeClr val="bg2">
                    <a:lumMod val="50000"/>
                  </a:schemeClr>
                </a:solidFill>
                <a:ea typeface="Arial"/>
                <a:cs typeface="Arial"/>
                <a:sym typeface="Arial"/>
              </a:rPr>
              <a:t>E-pošta</a:t>
            </a:r>
            <a:r>
              <a:rPr kumimoji="0" lang="hr-HR" sz="28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ea typeface="Arial"/>
                <a:cs typeface="Arial"/>
                <a:sym typeface="Arial"/>
              </a:rPr>
              <a:t>: </a:t>
            </a:r>
            <a:r>
              <a:rPr kumimoji="0" lang="hr-HR" sz="2800" b="1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ea typeface="Arial"/>
                <a:cs typeface="Arial"/>
                <a:sym typeface="Arial"/>
                <a:hlinkClick r:id="rId7"/>
              </a:rPr>
              <a:t>cuc2023.geoskola@gmail.com</a:t>
            </a:r>
            <a:endParaRPr kumimoji="0" lang="hr-HR" sz="2800" b="1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hr-HR" sz="2800" kern="0" dirty="0">
                <a:solidFill>
                  <a:schemeClr val="bg2">
                    <a:lumMod val="50000"/>
                  </a:schemeClr>
                </a:solidFill>
                <a:ea typeface="Twentieth Century"/>
                <a:cs typeface="Arial"/>
                <a:sym typeface="Arial"/>
              </a:rPr>
              <a:t>Lozinka: </a:t>
            </a:r>
            <a:r>
              <a:rPr lang="hr-HR" sz="2800" b="1" kern="0" dirty="0">
                <a:solidFill>
                  <a:schemeClr val="bg2">
                    <a:lumMod val="50000"/>
                  </a:schemeClr>
                </a:solidFill>
                <a:ea typeface="Twentieth Century"/>
                <a:cs typeface="Arial"/>
                <a:sym typeface="Arial"/>
              </a:rPr>
              <a:t>geoskola@2023</a:t>
            </a:r>
            <a:endParaRPr kumimoji="0" lang="hr-HR" sz="2800" b="1" i="0" u="none" strike="noStrike" kern="0" cap="none" spc="0" normalizeH="0" baseline="0" noProof="0" dirty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uLnTx/>
              <a:uFillTx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10" name="Pravokutnik 9">
            <a:extLst>
              <a:ext uri="{FF2B5EF4-FFF2-40B4-BE49-F238E27FC236}">
                <a16:creationId xmlns:a16="http://schemas.microsoft.com/office/drawing/2014/main" id="{4F35E689-5838-1496-39FC-F1E6E26C779A}"/>
              </a:ext>
            </a:extLst>
          </p:cNvPr>
          <p:cNvSpPr/>
          <p:nvPr/>
        </p:nvSpPr>
        <p:spPr>
          <a:xfrm>
            <a:off x="1394724" y="1191435"/>
            <a:ext cx="6117771" cy="147556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096941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A192136-93B4-BA67-D581-2537709448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543" y="267467"/>
            <a:ext cx="10166602" cy="923968"/>
          </a:xfrm>
        </p:spPr>
        <p:txBody>
          <a:bodyPr>
            <a:normAutofit/>
          </a:bodyPr>
          <a:lstStyle/>
          <a:p>
            <a:pPr algn="ctr"/>
            <a:r>
              <a:rPr lang="hr-HR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Učitavanje videa na YouTube</a:t>
            </a:r>
            <a:endParaRPr lang="hr-HR" sz="2700" b="1" dirty="0">
              <a:solidFill>
                <a:schemeClr val="bg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56DD8CDB-B5E2-1CFE-4BA6-BD347E6CF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 smtClean="0"/>
              <a:t>35</a:t>
            </a:fld>
            <a:endParaRPr lang="hr-HR" dirty="0"/>
          </a:p>
        </p:txBody>
      </p:sp>
      <p:pic>
        <p:nvPicPr>
          <p:cNvPr id="2050" name="Picture 2" descr="CUC 2023 - Zagreb | Događaji | rep.hr">
            <a:extLst>
              <a:ext uri="{FF2B5EF4-FFF2-40B4-BE49-F238E27FC236}">
                <a16:creationId xmlns:a16="http://schemas.microsoft.com/office/drawing/2014/main" id="{003357F1-7582-F5AC-C1AF-FF82A02E9E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1626" y="596611"/>
            <a:ext cx="1521039" cy="1014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869D1CD1-97BE-8FA9-E59E-5FB78F63482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6112" y="123032"/>
            <a:ext cx="1712068" cy="649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275;p15">
            <a:extLst>
              <a:ext uri="{FF2B5EF4-FFF2-40B4-BE49-F238E27FC236}">
                <a16:creationId xmlns:a16="http://schemas.microsoft.com/office/drawing/2014/main" id="{EC28D6A7-9D31-011B-BE01-2ECB8F873B5D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73349" y="2088335"/>
            <a:ext cx="7999176" cy="38772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276;p15">
            <a:extLst>
              <a:ext uri="{FF2B5EF4-FFF2-40B4-BE49-F238E27FC236}">
                <a16:creationId xmlns:a16="http://schemas.microsoft.com/office/drawing/2014/main" id="{5A32D105-1F47-D8A5-056E-F0F584F22925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312" t="4511" r="1989" b="4151"/>
          <a:stretch/>
        </p:blipFill>
        <p:spPr>
          <a:xfrm>
            <a:off x="6764110" y="4929186"/>
            <a:ext cx="4762500" cy="1609726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kstniOkvir 11">
            <a:extLst>
              <a:ext uri="{FF2B5EF4-FFF2-40B4-BE49-F238E27FC236}">
                <a16:creationId xmlns:a16="http://schemas.microsoft.com/office/drawing/2014/main" id="{1B6F7972-922F-B569-F68E-D18104D21ED3}"/>
              </a:ext>
            </a:extLst>
          </p:cNvPr>
          <p:cNvSpPr txBox="1"/>
          <p:nvPr/>
        </p:nvSpPr>
        <p:spPr>
          <a:xfrm>
            <a:off x="8916541" y="2001436"/>
            <a:ext cx="25901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hr-HR" sz="24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cs typeface="Arial"/>
                <a:sym typeface="Arial"/>
              </a:rPr>
              <a:t>Naziv videa: </a:t>
            </a:r>
            <a:r>
              <a:rPr kumimoji="0" lang="hr-HR" sz="2400" b="1" i="1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Arial"/>
                <a:sym typeface="Arial"/>
              </a:rPr>
              <a:t>Prezime_patuljak</a:t>
            </a:r>
            <a:endParaRPr kumimoji="0" lang="hr-HR" sz="2400" b="1" i="1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cxnSp>
        <p:nvCxnSpPr>
          <p:cNvPr id="13" name="Ravni poveznik sa strelicom 12">
            <a:extLst>
              <a:ext uri="{FF2B5EF4-FFF2-40B4-BE49-F238E27FC236}">
                <a16:creationId xmlns:a16="http://schemas.microsoft.com/office/drawing/2014/main" id="{1A0EA4C9-9996-CA8B-8437-29428DB27C15}"/>
              </a:ext>
            </a:extLst>
          </p:cNvPr>
          <p:cNvCxnSpPr>
            <a:cxnSpLocks/>
          </p:cNvCxnSpPr>
          <p:nvPr/>
        </p:nvCxnSpPr>
        <p:spPr>
          <a:xfrm flipH="1">
            <a:off x="3130083" y="2623457"/>
            <a:ext cx="5786458" cy="151761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19" name="Množenje 10">
            <a:extLst>
              <a:ext uri="{FF2B5EF4-FFF2-40B4-BE49-F238E27FC236}">
                <a16:creationId xmlns:a16="http://schemas.microsoft.com/office/drawing/2014/main" id="{77A7212B-BAAB-5A78-EFE1-4F11DB4CAF0B}"/>
              </a:ext>
            </a:extLst>
          </p:cNvPr>
          <p:cNvSpPr/>
          <p:nvPr/>
        </p:nvSpPr>
        <p:spPr>
          <a:xfrm>
            <a:off x="3261351" y="4601968"/>
            <a:ext cx="282802" cy="293882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hr-HR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0" name="Pravokutnik 19">
            <a:extLst>
              <a:ext uri="{FF2B5EF4-FFF2-40B4-BE49-F238E27FC236}">
                <a16:creationId xmlns:a16="http://schemas.microsoft.com/office/drawing/2014/main" id="{E977DEDE-3696-B9B5-089F-6E2170F1968C}"/>
              </a:ext>
            </a:extLst>
          </p:cNvPr>
          <p:cNvSpPr/>
          <p:nvPr/>
        </p:nvSpPr>
        <p:spPr>
          <a:xfrm>
            <a:off x="3337091" y="4895850"/>
            <a:ext cx="131323" cy="107074"/>
          </a:xfrm>
          <a:prstGeom prst="rect">
            <a:avLst/>
          </a:prstGeom>
          <a:solidFill>
            <a:srgbClr val="FFC000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hr-HR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0244" name="Picture 4" descr="Youtube Icon Vector Art, Icons, and Graphics for Free Download">
            <a:extLst>
              <a:ext uri="{FF2B5EF4-FFF2-40B4-BE49-F238E27FC236}">
                <a16:creationId xmlns:a16="http://schemas.microsoft.com/office/drawing/2014/main" id="{08CEEE4C-6D53-C5AC-35D1-DC5BE91728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5773" y="974305"/>
            <a:ext cx="968828" cy="96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483152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A192136-93B4-BA67-D581-2537709448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543" y="267467"/>
            <a:ext cx="10166602" cy="923968"/>
          </a:xfrm>
        </p:spPr>
        <p:txBody>
          <a:bodyPr>
            <a:normAutofit/>
          </a:bodyPr>
          <a:lstStyle/>
          <a:p>
            <a:pPr algn="ctr"/>
            <a:r>
              <a:rPr lang="hr-HR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Spremanje projekta</a:t>
            </a:r>
            <a:endParaRPr lang="hr-HR" sz="2700" b="1" dirty="0">
              <a:solidFill>
                <a:schemeClr val="bg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56DD8CDB-B5E2-1CFE-4BA6-BD347E6CF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 smtClean="0"/>
              <a:t>36</a:t>
            </a:fld>
            <a:endParaRPr lang="hr-HR" dirty="0"/>
          </a:p>
        </p:txBody>
      </p:sp>
      <p:pic>
        <p:nvPicPr>
          <p:cNvPr id="2050" name="Picture 2" descr="CUC 2023 - Zagreb | Događaji | rep.hr">
            <a:extLst>
              <a:ext uri="{FF2B5EF4-FFF2-40B4-BE49-F238E27FC236}">
                <a16:creationId xmlns:a16="http://schemas.microsoft.com/office/drawing/2014/main" id="{003357F1-7582-F5AC-C1AF-FF82A02E9E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1626" y="596611"/>
            <a:ext cx="1521039" cy="1014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869D1CD1-97BE-8FA9-E59E-5FB78F63482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6112" y="123032"/>
            <a:ext cx="1712068" cy="649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284;p16">
            <a:extLst>
              <a:ext uri="{FF2B5EF4-FFF2-40B4-BE49-F238E27FC236}">
                <a16:creationId xmlns:a16="http://schemas.microsoft.com/office/drawing/2014/main" id="{7E8FBA18-23A9-8FD1-E07B-8250469209F7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65642" y="1754336"/>
            <a:ext cx="3353268" cy="289600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286;p16">
            <a:extLst>
              <a:ext uri="{FF2B5EF4-FFF2-40B4-BE49-F238E27FC236}">
                <a16:creationId xmlns:a16="http://schemas.microsoft.com/office/drawing/2014/main" id="{97FB83DE-3DB4-E9EE-4204-93736CA7AC3B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005" t="679" r="795" b="1276"/>
          <a:stretch/>
        </p:blipFill>
        <p:spPr>
          <a:xfrm>
            <a:off x="5289550" y="1557646"/>
            <a:ext cx="5930900" cy="41656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287;p16">
            <a:extLst>
              <a:ext uri="{FF2B5EF4-FFF2-40B4-BE49-F238E27FC236}">
                <a16:creationId xmlns:a16="http://schemas.microsoft.com/office/drawing/2014/main" id="{6756B630-8E04-2B72-D900-7D41E296B2BF}"/>
              </a:ext>
            </a:extLst>
          </p:cNvPr>
          <p:cNvSpPr txBox="1"/>
          <p:nvPr/>
        </p:nvSpPr>
        <p:spPr>
          <a:xfrm>
            <a:off x="688182" y="5016551"/>
            <a:ext cx="5103018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hr-HR" sz="2400" b="0" i="0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cs typeface="Arial"/>
                <a:sym typeface="Arial"/>
              </a:rPr>
              <a:t>Naziv projekta:</a:t>
            </a:r>
            <a:r>
              <a:rPr kumimoji="0" lang="hr-HR" sz="2400" b="1" i="1" u="none" strike="noStrike" kern="0" cap="none" spc="0" normalizeH="0" baseline="0" noProof="0" dirty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uLnTx/>
                <a:uFillTx/>
                <a:cs typeface="Arial"/>
                <a:sym typeface="Arial"/>
              </a:rPr>
              <a:t> </a:t>
            </a:r>
            <a:r>
              <a:rPr kumimoji="0" lang="hr-HR" sz="24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Arial"/>
                <a:sym typeface="Arial"/>
              </a:rPr>
              <a:t>Prezime_</a:t>
            </a:r>
            <a:r>
              <a:rPr lang="hr-HR" sz="2400" b="1" i="1" kern="0" dirty="0">
                <a:solidFill>
                  <a:srgbClr val="FF0000"/>
                </a:solidFill>
                <a:cs typeface="Arial"/>
                <a:sym typeface="Arial"/>
              </a:rPr>
              <a:t>patuljak</a:t>
            </a:r>
            <a:endParaRPr kumimoji="0" lang="hr-HR" sz="2400" b="1" i="1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9942250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A192136-93B4-BA67-D581-2537709448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4" y="609600"/>
            <a:ext cx="6881026" cy="132288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kern="1200" dirty="0" err="1">
                <a:solidFill>
                  <a:schemeClr val="bg2">
                    <a:lumMod val="50000"/>
                  </a:schemeClr>
                </a:solidFill>
                <a:latin typeface="+mn-lt"/>
                <a:ea typeface="+mj-ea"/>
                <a:cs typeface="+mj-cs"/>
              </a:rPr>
              <a:t>Literatura</a:t>
            </a:r>
            <a:endParaRPr lang="en-US" b="1" kern="1200" dirty="0">
              <a:solidFill>
                <a:schemeClr val="bg2">
                  <a:lumMod val="50000"/>
                </a:schemeClr>
              </a:solidFill>
              <a:latin typeface="+mn-lt"/>
              <a:ea typeface="+mj-ea"/>
              <a:cs typeface="+mj-cs"/>
            </a:endParaRPr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56DD8CDB-B5E2-1CFE-4BA6-BD347E6CF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pPr lvl="0" indent="0" defTabSz="914400">
              <a:spcBef>
                <a:spcPts val="0"/>
              </a:spcBef>
              <a:spcAft>
                <a:spcPts val="600"/>
              </a:spcAft>
              <a:buNone/>
            </a:pPr>
            <a:fld id="{00000000-1234-1234-1234-123412341234}" type="slidenum">
              <a:rPr lang="en-US" sz="1000">
                <a:solidFill>
                  <a:schemeClr val="tx1">
                    <a:lumMod val="50000"/>
                    <a:lumOff val="50000"/>
                  </a:schemeClr>
                </a:solidFill>
              </a:rPr>
              <a:pPr lvl="0" indent="0" defTabSz="914400">
                <a:spcBef>
                  <a:spcPts val="0"/>
                </a:spcBef>
                <a:spcAft>
                  <a:spcPts val="600"/>
                </a:spcAft>
                <a:buNone/>
              </a:pPr>
              <a:t>37</a:t>
            </a:fld>
            <a:endParaRPr lang="en-US" sz="10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id="{A0F4297B-A3A0-62EE-453D-62BEBB20F218}"/>
              </a:ext>
            </a:extLst>
          </p:cNvPr>
          <p:cNvSpPr txBox="1"/>
          <p:nvPr/>
        </p:nvSpPr>
        <p:spPr>
          <a:xfrm>
            <a:off x="1137034" y="2194102"/>
            <a:ext cx="6573951" cy="390858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0" marR="0" lvl="0" indent="-228600" defTabSz="9144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2000" b="1" i="0" u="none" strike="noStrike" cap="none" dirty="0">
                <a:solidFill>
                  <a:schemeClr val="bg2">
                    <a:lumMod val="50000"/>
                  </a:schemeClr>
                </a:solidFill>
                <a:sym typeface="Calibri"/>
              </a:rPr>
              <a:t>URL 1. </a:t>
            </a:r>
            <a:r>
              <a:rPr lang="en-US" sz="2000" b="0" i="0" u="sng" strike="noStrike" cap="none" dirty="0">
                <a:solidFill>
                  <a:schemeClr val="bg2">
                    <a:lumMod val="50000"/>
                  </a:schemeClr>
                </a:solidFill>
                <a:sym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https://www.3dflow.net/technology/documents/3df-zephyr-tutorials</a:t>
            </a:r>
            <a:r>
              <a:rPr lang="hr-HR" sz="2000" dirty="0">
                <a:solidFill>
                  <a:schemeClr val="bg2">
                    <a:lumMod val="50000"/>
                  </a:schemeClr>
                </a:solidFill>
                <a:sym typeface="Calibri"/>
              </a:rPr>
              <a:t> </a:t>
            </a:r>
            <a:r>
              <a:rPr lang="hr-HR" sz="2000" b="0" i="0" strike="noStrike" cap="none" dirty="0">
                <a:solidFill>
                  <a:schemeClr val="bg2">
                    <a:lumMod val="90000"/>
                  </a:schemeClr>
                </a:solidFill>
                <a:sym typeface="Calibri"/>
              </a:rPr>
              <a:t>(30.4.2021.)</a:t>
            </a:r>
          </a:p>
          <a:p>
            <a:pPr marR="0" lvl="0" defTabSz="9144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1800"/>
            </a:pPr>
            <a:endParaRPr lang="en-US" sz="2000" b="0" i="0" strike="noStrike" cap="none" dirty="0">
              <a:solidFill>
                <a:schemeClr val="bg2">
                  <a:lumMod val="90000"/>
                </a:schemeClr>
              </a:solidFill>
              <a:sym typeface="Calibri"/>
            </a:endParaRP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Clr>
                <a:srgbClr val="000000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2000" b="1" i="0" u="none" strike="noStrike" cap="none" dirty="0">
                <a:solidFill>
                  <a:schemeClr val="bg2">
                    <a:lumMod val="50000"/>
                  </a:schemeClr>
                </a:solidFill>
                <a:sym typeface="Calibri"/>
              </a:rPr>
              <a:t>URL 2. </a:t>
            </a:r>
            <a:r>
              <a:rPr lang="en-US" sz="2000" b="0" i="0" u="sng" strike="noStrike" cap="none" dirty="0">
                <a:solidFill>
                  <a:schemeClr val="bg2">
                    <a:lumMod val="50000"/>
                  </a:schemeClr>
                </a:solidFill>
                <a:sym typeface="Calibri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https://i.materialise.com/blog/en/how-to-make-a-3d-printed-object-from-a-photo-in-5-easy-steps/</a:t>
            </a:r>
            <a:r>
              <a:rPr lang="hr-HR" sz="2000" b="0" i="0" u="sng" strike="noStrike" cap="none" dirty="0">
                <a:solidFill>
                  <a:schemeClr val="bg2">
                    <a:lumMod val="50000"/>
                  </a:schemeClr>
                </a:solidFill>
                <a:sym typeface="Calibri"/>
              </a:rPr>
              <a:t> </a:t>
            </a:r>
            <a:r>
              <a:rPr lang="hr-HR" sz="2000" b="0" i="0" strike="noStrike" cap="none" dirty="0">
                <a:solidFill>
                  <a:schemeClr val="bg2">
                    <a:lumMod val="90000"/>
                  </a:schemeClr>
                </a:solidFill>
                <a:sym typeface="Calibri"/>
              </a:rPr>
              <a:t>(20.4.2021.)</a:t>
            </a:r>
            <a:endParaRPr lang="en-US" sz="2000" b="0" i="0" strike="noStrike" cap="none" dirty="0">
              <a:solidFill>
                <a:schemeClr val="bg2">
                  <a:lumMod val="90000"/>
                </a:schemeClr>
              </a:solidFill>
              <a:sym typeface="Calibri"/>
            </a:endParaRPr>
          </a:p>
          <a:p>
            <a:pPr marL="0" marR="0" lvl="0" indent="-228600" defTabSz="9144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1800"/>
              <a:buFont typeface="Arial" panose="020B0604020202020204" pitchFamily="34" charset="0"/>
              <a:buChar char="•"/>
            </a:pPr>
            <a:endParaRPr lang="en-US" sz="2000" b="0" i="0" u="none" strike="noStrike" cap="none" dirty="0">
              <a:solidFill>
                <a:schemeClr val="bg2">
                  <a:lumMod val="50000"/>
                </a:schemeClr>
              </a:solidFill>
              <a:sym typeface="Calibri"/>
            </a:endParaRP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Clr>
                <a:srgbClr val="000000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2000" b="1" i="0" u="none" strike="noStrike" cap="none" dirty="0">
                <a:solidFill>
                  <a:schemeClr val="bg2">
                    <a:lumMod val="50000"/>
                  </a:schemeClr>
                </a:solidFill>
                <a:sym typeface="Calibri"/>
              </a:rPr>
              <a:t>URL 3. </a:t>
            </a:r>
            <a:r>
              <a:rPr lang="en-US" sz="2000" b="0" i="0" u="sng" strike="noStrike" cap="none" dirty="0">
                <a:solidFill>
                  <a:schemeClr val="bg2">
                    <a:lumMod val="50000"/>
                  </a:schemeClr>
                </a:solidFill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https://www.dronegenuity.com/aerial-photogrammetry/</a:t>
            </a:r>
            <a:r>
              <a:rPr lang="en-US" sz="2000" b="0" i="0" u="none" strike="noStrike" cap="none" dirty="0">
                <a:solidFill>
                  <a:schemeClr val="bg2">
                    <a:lumMod val="50000"/>
                  </a:schemeClr>
                </a:solidFill>
                <a:sym typeface="Calibri"/>
              </a:rPr>
              <a:t> </a:t>
            </a:r>
            <a:r>
              <a:rPr lang="hr-HR" sz="2000" b="0" i="0" u="none" strike="noStrike" cap="none" dirty="0">
                <a:solidFill>
                  <a:schemeClr val="bg2">
                    <a:lumMod val="50000"/>
                  </a:schemeClr>
                </a:solidFill>
                <a:sym typeface="Calibri"/>
              </a:rPr>
              <a:t> </a:t>
            </a:r>
            <a:r>
              <a:rPr lang="hr-HR" sz="2000" b="0" i="0" strike="noStrike" cap="none" dirty="0">
                <a:solidFill>
                  <a:schemeClr val="bg2">
                    <a:lumMod val="90000"/>
                  </a:schemeClr>
                </a:solidFill>
                <a:sym typeface="Calibri"/>
              </a:rPr>
              <a:t>(21.4.2021.)</a:t>
            </a:r>
            <a:endParaRPr lang="en-US" sz="2000" b="0" i="0" strike="noStrike" cap="none" dirty="0">
              <a:solidFill>
                <a:schemeClr val="bg2">
                  <a:lumMod val="90000"/>
                </a:schemeClr>
              </a:solidFill>
              <a:sym typeface="Calibri"/>
            </a:endParaRPr>
          </a:p>
          <a:p>
            <a:pPr marL="0" marR="0" lvl="0" indent="-228600" defTabSz="9144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1800"/>
              <a:buFont typeface="Arial" panose="020B0604020202020204" pitchFamily="34" charset="0"/>
              <a:buChar char="•"/>
            </a:pPr>
            <a:endParaRPr lang="en-US" sz="2000" b="0" i="0" u="none" strike="noStrike" cap="none" dirty="0">
              <a:solidFill>
                <a:schemeClr val="bg2">
                  <a:lumMod val="50000"/>
                </a:schemeClr>
              </a:solidFill>
              <a:sym typeface="Arial"/>
            </a:endParaRP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Clr>
                <a:srgbClr val="000000"/>
              </a:buClr>
              <a:buSzPts val="1800"/>
              <a:buFont typeface="Arial" panose="020B0604020202020204" pitchFamily="34" charset="0"/>
              <a:buChar char="•"/>
            </a:pPr>
            <a:r>
              <a:rPr lang="en-US" sz="2000" b="1" i="0" u="none" strike="noStrike" cap="none" dirty="0">
                <a:solidFill>
                  <a:schemeClr val="bg2">
                    <a:lumMod val="50000"/>
                  </a:schemeClr>
                </a:solidFill>
                <a:sym typeface="Calibri"/>
              </a:rPr>
              <a:t>URL 4. </a:t>
            </a:r>
            <a:r>
              <a:rPr lang="en-US" sz="2000" b="0" i="0" u="sng" strike="noStrike" cap="none" dirty="0">
                <a:solidFill>
                  <a:schemeClr val="bg2">
                    <a:lumMod val="50000"/>
                  </a:schemeClr>
                </a:solidFill>
                <a:sym typeface="Calibri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https://blog.prusaprinters.org/photogrammetry-3d-scanning-just-phone-camera_7811/</a:t>
            </a:r>
            <a:r>
              <a:rPr lang="hr-HR" sz="2000" b="0" i="0" u="sng" strike="noStrike" cap="none" dirty="0">
                <a:solidFill>
                  <a:schemeClr val="bg2">
                    <a:lumMod val="50000"/>
                  </a:schemeClr>
                </a:solidFill>
                <a:sym typeface="Calibri"/>
              </a:rPr>
              <a:t> </a:t>
            </a:r>
            <a:r>
              <a:rPr lang="hr-HR" sz="2000" b="0" i="0" strike="noStrike" cap="none" dirty="0">
                <a:solidFill>
                  <a:schemeClr val="bg2">
                    <a:lumMod val="90000"/>
                  </a:schemeClr>
                </a:solidFill>
                <a:sym typeface="Calibri"/>
              </a:rPr>
              <a:t>(25.4.2021.)</a:t>
            </a:r>
            <a:endParaRPr lang="en-US" sz="2000" b="0" i="0" strike="noStrike" cap="none" dirty="0">
              <a:solidFill>
                <a:schemeClr val="bg2">
                  <a:lumMod val="90000"/>
                </a:schemeClr>
              </a:solidFill>
              <a:sym typeface="Calibri"/>
            </a:endParaRPr>
          </a:p>
          <a:p>
            <a:pPr marL="0" marR="0" lvl="0" indent="-228600" defTabSz="9144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0000"/>
              </a:buClr>
              <a:buSzPts val="1800"/>
              <a:buFont typeface="Arial" panose="020B0604020202020204" pitchFamily="34" charset="0"/>
              <a:buChar char="•"/>
            </a:pPr>
            <a:endParaRPr lang="en-US" sz="2000" b="0" i="0" u="none" strike="noStrike" cap="none" dirty="0">
              <a:solidFill>
                <a:schemeClr val="bg2">
                  <a:lumMod val="50000"/>
                </a:schemeClr>
              </a:solidFill>
              <a:sym typeface="Calibri"/>
            </a:endParaRPr>
          </a:p>
          <a:p>
            <a:pPr marL="180975" lvl="0" indent="-228600" defTabSz="91440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SzPts val="2000"/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2050" name="Picture 2" descr="CUC 2023 - Zagreb | Događaji | rep.hr">
            <a:extLst>
              <a:ext uri="{FF2B5EF4-FFF2-40B4-BE49-F238E27FC236}">
                <a16:creationId xmlns:a16="http://schemas.microsoft.com/office/drawing/2014/main" id="{003357F1-7582-F5AC-C1AF-FF82A02E9E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76618" y="2267888"/>
            <a:ext cx="3478987" cy="2322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869D1CD1-97BE-8FA9-E59E-5FB78F634822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6112" y="123032"/>
            <a:ext cx="1712068" cy="6492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764753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EC7823C-FDD6-429C-986C-063FDEBF9E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9CF7FE1C-8BC5-4B0C-A2BC-93AB72C90F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68100" y="-1"/>
            <a:ext cx="10423900" cy="5920155"/>
          </a:xfrm>
          <a:custGeom>
            <a:avLst/>
            <a:gdLst>
              <a:gd name="connsiteX0" fmla="*/ 10423900 w 10423900"/>
              <a:gd name="connsiteY0" fmla="*/ 0 h 5491534"/>
              <a:gd name="connsiteX1" fmla="*/ 3493157 w 10423900"/>
              <a:gd name="connsiteY1" fmla="*/ 0 h 5491534"/>
              <a:gd name="connsiteX2" fmla="*/ 3493018 w 10423900"/>
              <a:gd name="connsiteY2" fmla="*/ 31 h 5491534"/>
              <a:gd name="connsiteX3" fmla="*/ 3245493 w 10423900"/>
              <a:gd name="connsiteY3" fmla="*/ 104839 h 5491534"/>
              <a:gd name="connsiteX4" fmla="*/ 4434802 w 10423900"/>
              <a:gd name="connsiteY4" fmla="*/ 284558 h 5491534"/>
              <a:gd name="connsiteX5" fmla="*/ 4011937 w 10423900"/>
              <a:gd name="connsiteY5" fmla="*/ 395559 h 5491534"/>
              <a:gd name="connsiteX6" fmla="*/ 3573213 w 10423900"/>
              <a:gd name="connsiteY6" fmla="*/ 474847 h 5491534"/>
              <a:gd name="connsiteX7" fmla="*/ 3097489 w 10423900"/>
              <a:gd name="connsiteY7" fmla="*/ 532990 h 5491534"/>
              <a:gd name="connsiteX8" fmla="*/ 2664052 w 10423900"/>
              <a:gd name="connsiteY8" fmla="*/ 649279 h 5491534"/>
              <a:gd name="connsiteX9" fmla="*/ 3795218 w 10423900"/>
              <a:gd name="connsiteY9" fmla="*/ 696852 h 5491534"/>
              <a:gd name="connsiteX10" fmla="*/ 3208492 w 10423900"/>
              <a:gd name="connsiteY10" fmla="*/ 802568 h 5491534"/>
              <a:gd name="connsiteX11" fmla="*/ 2727483 w 10423900"/>
              <a:gd name="connsiteY11" fmla="*/ 939999 h 5491534"/>
              <a:gd name="connsiteX12" fmla="*/ 2389190 w 10423900"/>
              <a:gd name="connsiteY12" fmla="*/ 1003429 h 5491534"/>
              <a:gd name="connsiteX13" fmla="*/ 2029754 w 10423900"/>
              <a:gd name="connsiteY13" fmla="*/ 1019287 h 5491534"/>
              <a:gd name="connsiteX14" fmla="*/ 1945181 w 10423900"/>
              <a:gd name="connsiteY14" fmla="*/ 1119716 h 5491534"/>
              <a:gd name="connsiteX15" fmla="*/ 2056184 w 10423900"/>
              <a:gd name="connsiteY15" fmla="*/ 1225434 h 5491534"/>
              <a:gd name="connsiteX16" fmla="*/ 2225329 w 10423900"/>
              <a:gd name="connsiteY16" fmla="*/ 1236004 h 5491534"/>
              <a:gd name="connsiteX17" fmla="*/ 3234920 w 10423900"/>
              <a:gd name="connsiteY17" fmla="*/ 1262435 h 5491534"/>
              <a:gd name="connsiteX18" fmla="*/ 0 w 10423900"/>
              <a:gd name="connsiteY18" fmla="*/ 1495009 h 5491534"/>
              <a:gd name="connsiteX19" fmla="*/ 438724 w 10423900"/>
              <a:gd name="connsiteY19" fmla="*/ 1637728 h 5491534"/>
              <a:gd name="connsiteX20" fmla="*/ 586726 w 10423900"/>
              <a:gd name="connsiteY20" fmla="*/ 2028877 h 5491534"/>
              <a:gd name="connsiteX21" fmla="*/ 1125878 w 10423900"/>
              <a:gd name="connsiteY21" fmla="*/ 2250882 h 5491534"/>
              <a:gd name="connsiteX22" fmla="*/ 1474744 w 10423900"/>
              <a:gd name="connsiteY22" fmla="*/ 2330169 h 5491534"/>
              <a:gd name="connsiteX23" fmla="*/ 2272901 w 10423900"/>
              <a:gd name="connsiteY23" fmla="*/ 2446458 h 5491534"/>
              <a:gd name="connsiteX24" fmla="*/ 2389190 w 10423900"/>
              <a:gd name="connsiteY24" fmla="*/ 2636747 h 5491534"/>
              <a:gd name="connsiteX25" fmla="*/ 2489621 w 10423900"/>
              <a:gd name="connsiteY25" fmla="*/ 2848179 h 5491534"/>
              <a:gd name="connsiteX26" fmla="*/ 2701053 w 10423900"/>
              <a:gd name="connsiteY26" fmla="*/ 2985611 h 5491534"/>
              <a:gd name="connsiteX27" fmla="*/ 1057165 w 10423900"/>
              <a:gd name="connsiteY27" fmla="*/ 2964468 h 5491534"/>
              <a:gd name="connsiteX28" fmla="*/ 2912485 w 10423900"/>
              <a:gd name="connsiteY28" fmla="*/ 3408477 h 5491534"/>
              <a:gd name="connsiteX29" fmla="*/ 2748626 w 10423900"/>
              <a:gd name="connsiteY29" fmla="*/ 3582909 h 5491534"/>
              <a:gd name="connsiteX30" fmla="*/ 3763503 w 10423900"/>
              <a:gd name="connsiteY30" fmla="*/ 3820771 h 5491534"/>
              <a:gd name="connsiteX31" fmla="*/ 3219063 w 10423900"/>
              <a:gd name="connsiteY31" fmla="*/ 3847199 h 5491534"/>
              <a:gd name="connsiteX32" fmla="*/ 6385269 w 10423900"/>
              <a:gd name="connsiteY32" fmla="*/ 4840933 h 5491534"/>
              <a:gd name="connsiteX33" fmla="*/ 10285854 w 10423900"/>
              <a:gd name="connsiteY33" fmla="*/ 5471118 h 5491534"/>
              <a:gd name="connsiteX34" fmla="*/ 10423900 w 10423900"/>
              <a:gd name="connsiteY34" fmla="*/ 5491534 h 549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3900" h="5491534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B0651F5E-0457-4065-ACB2-8B81590C20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050098" flipH="1" flipV="1">
            <a:off x="-160709" y="3977842"/>
            <a:ext cx="7507400" cy="3166385"/>
          </a:xfrm>
          <a:custGeom>
            <a:avLst/>
            <a:gdLst>
              <a:gd name="connsiteX0" fmla="*/ 5497485 w 7507400"/>
              <a:gd name="connsiteY0" fmla="*/ 2912009 h 3166385"/>
              <a:gd name="connsiteX1" fmla="*/ 7034681 w 7507400"/>
              <a:gd name="connsiteY1" fmla="*/ 3151263 h 3166385"/>
              <a:gd name="connsiteX2" fmla="*/ 7137723 w 7507400"/>
              <a:gd name="connsiteY2" fmla="*/ 3166385 h 3166385"/>
              <a:gd name="connsiteX3" fmla="*/ 7507400 w 7507400"/>
              <a:gd name="connsiteY3" fmla="*/ 875071 h 3166385"/>
              <a:gd name="connsiteX4" fmla="*/ 2083578 w 7507400"/>
              <a:gd name="connsiteY4" fmla="*/ 0 h 3166385"/>
              <a:gd name="connsiteX5" fmla="*/ 2023081 w 7507400"/>
              <a:gd name="connsiteY5" fmla="*/ 5468 h 3166385"/>
              <a:gd name="connsiteX6" fmla="*/ 1865374 w 7507400"/>
              <a:gd name="connsiteY6" fmla="*/ 76313 h 3166385"/>
              <a:gd name="connsiteX7" fmla="*/ 1634010 w 7507400"/>
              <a:gd name="connsiteY7" fmla="*/ 119359 h 3166385"/>
              <a:gd name="connsiteX8" fmla="*/ 1388186 w 7507400"/>
              <a:gd name="connsiteY8" fmla="*/ 130121 h 3166385"/>
              <a:gd name="connsiteX9" fmla="*/ 1330344 w 7507400"/>
              <a:gd name="connsiteY9" fmla="*/ 198275 h 3166385"/>
              <a:gd name="connsiteX10" fmla="*/ 1406262 w 7507400"/>
              <a:gd name="connsiteY10" fmla="*/ 270018 h 3166385"/>
              <a:gd name="connsiteX11" fmla="*/ 1521942 w 7507400"/>
              <a:gd name="connsiteY11" fmla="*/ 277191 h 3166385"/>
              <a:gd name="connsiteX12" fmla="*/ 2212420 w 7507400"/>
              <a:gd name="connsiteY12" fmla="*/ 295128 h 3166385"/>
              <a:gd name="connsiteX13" fmla="*/ 0 w 7507400"/>
              <a:gd name="connsiteY13" fmla="*/ 452960 h 3166385"/>
              <a:gd name="connsiteX14" fmla="*/ 300051 w 7507400"/>
              <a:gd name="connsiteY14" fmla="*/ 549813 h 3166385"/>
              <a:gd name="connsiteX15" fmla="*/ 401272 w 7507400"/>
              <a:gd name="connsiteY15" fmla="*/ 815258 h 3166385"/>
              <a:gd name="connsiteX16" fmla="*/ 770008 w 7507400"/>
              <a:gd name="connsiteY16" fmla="*/ 965917 h 3166385"/>
              <a:gd name="connsiteX17" fmla="*/ 1008605 w 7507400"/>
              <a:gd name="connsiteY17" fmla="*/ 1019724 h 3166385"/>
              <a:gd name="connsiteX18" fmla="*/ 1554478 w 7507400"/>
              <a:gd name="connsiteY18" fmla="*/ 1098641 h 3166385"/>
              <a:gd name="connsiteX19" fmla="*/ 1634010 w 7507400"/>
              <a:gd name="connsiteY19" fmla="*/ 1227777 h 3166385"/>
              <a:gd name="connsiteX20" fmla="*/ 1702696 w 7507400"/>
              <a:gd name="connsiteY20" fmla="*/ 1371261 h 3166385"/>
              <a:gd name="connsiteX21" fmla="*/ 1847299 w 7507400"/>
              <a:gd name="connsiteY21" fmla="*/ 1464526 h 3166385"/>
              <a:gd name="connsiteX22" fmla="*/ 723015 w 7507400"/>
              <a:gd name="connsiteY22" fmla="*/ 1450177 h 3166385"/>
              <a:gd name="connsiteX23" fmla="*/ 1991901 w 7507400"/>
              <a:gd name="connsiteY23" fmla="*/ 1751495 h 3166385"/>
              <a:gd name="connsiteX24" fmla="*/ 1879835 w 7507400"/>
              <a:gd name="connsiteY24" fmla="*/ 1869870 h 3166385"/>
              <a:gd name="connsiteX25" fmla="*/ 2573927 w 7507400"/>
              <a:gd name="connsiteY25" fmla="*/ 2031290 h 3166385"/>
              <a:gd name="connsiteX26" fmla="*/ 2201575 w 7507400"/>
              <a:gd name="connsiteY26" fmla="*/ 2049225 h 3166385"/>
              <a:gd name="connsiteX27" fmla="*/ 4367000 w 7507400"/>
              <a:gd name="connsiteY27" fmla="*/ 2723602 h 3166385"/>
              <a:gd name="connsiteX28" fmla="*/ 5497485 w 7507400"/>
              <a:gd name="connsiteY28" fmla="*/ 2912009 h 3166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7507400" h="3166385">
                <a:moveTo>
                  <a:pt x="5497485" y="2912009"/>
                </a:moveTo>
                <a:cubicBezTo>
                  <a:pt x="6033497" y="2998226"/>
                  <a:pt x="6619155" y="3089592"/>
                  <a:pt x="7034681" y="3151263"/>
                </a:cubicBezTo>
                <a:lnTo>
                  <a:pt x="7137723" y="3166385"/>
                </a:lnTo>
                <a:lnTo>
                  <a:pt x="7507400" y="875071"/>
                </a:lnTo>
                <a:lnTo>
                  <a:pt x="2083578" y="0"/>
                </a:lnTo>
                <a:lnTo>
                  <a:pt x="2023081" y="5468"/>
                </a:lnTo>
                <a:cubicBezTo>
                  <a:pt x="1965692" y="12642"/>
                  <a:pt x="1910562" y="27887"/>
                  <a:pt x="1865374" y="76313"/>
                </a:cubicBezTo>
                <a:cubicBezTo>
                  <a:pt x="1796688" y="151642"/>
                  <a:pt x="1724387" y="162404"/>
                  <a:pt x="1634010" y="119359"/>
                </a:cubicBezTo>
                <a:cubicBezTo>
                  <a:pt x="1554478" y="79900"/>
                  <a:pt x="1467718" y="90662"/>
                  <a:pt x="1388186" y="130121"/>
                </a:cubicBezTo>
                <a:cubicBezTo>
                  <a:pt x="1359266" y="144469"/>
                  <a:pt x="1330344" y="162404"/>
                  <a:pt x="1330344" y="198275"/>
                </a:cubicBezTo>
                <a:cubicBezTo>
                  <a:pt x="1330344" y="248495"/>
                  <a:pt x="1366496" y="262843"/>
                  <a:pt x="1406262" y="270018"/>
                </a:cubicBezTo>
                <a:cubicBezTo>
                  <a:pt x="1442412" y="277191"/>
                  <a:pt x="1485792" y="284366"/>
                  <a:pt x="1521942" y="277191"/>
                </a:cubicBezTo>
                <a:cubicBezTo>
                  <a:pt x="1753307" y="237734"/>
                  <a:pt x="1981057" y="302301"/>
                  <a:pt x="2212420" y="295128"/>
                </a:cubicBezTo>
                <a:cubicBezTo>
                  <a:pt x="1485792" y="449373"/>
                  <a:pt x="751934" y="399154"/>
                  <a:pt x="0" y="452960"/>
                </a:cubicBezTo>
                <a:cubicBezTo>
                  <a:pt x="97608" y="560573"/>
                  <a:pt x="224135" y="470896"/>
                  <a:pt x="300051" y="549813"/>
                </a:cubicBezTo>
                <a:cubicBezTo>
                  <a:pt x="227750" y="714820"/>
                  <a:pt x="256671" y="804497"/>
                  <a:pt x="401272" y="815258"/>
                </a:cubicBezTo>
                <a:cubicBezTo>
                  <a:pt x="542261" y="826019"/>
                  <a:pt x="694093" y="768625"/>
                  <a:pt x="770008" y="965917"/>
                </a:cubicBezTo>
                <a:cubicBezTo>
                  <a:pt x="791699" y="1026898"/>
                  <a:pt x="925458" y="1008963"/>
                  <a:pt x="1008605" y="1019724"/>
                </a:cubicBezTo>
                <a:cubicBezTo>
                  <a:pt x="1189357" y="1044833"/>
                  <a:pt x="1380957" y="1019724"/>
                  <a:pt x="1554478" y="1098641"/>
                </a:cubicBezTo>
                <a:cubicBezTo>
                  <a:pt x="1623165" y="1127337"/>
                  <a:pt x="1670160" y="1148860"/>
                  <a:pt x="1634010" y="1227777"/>
                </a:cubicBezTo>
                <a:cubicBezTo>
                  <a:pt x="1597859" y="1310280"/>
                  <a:pt x="1644855" y="1338976"/>
                  <a:pt x="1702696" y="1371261"/>
                </a:cubicBezTo>
                <a:cubicBezTo>
                  <a:pt x="1746077" y="1396370"/>
                  <a:pt x="1811148" y="1389197"/>
                  <a:pt x="1847299" y="1464526"/>
                </a:cubicBezTo>
                <a:cubicBezTo>
                  <a:pt x="1467717" y="1453764"/>
                  <a:pt x="1098981" y="1392783"/>
                  <a:pt x="723015" y="1450177"/>
                </a:cubicBezTo>
                <a:cubicBezTo>
                  <a:pt x="1135131" y="1593662"/>
                  <a:pt x="1587014" y="1586487"/>
                  <a:pt x="1991901" y="1751495"/>
                </a:cubicBezTo>
                <a:cubicBezTo>
                  <a:pt x="1977441" y="1808889"/>
                  <a:pt x="1883449" y="1783778"/>
                  <a:pt x="1879835" y="1869870"/>
                </a:cubicBezTo>
                <a:cubicBezTo>
                  <a:pt x="2093123" y="1959548"/>
                  <a:pt x="2349794" y="1898566"/>
                  <a:pt x="2573927" y="2031290"/>
                </a:cubicBezTo>
                <a:cubicBezTo>
                  <a:pt x="2443785" y="2092271"/>
                  <a:pt x="2324488" y="1991831"/>
                  <a:pt x="2201575" y="2049225"/>
                </a:cubicBezTo>
                <a:cubicBezTo>
                  <a:pt x="2241342" y="2135316"/>
                  <a:pt x="4041644" y="2666208"/>
                  <a:pt x="4367000" y="2723602"/>
                </a:cubicBezTo>
                <a:cubicBezTo>
                  <a:pt x="4615085" y="2767993"/>
                  <a:pt x="5038048" y="2838109"/>
                  <a:pt x="5497485" y="2912009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Naslov 1">
            <a:extLst>
              <a:ext uri="{FF2B5EF4-FFF2-40B4-BE49-F238E27FC236}">
                <a16:creationId xmlns:a16="http://schemas.microsoft.com/office/drawing/2014/main" id="{3F29AA59-F24B-A168-3FC2-6194B895C2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1094" y="1058780"/>
            <a:ext cx="5602705" cy="309211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6600" kern="1200" dirty="0" err="1">
                <a:solidFill>
                  <a:schemeClr val="bg2">
                    <a:lumMod val="50000"/>
                  </a:schemeClr>
                </a:solidFill>
                <a:latin typeface="+mn-lt"/>
                <a:ea typeface="+mj-ea"/>
                <a:cs typeface="+mj-cs"/>
              </a:rPr>
              <a:t>Hvala</a:t>
            </a:r>
            <a:r>
              <a:rPr lang="en-US" sz="6600" kern="1200" dirty="0">
                <a:solidFill>
                  <a:schemeClr val="bg2">
                    <a:lumMod val="50000"/>
                  </a:schemeClr>
                </a:solidFill>
                <a:latin typeface="+mn-lt"/>
                <a:ea typeface="+mj-ea"/>
                <a:cs typeface="+mj-cs"/>
              </a:rPr>
              <a:t> </a:t>
            </a:r>
            <a:r>
              <a:rPr lang="en-US" sz="6600" kern="1200" dirty="0" err="1">
                <a:solidFill>
                  <a:schemeClr val="bg2">
                    <a:lumMod val="50000"/>
                  </a:schemeClr>
                </a:solidFill>
                <a:latin typeface="+mn-lt"/>
                <a:ea typeface="+mj-ea"/>
                <a:cs typeface="+mj-cs"/>
              </a:rPr>
              <a:t>na</a:t>
            </a:r>
            <a:r>
              <a:rPr lang="en-US" sz="6600" kern="1200" dirty="0">
                <a:solidFill>
                  <a:schemeClr val="bg2">
                    <a:lumMod val="50000"/>
                  </a:schemeClr>
                </a:solidFill>
                <a:latin typeface="+mn-lt"/>
                <a:ea typeface="+mj-ea"/>
                <a:cs typeface="+mj-cs"/>
              </a:rPr>
              <a:t> </a:t>
            </a:r>
            <a:r>
              <a:rPr lang="en-US" sz="6600" kern="1200" dirty="0" err="1">
                <a:solidFill>
                  <a:schemeClr val="bg2">
                    <a:lumMod val="50000"/>
                  </a:schemeClr>
                </a:solidFill>
                <a:latin typeface="+mn-lt"/>
                <a:ea typeface="+mj-ea"/>
                <a:cs typeface="+mj-cs"/>
              </a:rPr>
              <a:t>pažnji</a:t>
            </a:r>
            <a:r>
              <a:rPr lang="en-US" sz="6600" kern="1200" dirty="0">
                <a:solidFill>
                  <a:schemeClr val="bg2">
                    <a:lumMod val="50000"/>
                  </a:schemeClr>
                </a:solidFill>
                <a:latin typeface="+mn-lt"/>
                <a:ea typeface="+mj-ea"/>
                <a:cs typeface="+mj-cs"/>
              </a:rPr>
              <a:t>!</a:t>
            </a:r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9B53809D-5511-24AD-BB1D-A6C9099F4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lvl="0" indent="0" defTabSz="914400">
              <a:spcBef>
                <a:spcPts val="0"/>
              </a:spcBef>
              <a:spcAft>
                <a:spcPts val="600"/>
              </a:spcAft>
              <a:buNone/>
            </a:pPr>
            <a:fld id="{00000000-1234-1234-1234-123412341234}" type="slidenum">
              <a:rPr lang="en-US"/>
              <a:pPr lvl="0" indent="0" defTabSz="914400">
                <a:spcBef>
                  <a:spcPts val="0"/>
                </a:spcBef>
                <a:spcAft>
                  <a:spcPts val="600"/>
                </a:spcAft>
                <a:buNone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5800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A192136-93B4-BA67-D581-2537709448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Fotogrametrija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92A25938-6E92-5558-E109-A4AD6F34FB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041582"/>
            <a:ext cx="4463374" cy="2651985"/>
          </a:xfrm>
        </p:spPr>
        <p:txBody>
          <a:bodyPr/>
          <a:lstStyle/>
          <a:p>
            <a:pPr marL="0" indent="0">
              <a:buNone/>
            </a:pPr>
            <a:r>
              <a:rPr lang="hr-HR" sz="3200" b="1" i="0" u="none" strike="noStrike" cap="none" dirty="0">
                <a:solidFill>
                  <a:schemeClr val="bg2">
                    <a:lumMod val="50000"/>
                  </a:schemeClr>
                </a:solidFill>
                <a:ea typeface="Arial"/>
                <a:cs typeface="Arial"/>
                <a:sym typeface="Arial"/>
              </a:rPr>
              <a:t>Fotogrametrija </a:t>
            </a:r>
            <a:r>
              <a:rPr lang="hr-HR" sz="3200" i="0" u="none" strike="noStrike" cap="none" dirty="0">
                <a:solidFill>
                  <a:schemeClr val="bg2">
                    <a:lumMod val="50000"/>
                  </a:schemeClr>
                </a:solidFill>
                <a:ea typeface="Arial"/>
                <a:cs typeface="Arial"/>
                <a:sym typeface="Arial"/>
              </a:rPr>
              <a:t>je znanost koja omogućava dobivanje 3D modela iz niza snimaka.</a:t>
            </a:r>
            <a:endParaRPr lang="hr-HR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56DD8CDB-B5E2-1CFE-4BA6-BD347E6CF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 smtClean="0"/>
              <a:t>4</a:t>
            </a:fld>
            <a:endParaRPr lang="hr-HR"/>
          </a:p>
        </p:txBody>
      </p:sp>
      <p:pic>
        <p:nvPicPr>
          <p:cNvPr id="2050" name="Picture 2" descr="CUC 2023 - Zagreb | Događaji | rep.hr">
            <a:extLst>
              <a:ext uri="{FF2B5EF4-FFF2-40B4-BE49-F238E27FC236}">
                <a16:creationId xmlns:a16="http://schemas.microsoft.com/office/drawing/2014/main" id="{003357F1-7582-F5AC-C1AF-FF82A02E9E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1626" y="596611"/>
            <a:ext cx="1521039" cy="1014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869D1CD1-97BE-8FA9-E59E-5FB78F63482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6112" y="123032"/>
            <a:ext cx="1712068" cy="649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54;p4" descr="photogrammetry is the process of getting measurements from photos">
            <a:extLst>
              <a:ext uri="{FF2B5EF4-FFF2-40B4-BE49-F238E27FC236}">
                <a16:creationId xmlns:a16="http://schemas.microsoft.com/office/drawing/2014/main" id="{A00CD2A3-8070-A150-328B-91D0C313DB8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r="1505" b="6011"/>
          <a:stretch/>
        </p:blipFill>
        <p:spPr>
          <a:xfrm>
            <a:off x="5570963" y="2436080"/>
            <a:ext cx="5695751" cy="2908806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</p:spPr>
      </p:pic>
      <p:cxnSp>
        <p:nvCxnSpPr>
          <p:cNvPr id="9" name="Ravni poveznik 8">
            <a:extLst>
              <a:ext uri="{FF2B5EF4-FFF2-40B4-BE49-F238E27FC236}">
                <a16:creationId xmlns:a16="http://schemas.microsoft.com/office/drawing/2014/main" id="{3573642D-D614-86D5-D7B2-505044105DA4}"/>
              </a:ext>
            </a:extLst>
          </p:cNvPr>
          <p:cNvCxnSpPr>
            <a:cxnSpLocks/>
          </p:cNvCxnSpPr>
          <p:nvPr/>
        </p:nvCxnSpPr>
        <p:spPr>
          <a:xfrm>
            <a:off x="278859" y="1610637"/>
            <a:ext cx="11634281" cy="0"/>
          </a:xfrm>
          <a:prstGeom prst="line">
            <a:avLst/>
          </a:prstGeom>
          <a:ln w="57150">
            <a:solidFill>
              <a:srgbClr val="00B050"/>
            </a:solidFill>
          </a:ln>
          <a:effectLst>
            <a:reflection blurRad="6350" stA="50000" endA="300" endPos="90000" dist="50800" dir="5400000" sy="-100000" algn="bl" rotWithShape="0"/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87772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A192136-93B4-BA67-D581-2537709448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Fotogrametrija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92A25938-6E92-5558-E109-A4AD6F34FB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03007"/>
            <a:ext cx="4408714" cy="4253343"/>
          </a:xfrm>
        </p:spPr>
        <p:txBody>
          <a:bodyPr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r-HR" sz="3200" b="0" i="0" u="none" strike="noStrike" cap="none" dirty="0">
                <a:solidFill>
                  <a:schemeClr val="bg2">
                    <a:lumMod val="50000"/>
                  </a:schemeClr>
                </a:solidFill>
                <a:ea typeface="Calibri"/>
                <a:cs typeface="Calibri"/>
                <a:sym typeface="Calibri"/>
              </a:rPr>
              <a:t>Ulazni podaci u fotogrametriji su </a:t>
            </a:r>
            <a:r>
              <a:rPr lang="hr-HR" sz="3200" b="1" i="0" u="none" strike="noStrike" cap="none" dirty="0">
                <a:solidFill>
                  <a:schemeClr val="bg2">
                    <a:lumMod val="50000"/>
                  </a:schemeClr>
                </a:solidFill>
                <a:ea typeface="Calibri"/>
                <a:cs typeface="Calibri"/>
                <a:sym typeface="Calibri"/>
              </a:rPr>
              <a:t>snimke (fotografije).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lang="hr-HR" sz="3200" b="0" i="0" u="none" strike="noStrike" cap="none" dirty="0">
              <a:solidFill>
                <a:schemeClr val="bg2">
                  <a:lumMod val="50000"/>
                </a:schemeClr>
              </a:solidFill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r-HR" sz="3200" b="1" dirty="0">
                <a:solidFill>
                  <a:schemeClr val="bg2">
                    <a:lumMod val="50000"/>
                  </a:schemeClr>
                </a:solidFill>
                <a:ea typeface="Calibri"/>
                <a:cs typeface="Calibri"/>
                <a:sym typeface="Calibri"/>
              </a:rPr>
              <a:t>Fotogrametrijski proizvodi </a:t>
            </a:r>
            <a:r>
              <a:rPr lang="hr-HR" sz="3200" dirty="0">
                <a:solidFill>
                  <a:schemeClr val="bg2">
                    <a:lumMod val="50000"/>
                  </a:schemeClr>
                </a:solidFill>
                <a:ea typeface="Calibri"/>
                <a:cs typeface="Calibri"/>
                <a:sym typeface="Calibri"/>
              </a:rPr>
              <a:t>su karte, DMR, </a:t>
            </a:r>
            <a:r>
              <a:rPr lang="hr-HR" sz="3200" b="0" i="0" u="none" strike="noStrike" cap="none" dirty="0">
                <a:solidFill>
                  <a:schemeClr val="bg2">
                    <a:lumMod val="50000"/>
                  </a:schemeClr>
                </a:solidFill>
                <a:ea typeface="Calibri"/>
                <a:cs typeface="Calibri"/>
                <a:sym typeface="Calibri"/>
              </a:rPr>
              <a:t>3D modeli terena i </a:t>
            </a:r>
            <a:r>
              <a:rPr lang="hr-HR" sz="3200" b="0" i="0" u="sng" strike="noStrike" cap="none" dirty="0">
                <a:solidFill>
                  <a:schemeClr val="bg2">
                    <a:lumMod val="50000"/>
                  </a:schemeClr>
                </a:solidFill>
                <a:ea typeface="Calibri"/>
                <a:cs typeface="Calibri"/>
                <a:sym typeface="Calibri"/>
              </a:rPr>
              <a:t>objekata</a:t>
            </a:r>
            <a:r>
              <a:rPr lang="hr-HR" sz="3200" b="0" i="0" u="none" strike="noStrike" cap="none" dirty="0">
                <a:solidFill>
                  <a:schemeClr val="bg2">
                    <a:lumMod val="50000"/>
                  </a:schemeClr>
                </a:solidFill>
                <a:ea typeface="Calibri"/>
                <a:cs typeface="Calibri"/>
                <a:sym typeface="Calibri"/>
              </a:rPr>
              <a:t>.</a:t>
            </a:r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56DD8CDB-B5E2-1CFE-4BA6-BD347E6CF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 smtClean="0"/>
              <a:t>5</a:t>
            </a:fld>
            <a:endParaRPr lang="hr-HR"/>
          </a:p>
        </p:txBody>
      </p:sp>
      <p:pic>
        <p:nvPicPr>
          <p:cNvPr id="2050" name="Picture 2" descr="CUC 2023 - Zagreb | Događaji | rep.hr">
            <a:extLst>
              <a:ext uri="{FF2B5EF4-FFF2-40B4-BE49-F238E27FC236}">
                <a16:creationId xmlns:a16="http://schemas.microsoft.com/office/drawing/2014/main" id="{003357F1-7582-F5AC-C1AF-FF82A02E9E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1626" y="596611"/>
            <a:ext cx="1521039" cy="1014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869D1CD1-97BE-8FA9-E59E-5FB78F63482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6112" y="123032"/>
            <a:ext cx="1712068" cy="6492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" name="Ravni poveznik 8">
            <a:extLst>
              <a:ext uri="{FF2B5EF4-FFF2-40B4-BE49-F238E27FC236}">
                <a16:creationId xmlns:a16="http://schemas.microsoft.com/office/drawing/2014/main" id="{3573642D-D614-86D5-D7B2-505044105DA4}"/>
              </a:ext>
            </a:extLst>
          </p:cNvPr>
          <p:cNvCxnSpPr>
            <a:cxnSpLocks/>
          </p:cNvCxnSpPr>
          <p:nvPr/>
        </p:nvCxnSpPr>
        <p:spPr>
          <a:xfrm>
            <a:off x="278859" y="1610637"/>
            <a:ext cx="11634281" cy="0"/>
          </a:xfrm>
          <a:prstGeom prst="line">
            <a:avLst/>
          </a:prstGeom>
          <a:ln w="57150">
            <a:solidFill>
              <a:srgbClr val="00B050"/>
            </a:solidFill>
          </a:ln>
          <a:effectLst>
            <a:reflection blurRad="6350" stA="50000" endA="300" endPos="90000" dist="50800" dir="5400000" sy="-100000" algn="bl" rotWithShape="0"/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oogle Shape;169;p5" descr="Features - Neitra 3D Pro">
            <a:extLst>
              <a:ext uri="{FF2B5EF4-FFF2-40B4-BE49-F238E27FC236}">
                <a16:creationId xmlns:a16="http://schemas.microsoft.com/office/drawing/2014/main" id="{CA4BD502-2A02-E2BC-C367-25FD1806D5E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90984" y="2419928"/>
            <a:ext cx="5715000" cy="3619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559938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A192136-93B4-BA67-D581-2537709448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Oprema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92A25938-6E92-5558-E109-A4AD6F34FB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29092"/>
            <a:ext cx="4408714" cy="3259787"/>
          </a:xfrm>
        </p:spPr>
        <p:txBody>
          <a:bodyPr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r-HR" sz="3200" b="0" i="0" u="none" strike="noStrike" cap="none" dirty="0">
                <a:solidFill>
                  <a:schemeClr val="bg2">
                    <a:lumMod val="50000"/>
                  </a:schemeClr>
                </a:solidFill>
                <a:ea typeface="Calibri"/>
                <a:cs typeface="Calibri"/>
                <a:sym typeface="Calibri"/>
              </a:rPr>
              <a:t>Za potrebe dobivanja fotografija</a:t>
            </a:r>
            <a:r>
              <a:rPr lang="hr-HR" sz="3200" dirty="0">
                <a:solidFill>
                  <a:schemeClr val="bg2">
                    <a:lumMod val="50000"/>
                  </a:schemeClr>
                </a:solidFill>
                <a:ea typeface="Calibri"/>
                <a:cs typeface="Calibri"/>
                <a:sym typeface="Calibri"/>
              </a:rPr>
              <a:t> možemo koristiti bilo koji fotoaparat, kao što je npr. i kamera na mobilnom telefonu.</a:t>
            </a:r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56DD8CDB-B5E2-1CFE-4BA6-BD347E6CF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 smtClean="0"/>
              <a:t>6</a:t>
            </a:fld>
            <a:endParaRPr lang="hr-HR"/>
          </a:p>
        </p:txBody>
      </p:sp>
      <p:pic>
        <p:nvPicPr>
          <p:cNvPr id="2050" name="Picture 2" descr="CUC 2023 - Zagreb | Događaji | rep.hr">
            <a:extLst>
              <a:ext uri="{FF2B5EF4-FFF2-40B4-BE49-F238E27FC236}">
                <a16:creationId xmlns:a16="http://schemas.microsoft.com/office/drawing/2014/main" id="{003357F1-7582-F5AC-C1AF-FF82A02E9E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1626" y="596611"/>
            <a:ext cx="1521039" cy="1014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869D1CD1-97BE-8FA9-E59E-5FB78F63482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6112" y="123032"/>
            <a:ext cx="1712068" cy="6492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" name="Ravni poveznik 8">
            <a:extLst>
              <a:ext uri="{FF2B5EF4-FFF2-40B4-BE49-F238E27FC236}">
                <a16:creationId xmlns:a16="http://schemas.microsoft.com/office/drawing/2014/main" id="{3573642D-D614-86D5-D7B2-505044105DA4}"/>
              </a:ext>
            </a:extLst>
          </p:cNvPr>
          <p:cNvCxnSpPr>
            <a:cxnSpLocks/>
          </p:cNvCxnSpPr>
          <p:nvPr/>
        </p:nvCxnSpPr>
        <p:spPr>
          <a:xfrm>
            <a:off x="278859" y="1610637"/>
            <a:ext cx="11634281" cy="0"/>
          </a:xfrm>
          <a:prstGeom prst="line">
            <a:avLst/>
          </a:prstGeom>
          <a:ln w="57150">
            <a:solidFill>
              <a:srgbClr val="00B050"/>
            </a:solidFill>
          </a:ln>
          <a:effectLst>
            <a:reflection blurRad="6350" stA="50000" endA="300" endPos="90000" dist="50800" dir="5400000" sy="-100000" algn="bl" rotWithShape="0"/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Google Shape;179;p6" descr="Dodijeliti vjeran Odvajanje photogrammetry 3d scanner laser kiklop -  livelovegetoutside.com">
            <a:extLst>
              <a:ext uri="{FF2B5EF4-FFF2-40B4-BE49-F238E27FC236}">
                <a16:creationId xmlns:a16="http://schemas.microsoft.com/office/drawing/2014/main" id="{EF04AE43-D9DC-BCB4-081B-2C107966EF5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19057" y="2346354"/>
            <a:ext cx="5834743" cy="3521925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2387114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A192136-93B4-BA67-D581-2537709448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Objekt snimanja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92A25938-6E92-5558-E109-A4AD6F34FB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29092"/>
            <a:ext cx="3624943" cy="3686651"/>
          </a:xfrm>
        </p:spPr>
        <p:txBody>
          <a:bodyPr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hr-HR" sz="3200" b="0" i="0" u="none" strike="noStrike" cap="none" dirty="0">
                <a:solidFill>
                  <a:schemeClr val="bg2">
                    <a:lumMod val="50000"/>
                  </a:schemeClr>
                </a:solidFill>
                <a:ea typeface="Arial"/>
                <a:cs typeface="Arial"/>
                <a:sym typeface="Arial"/>
              </a:rPr>
              <a:t>Spomenici su pogodni za snimanje zbog mnogo detalja te grublje površine koja sprječava refleksiju. </a:t>
            </a:r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56DD8CDB-B5E2-1CFE-4BA6-BD347E6CF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 smtClean="0"/>
              <a:t>7</a:t>
            </a:fld>
            <a:endParaRPr lang="hr-HR"/>
          </a:p>
        </p:txBody>
      </p:sp>
      <p:pic>
        <p:nvPicPr>
          <p:cNvPr id="2050" name="Picture 2" descr="CUC 2023 - Zagreb | Događaji | rep.hr">
            <a:extLst>
              <a:ext uri="{FF2B5EF4-FFF2-40B4-BE49-F238E27FC236}">
                <a16:creationId xmlns:a16="http://schemas.microsoft.com/office/drawing/2014/main" id="{003357F1-7582-F5AC-C1AF-FF82A02E9E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1626" y="596611"/>
            <a:ext cx="1521039" cy="1014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869D1CD1-97BE-8FA9-E59E-5FB78F63482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6112" y="123032"/>
            <a:ext cx="1712068" cy="6492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" name="Ravni poveznik 8">
            <a:extLst>
              <a:ext uri="{FF2B5EF4-FFF2-40B4-BE49-F238E27FC236}">
                <a16:creationId xmlns:a16="http://schemas.microsoft.com/office/drawing/2014/main" id="{3573642D-D614-86D5-D7B2-505044105DA4}"/>
              </a:ext>
            </a:extLst>
          </p:cNvPr>
          <p:cNvCxnSpPr>
            <a:cxnSpLocks/>
          </p:cNvCxnSpPr>
          <p:nvPr/>
        </p:nvCxnSpPr>
        <p:spPr>
          <a:xfrm>
            <a:off x="278859" y="1610637"/>
            <a:ext cx="11634281" cy="0"/>
          </a:xfrm>
          <a:prstGeom prst="line">
            <a:avLst/>
          </a:prstGeom>
          <a:ln w="57150">
            <a:solidFill>
              <a:srgbClr val="00B050"/>
            </a:solidFill>
          </a:ln>
          <a:effectLst>
            <a:reflection blurRad="6350" stA="50000" endA="300" endPos="90000" dist="50800" dir="5400000" sy="-100000" algn="bl" rotWithShape="0"/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oogle Shape;198;p8" descr="C:\Users\scar\Desktop\sochy_3-1.jpg">
            <a:extLst>
              <a:ext uri="{FF2B5EF4-FFF2-40B4-BE49-F238E27FC236}">
                <a16:creationId xmlns:a16="http://schemas.microsoft.com/office/drawing/2014/main" id="{D309F663-BAD7-6EC3-E371-FD79DBFF6B9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28180" y="2721184"/>
            <a:ext cx="7200000" cy="2880000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18474966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A192136-93B4-BA67-D581-2537709448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Snimanje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92A25938-6E92-5558-E109-A4AD6F34FB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55372"/>
            <a:ext cx="4419600" cy="4060372"/>
          </a:xfrm>
        </p:spPr>
        <p:txBody>
          <a:bodyPr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r-HR" sz="3200" b="0" i="0" u="none" strike="noStrike" cap="none" dirty="0">
                <a:solidFill>
                  <a:schemeClr val="bg2">
                    <a:lumMod val="50000"/>
                  </a:schemeClr>
                </a:solidFill>
                <a:ea typeface="Calibri"/>
                <a:cs typeface="Calibri"/>
                <a:sym typeface="Calibri"/>
              </a:rPr>
              <a:t>Prilikom snimanja, krećemo se u krug oko objekta snimanja.</a:t>
            </a:r>
            <a:endParaRPr lang="hr-HR" sz="3200" b="0" i="0" u="none" strike="noStrike" cap="none" dirty="0">
              <a:solidFill>
                <a:schemeClr val="bg2">
                  <a:lumMod val="50000"/>
                </a:schemeClr>
              </a:solidFill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lang="hr-HR" sz="3200" dirty="0">
              <a:solidFill>
                <a:schemeClr val="bg2">
                  <a:lumMod val="50000"/>
                </a:schemeClr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-HR" sz="3200" b="0" i="0" u="none" strike="noStrike" cap="none" dirty="0">
                <a:solidFill>
                  <a:schemeClr val="bg2">
                    <a:lumMod val="50000"/>
                  </a:schemeClr>
                </a:solidFill>
                <a:ea typeface="Calibri"/>
                <a:cs typeface="Calibri"/>
                <a:sym typeface="Calibri"/>
              </a:rPr>
              <a:t>Snimamo najmanje </a:t>
            </a:r>
            <a:r>
              <a:rPr lang="hr-HR" sz="3200" b="1" i="0" u="none" strike="noStrike" cap="none" dirty="0">
                <a:solidFill>
                  <a:srgbClr val="FF0000"/>
                </a:solidFill>
                <a:ea typeface="Calibri"/>
                <a:cs typeface="Calibri"/>
                <a:sym typeface="Calibri"/>
              </a:rPr>
              <a:t>20</a:t>
            </a:r>
            <a:r>
              <a:rPr lang="hr-HR" sz="3200" b="0" i="0" u="none" strike="noStrike" cap="none" dirty="0">
                <a:solidFill>
                  <a:schemeClr val="bg2">
                    <a:lumMod val="50000"/>
                  </a:schemeClr>
                </a:solidFill>
                <a:ea typeface="Calibri"/>
                <a:cs typeface="Calibri"/>
                <a:sym typeface="Calibri"/>
              </a:rPr>
              <a:t> snimaka, dok je </a:t>
            </a:r>
            <a:endParaRPr lang="hr-HR" sz="3200" dirty="0">
              <a:solidFill>
                <a:schemeClr val="bg2">
                  <a:lumMod val="50000"/>
                </a:schemeClr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r-HR" sz="3200" b="1" i="0" u="none" strike="noStrike" cap="none" dirty="0">
                <a:solidFill>
                  <a:srgbClr val="FF0000"/>
                </a:solidFill>
                <a:ea typeface="Calibri"/>
                <a:cs typeface="Calibri"/>
                <a:sym typeface="Calibri"/>
              </a:rPr>
              <a:t>50</a:t>
            </a:r>
            <a:r>
              <a:rPr lang="hr-HR" sz="3200" b="0" i="0" u="none" strike="noStrike" cap="none" dirty="0">
                <a:solidFill>
                  <a:schemeClr val="bg2">
                    <a:lumMod val="50000"/>
                  </a:schemeClr>
                </a:solidFill>
                <a:ea typeface="Calibri"/>
                <a:cs typeface="Calibri"/>
                <a:sym typeface="Calibri"/>
              </a:rPr>
              <a:t> snimaka maksimalan dozvoljen broj snimaka.</a:t>
            </a:r>
            <a:endParaRPr lang="hr-HR" sz="3200" b="0" i="0" u="none" strike="noStrike" cap="none" dirty="0">
              <a:solidFill>
                <a:schemeClr val="bg2">
                  <a:lumMod val="50000"/>
                </a:schemeClr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56DD8CDB-B5E2-1CFE-4BA6-BD347E6CF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 smtClean="0"/>
              <a:t>8</a:t>
            </a:fld>
            <a:endParaRPr lang="hr-HR"/>
          </a:p>
        </p:txBody>
      </p:sp>
      <p:pic>
        <p:nvPicPr>
          <p:cNvPr id="2050" name="Picture 2" descr="CUC 2023 - Zagreb | Događaji | rep.hr">
            <a:extLst>
              <a:ext uri="{FF2B5EF4-FFF2-40B4-BE49-F238E27FC236}">
                <a16:creationId xmlns:a16="http://schemas.microsoft.com/office/drawing/2014/main" id="{003357F1-7582-F5AC-C1AF-FF82A02E9E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1626" y="596611"/>
            <a:ext cx="1521039" cy="1014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869D1CD1-97BE-8FA9-E59E-5FB78F63482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6112" y="123032"/>
            <a:ext cx="1712068" cy="6492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" name="Ravni poveznik 8">
            <a:extLst>
              <a:ext uri="{FF2B5EF4-FFF2-40B4-BE49-F238E27FC236}">
                <a16:creationId xmlns:a16="http://schemas.microsoft.com/office/drawing/2014/main" id="{3573642D-D614-86D5-D7B2-505044105DA4}"/>
              </a:ext>
            </a:extLst>
          </p:cNvPr>
          <p:cNvCxnSpPr>
            <a:cxnSpLocks/>
          </p:cNvCxnSpPr>
          <p:nvPr/>
        </p:nvCxnSpPr>
        <p:spPr>
          <a:xfrm>
            <a:off x="278859" y="1610637"/>
            <a:ext cx="11634281" cy="0"/>
          </a:xfrm>
          <a:prstGeom prst="line">
            <a:avLst/>
          </a:prstGeom>
          <a:ln w="57150">
            <a:solidFill>
              <a:srgbClr val="00B050"/>
            </a:solidFill>
          </a:ln>
          <a:effectLst>
            <a:reflection blurRad="6350" stA="50000" endA="300" endPos="90000" dist="50800" dir="5400000" sy="-100000" algn="bl" rotWithShape="0"/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Google Shape;228;p11" descr="A diagram of taking photos to create photogammetry of a statue">
            <a:extLst>
              <a:ext uri="{FF2B5EF4-FFF2-40B4-BE49-F238E27FC236}">
                <a16:creationId xmlns:a16="http://schemas.microsoft.com/office/drawing/2014/main" id="{706A1479-C272-DF71-1C5B-32813743F2C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31945" y="1932781"/>
            <a:ext cx="6667500" cy="44386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026371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A192136-93B4-BA67-D581-2537709448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b="1" dirty="0">
                <a:solidFill>
                  <a:schemeClr val="bg2">
                    <a:lumMod val="50000"/>
                  </a:schemeClr>
                </a:solidFill>
                <a:latin typeface="+mn-lt"/>
              </a:rPr>
              <a:t>Preklop snimaka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92A25938-6E92-5558-E109-A4AD6F34FB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155371"/>
            <a:ext cx="5111239" cy="4337498"/>
          </a:xfrm>
        </p:spPr>
        <p:txBody>
          <a:bodyPr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r-HR" dirty="0">
                <a:solidFill>
                  <a:schemeClr val="bg2">
                    <a:lumMod val="50000"/>
                  </a:schemeClr>
                </a:solidFill>
                <a:ea typeface="Calibri"/>
                <a:cs typeface="Calibri"/>
                <a:sym typeface="Calibri"/>
              </a:rPr>
              <a:t>Za izradu modela treba postojati preklop između snimaka od </a:t>
            </a:r>
            <a:r>
              <a:rPr lang="hr-HR" b="1" dirty="0">
                <a:solidFill>
                  <a:schemeClr val="bg2">
                    <a:lumMod val="50000"/>
                  </a:schemeClr>
                </a:solidFill>
                <a:ea typeface="Calibri"/>
                <a:cs typeface="Calibri"/>
                <a:sym typeface="Calibri"/>
              </a:rPr>
              <a:t>oko 80%.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lang="hr-HR" b="1" i="0" u="none" strike="noStrike" cap="none" dirty="0">
              <a:solidFill>
                <a:schemeClr val="bg2">
                  <a:lumMod val="50000"/>
                </a:schemeClr>
              </a:solidFill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r-HR" b="0" i="0" u="none" strike="noStrike" cap="none" dirty="0">
                <a:solidFill>
                  <a:schemeClr val="bg2">
                    <a:lumMod val="50000"/>
                  </a:schemeClr>
                </a:solidFill>
                <a:ea typeface="Calibri"/>
                <a:cs typeface="Calibri"/>
                <a:sym typeface="Calibri"/>
              </a:rPr>
              <a:t>Svaka nova snimka mora sadržavati </a:t>
            </a:r>
            <a:r>
              <a:rPr lang="hr-HR" b="1" i="0" u="none" strike="noStrike" cap="none" dirty="0">
                <a:solidFill>
                  <a:schemeClr val="bg2">
                    <a:lumMod val="50000"/>
                  </a:schemeClr>
                </a:solidFill>
                <a:ea typeface="Calibri"/>
                <a:cs typeface="Calibri"/>
                <a:sym typeface="Calibri"/>
              </a:rPr>
              <a:t>20%</a:t>
            </a:r>
            <a:r>
              <a:rPr lang="hr-HR" b="0" i="0" u="none" strike="noStrike" cap="none" dirty="0">
                <a:solidFill>
                  <a:schemeClr val="bg2">
                    <a:lumMod val="50000"/>
                  </a:schemeClr>
                </a:solidFill>
                <a:ea typeface="Calibri"/>
                <a:cs typeface="Calibri"/>
                <a:sym typeface="Calibri"/>
              </a:rPr>
              <a:t> </a:t>
            </a:r>
            <a:r>
              <a:rPr lang="hr-HR" dirty="0">
                <a:solidFill>
                  <a:schemeClr val="bg2">
                    <a:lumMod val="50000"/>
                  </a:schemeClr>
                </a:solidFill>
                <a:ea typeface="Calibri"/>
                <a:cs typeface="Calibri"/>
                <a:sym typeface="Calibri"/>
              </a:rPr>
              <a:t>novog detalja s obzirom na prethodnu snimku.</a:t>
            </a:r>
            <a:r>
              <a:rPr lang="hr-HR" b="0" i="0" u="none" strike="noStrike" cap="none" dirty="0">
                <a:solidFill>
                  <a:schemeClr val="bg2">
                    <a:lumMod val="50000"/>
                  </a:schemeClr>
                </a:solidFill>
                <a:ea typeface="Calibri"/>
                <a:cs typeface="Calibri"/>
                <a:sym typeface="Calibri"/>
              </a:rPr>
              <a:t>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lang="hr-HR" b="0" i="0" u="none" strike="noStrike" cap="none" dirty="0">
              <a:solidFill>
                <a:schemeClr val="bg2">
                  <a:lumMod val="50000"/>
                </a:schemeClr>
              </a:solidFill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r-HR" b="1" i="0" u="none" strike="noStrike" cap="none" dirty="0">
                <a:solidFill>
                  <a:srgbClr val="FF0000"/>
                </a:solidFill>
                <a:ea typeface="Calibri"/>
                <a:cs typeface="Calibri"/>
                <a:sym typeface="Calibri"/>
              </a:rPr>
              <a:t>Orijentacija kamere uvijek treba biti okomita (vertikalna).</a:t>
            </a:r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56DD8CDB-B5E2-1CFE-4BA6-BD347E6CF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r-HR" smtClean="0"/>
              <a:t>9</a:t>
            </a:fld>
            <a:endParaRPr lang="hr-HR"/>
          </a:p>
        </p:txBody>
      </p:sp>
      <p:pic>
        <p:nvPicPr>
          <p:cNvPr id="2050" name="Picture 2" descr="CUC 2023 - Zagreb | Događaji | rep.hr">
            <a:extLst>
              <a:ext uri="{FF2B5EF4-FFF2-40B4-BE49-F238E27FC236}">
                <a16:creationId xmlns:a16="http://schemas.microsoft.com/office/drawing/2014/main" id="{003357F1-7582-F5AC-C1AF-FF82A02E9E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1626" y="596611"/>
            <a:ext cx="1521039" cy="1014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id="{869D1CD1-97BE-8FA9-E59E-5FB78F63482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6112" y="123032"/>
            <a:ext cx="1712068" cy="6492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" name="Ravni poveznik 8">
            <a:extLst>
              <a:ext uri="{FF2B5EF4-FFF2-40B4-BE49-F238E27FC236}">
                <a16:creationId xmlns:a16="http://schemas.microsoft.com/office/drawing/2014/main" id="{3573642D-D614-86D5-D7B2-505044105DA4}"/>
              </a:ext>
            </a:extLst>
          </p:cNvPr>
          <p:cNvCxnSpPr>
            <a:cxnSpLocks/>
          </p:cNvCxnSpPr>
          <p:nvPr/>
        </p:nvCxnSpPr>
        <p:spPr>
          <a:xfrm>
            <a:off x="278859" y="1610637"/>
            <a:ext cx="11634281" cy="0"/>
          </a:xfrm>
          <a:prstGeom prst="line">
            <a:avLst/>
          </a:prstGeom>
          <a:ln w="57150">
            <a:solidFill>
              <a:srgbClr val="00B050"/>
            </a:solidFill>
          </a:ln>
          <a:effectLst>
            <a:reflection blurRad="6350" stA="50000" endA="300" endPos="90000" dist="50800" dir="5400000" sy="-100000" algn="bl" rotWithShape="0"/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Slika 6">
            <a:extLst>
              <a:ext uri="{FF2B5EF4-FFF2-40B4-BE49-F238E27FC236}">
                <a16:creationId xmlns:a16="http://schemas.microsoft.com/office/drawing/2014/main" id="{D870BA2C-01EF-542F-5FF8-24FB605A04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095999" y="2449042"/>
            <a:ext cx="2857500" cy="2857500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2A3B1C5B-F11E-0319-E922-5F4F6D5B8F8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DFE"/>
              </a:clrFrom>
              <a:clrTo>
                <a:srgbClr val="FFFDFE">
                  <a:alpha val="0"/>
                </a:srgbClr>
              </a:clrTo>
            </a:clrChange>
          </a:blip>
          <a:srcRect l="52000" t="36636" b="30173"/>
          <a:stretch/>
        </p:blipFill>
        <p:spPr>
          <a:xfrm>
            <a:off x="6155411" y="4617050"/>
            <a:ext cx="3082732" cy="1598694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CE7FCAC9-AC82-FFCE-8B96-D2C8F60EA8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91581" y="2248852"/>
            <a:ext cx="2857500" cy="2857500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6A0F4A2A-A8EB-8411-339E-AF39D8E00AB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495" t="34033" r="55402" b="30173"/>
          <a:stretch/>
        </p:blipFill>
        <p:spPr>
          <a:xfrm>
            <a:off x="9384704" y="4992651"/>
            <a:ext cx="2443476" cy="1721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6115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ema sustava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sustava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sustava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sustava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680</TotalTime>
  <Words>887</Words>
  <Application>Microsoft Office PowerPoint</Application>
  <PresentationFormat>Široki zaslon</PresentationFormat>
  <Paragraphs>181</Paragraphs>
  <Slides>38</Slides>
  <Notes>1</Notes>
  <HiddenSlides>0</HiddenSlides>
  <MMClips>0</MMClips>
  <ScaleCrop>false</ScaleCrop>
  <HeadingPairs>
    <vt:vector size="6" baseType="variant">
      <vt:variant>
        <vt:lpstr>Korišteni fontovi</vt:lpstr>
      </vt:variant>
      <vt:variant>
        <vt:i4>6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38</vt:i4>
      </vt:variant>
    </vt:vector>
  </HeadingPairs>
  <TitlesOfParts>
    <vt:vector size="45" baseType="lpstr">
      <vt:lpstr>Twentieth Century</vt:lpstr>
      <vt:lpstr>Calibri Light</vt:lpstr>
      <vt:lpstr>Calibri</vt:lpstr>
      <vt:lpstr>Noto Sans Symbols</vt:lpstr>
      <vt:lpstr>Arial</vt:lpstr>
      <vt:lpstr>Wingdings</vt:lpstr>
      <vt:lpstr>Office Theme</vt:lpstr>
      <vt:lpstr>PowerPoint prezentacija</vt:lpstr>
      <vt:lpstr>3D modeliranje</vt:lpstr>
      <vt:lpstr>3D model</vt:lpstr>
      <vt:lpstr>Fotogrametrija</vt:lpstr>
      <vt:lpstr>Fotogrametrija</vt:lpstr>
      <vt:lpstr>Oprema</vt:lpstr>
      <vt:lpstr>Objekt snimanja</vt:lpstr>
      <vt:lpstr>Snimanje</vt:lpstr>
      <vt:lpstr>Preklop snimaka</vt:lpstr>
      <vt:lpstr>Kompozicija</vt:lpstr>
      <vt:lpstr>Pozicioniranje objekta na snimku</vt:lpstr>
      <vt:lpstr>Što trebamo izbjegavati?</vt:lpstr>
      <vt:lpstr>Što trebamo izbjegavati?</vt:lpstr>
      <vt:lpstr>Što trebamo izbjegavati?</vt:lpstr>
      <vt:lpstr>Što trebamo izbjegavati?</vt:lpstr>
      <vt:lpstr>Pregled snimljenog materijala</vt:lpstr>
      <vt:lpstr>PowerPoint prezentacija</vt:lpstr>
      <vt:lpstr>Upute za rad u programu 3DF Zephyr</vt:lpstr>
      <vt:lpstr>Cilj</vt:lpstr>
      <vt:lpstr>Preuzimanje snimaka</vt:lpstr>
      <vt:lpstr>Glavno sučelje programa 3DF Zephyr</vt:lpstr>
      <vt:lpstr>Kreiranje novog projekta (Starting a New Project)</vt:lpstr>
      <vt:lpstr>Kreiranje novog projekta</vt:lpstr>
      <vt:lpstr>Učitavanje snimaka</vt:lpstr>
      <vt:lpstr>Kalibracija kamere (Camera Calibration)</vt:lpstr>
      <vt:lpstr>Orijentacija i oblak točaka (Orientation and Point Cloud)</vt:lpstr>
      <vt:lpstr>Rekonstrukcija površine i teksture (Surface and Texturing)</vt:lpstr>
      <vt:lpstr>Rekonstrukcija objekta (Reconstruction)</vt:lpstr>
      <vt:lpstr>Kreirani 3D model</vt:lpstr>
      <vt:lpstr>Obrada kreiranog 3D modela (Editing)</vt:lpstr>
      <vt:lpstr>Obrada kreiranog 3D modela (Editing)</vt:lpstr>
      <vt:lpstr>Kreiranje animacije</vt:lpstr>
      <vt:lpstr>Snimanje videa (Video Recording)</vt:lpstr>
      <vt:lpstr>Prijava na YouTube</vt:lpstr>
      <vt:lpstr>Učitavanje videa na YouTube</vt:lpstr>
      <vt:lpstr>Spremanje projekta</vt:lpstr>
      <vt:lpstr>Literatura</vt:lpstr>
      <vt:lpstr>Hvala na pažnji!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Armando Slaviček</dc:creator>
  <cp:lastModifiedBy>Irena Janton</cp:lastModifiedBy>
  <cp:revision>33</cp:revision>
  <dcterms:created xsi:type="dcterms:W3CDTF">2019-02-03T21:29:42Z</dcterms:created>
  <dcterms:modified xsi:type="dcterms:W3CDTF">2023-03-31T09:29:44Z</dcterms:modified>
</cp:coreProperties>
</file>