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66" r:id="rId7"/>
    <p:sldId id="279" r:id="rId8"/>
    <p:sldId id="284" r:id="rId9"/>
    <p:sldId id="285" r:id="rId10"/>
    <p:sldId id="286" r:id="rId11"/>
    <p:sldId id="287" r:id="rId12"/>
    <p:sldId id="283" r:id="rId13"/>
    <p:sldId id="288" r:id="rId14"/>
    <p:sldId id="289" r:id="rId15"/>
    <p:sldId id="280" r:id="rId16"/>
    <p:sldId id="281" r:id="rId17"/>
    <p:sldId id="282" r:id="rId18"/>
    <p:sldId id="291" r:id="rId19"/>
    <p:sldId id="259" r:id="rId20"/>
    <p:sldId id="263" r:id="rId21"/>
    <p:sldId id="265" r:id="rId22"/>
    <p:sldId id="290" r:id="rId23"/>
    <p:sldId id="264" r:id="rId24"/>
    <p:sldId id="267" r:id="rId25"/>
    <p:sldId id="268" r:id="rId26"/>
    <p:sldId id="269" r:id="rId27"/>
    <p:sldId id="272" r:id="rId28"/>
    <p:sldId id="270" r:id="rId29"/>
    <p:sldId id="273" r:id="rId30"/>
    <p:sldId id="274" r:id="rId31"/>
    <p:sldId id="292" r:id="rId32"/>
    <p:sldId id="293" r:id="rId33"/>
    <p:sldId id="294" r:id="rId34"/>
    <p:sldId id="275" r:id="rId35"/>
    <p:sldId id="258" r:id="rId36"/>
    <p:sldId id="262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er 1" panose="020B0604020202020204" charset="0"/>
      <p:regular r:id="rId43"/>
      <p:bold r:id="rId44"/>
      <p:italic r:id="rId45"/>
      <p:boldItalic r:id="rId46"/>
    </p:embeddedFont>
    <p:embeddedFont>
      <p:font typeface="Camber Regular" panose="020B060402020202020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39C"/>
    <a:srgbClr val="73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435F0-5EDF-4D36-B27F-227E6186EC0C}" v="18" dt="2023-04-25T09:28:09.567"/>
    <p1510:client id="{FBE06E18-688D-7ECC-1A50-133ACE127F51}" v="506" dt="2023-04-24T12:22:41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A204D-A17D-4F45-9C3A-E11C6C83E094}" type="doc">
      <dgm:prSet loTypeId="urn:microsoft.com/office/officeart/2005/8/layout/venn2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4CD303C-5D1C-9B40-9BCE-184C7698DEFC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2672B9"/>
          </a:solidFill>
        </a:ln>
      </dgm:spPr>
      <dgm:t>
        <a:bodyPr/>
        <a:lstStyle/>
        <a:p>
          <a:r>
            <a:rPr lang="en-US" dirty="0">
              <a:latin typeface="Camber Regular" pitchFamily="50" charset="0"/>
            </a:rPr>
            <a:t>EKOSUSTAV e-ŠKOLA</a:t>
          </a:r>
        </a:p>
      </dgm:t>
    </dgm:pt>
    <dgm:pt modelId="{F17A1790-9B35-9345-B28B-051470949569}" type="parTrans" cxnId="{0753BA3F-3ECC-2A4E-B0A7-72B0159B9A38}">
      <dgm:prSet/>
      <dgm:spPr/>
      <dgm:t>
        <a:bodyPr/>
        <a:lstStyle/>
        <a:p>
          <a:endParaRPr lang="en-US"/>
        </a:p>
      </dgm:t>
    </dgm:pt>
    <dgm:pt modelId="{5D5ED0D9-A2C9-D742-B802-1A7D6B72E9A7}" type="sibTrans" cxnId="{0753BA3F-3ECC-2A4E-B0A7-72B0159B9A38}">
      <dgm:prSet/>
      <dgm:spPr/>
      <dgm:t>
        <a:bodyPr/>
        <a:lstStyle/>
        <a:p>
          <a:endParaRPr lang="en-US"/>
        </a:p>
      </dgm:t>
    </dgm:pt>
    <dgm:pt modelId="{A2F041CB-8001-3247-87F1-0A1A4838F49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B54E97"/>
          </a:solidFill>
        </a:ln>
      </dgm:spPr>
      <dgm:t>
        <a:bodyPr/>
        <a:lstStyle/>
        <a:p>
          <a:r>
            <a:rPr lang="en-US" sz="2800" dirty="0" err="1">
              <a:latin typeface="Camber Regular" pitchFamily="50" charset="0"/>
            </a:rPr>
            <a:t>Ekosustav</a:t>
          </a:r>
          <a:r>
            <a:rPr lang="en-US" sz="2800" baseline="0" dirty="0">
              <a:latin typeface="Camber Regular" pitchFamily="50" charset="0"/>
            </a:rPr>
            <a:t> </a:t>
          </a:r>
          <a:r>
            <a:rPr lang="en-US" sz="2800" baseline="0" dirty="0" err="1">
              <a:latin typeface="Camber Regular" pitchFamily="50" charset="0"/>
            </a:rPr>
            <a:t>aplikacija</a:t>
          </a:r>
          <a:endParaRPr lang="en-US" sz="2800" dirty="0">
            <a:latin typeface="Camber Regular" pitchFamily="50" charset="0"/>
          </a:endParaRPr>
        </a:p>
      </dgm:t>
    </dgm:pt>
    <dgm:pt modelId="{880A2EAF-EEE1-6E42-B876-133FF8E13C65}" type="parTrans" cxnId="{63A81641-F7C5-6D40-94E2-06F59A101AF2}">
      <dgm:prSet/>
      <dgm:spPr/>
      <dgm:t>
        <a:bodyPr/>
        <a:lstStyle/>
        <a:p>
          <a:endParaRPr lang="en-US"/>
        </a:p>
      </dgm:t>
    </dgm:pt>
    <dgm:pt modelId="{F0FDD213-DB5D-0340-AFFF-9EB42B2E98C1}" type="sibTrans" cxnId="{63A81641-F7C5-6D40-94E2-06F59A101AF2}">
      <dgm:prSet/>
      <dgm:spPr/>
      <dgm:t>
        <a:bodyPr/>
        <a:lstStyle/>
        <a:p>
          <a:endParaRPr lang="en-US"/>
        </a:p>
      </dgm:t>
    </dgm:pt>
    <dgm:pt modelId="{2A0DE16E-F482-BC41-A1D2-F365FFAD0655}" type="pres">
      <dgm:prSet presAssocID="{CD2A204D-A17D-4F45-9C3A-E11C6C83E094}" presName="Name0" presStyleCnt="0">
        <dgm:presLayoutVars>
          <dgm:chMax val="7"/>
          <dgm:resizeHandles val="exact"/>
        </dgm:presLayoutVars>
      </dgm:prSet>
      <dgm:spPr/>
    </dgm:pt>
    <dgm:pt modelId="{C189A222-B995-DB4A-AF84-9A0A618DB0AA}" type="pres">
      <dgm:prSet presAssocID="{CD2A204D-A17D-4F45-9C3A-E11C6C83E094}" presName="comp1" presStyleCnt="0"/>
      <dgm:spPr/>
    </dgm:pt>
    <dgm:pt modelId="{EF2740AE-97BA-E041-9C9D-10AA009141C9}" type="pres">
      <dgm:prSet presAssocID="{CD2A204D-A17D-4F45-9C3A-E11C6C83E094}" presName="circle1" presStyleLbl="node1" presStyleIdx="0" presStyleCnt="2" custScaleX="159351"/>
      <dgm:spPr/>
    </dgm:pt>
    <dgm:pt modelId="{FEA91758-DC44-3F4C-AB45-55B84755C0BB}" type="pres">
      <dgm:prSet presAssocID="{CD2A204D-A17D-4F45-9C3A-E11C6C83E094}" presName="c1text" presStyleLbl="node1" presStyleIdx="0" presStyleCnt="2">
        <dgm:presLayoutVars>
          <dgm:bulletEnabled val="1"/>
        </dgm:presLayoutVars>
      </dgm:prSet>
      <dgm:spPr/>
    </dgm:pt>
    <dgm:pt modelId="{C3A797FC-F0A9-A14D-9750-CE1F6C2072FE}" type="pres">
      <dgm:prSet presAssocID="{CD2A204D-A17D-4F45-9C3A-E11C6C83E094}" presName="comp2" presStyleCnt="0"/>
      <dgm:spPr/>
    </dgm:pt>
    <dgm:pt modelId="{04830EE9-F424-2F41-8780-6EC5FB7FCB86}" type="pres">
      <dgm:prSet presAssocID="{CD2A204D-A17D-4F45-9C3A-E11C6C83E094}" presName="circle2" presStyleLbl="node1" presStyleIdx="1" presStyleCnt="2" custScaleX="122080" custScaleY="96170"/>
      <dgm:spPr/>
    </dgm:pt>
    <dgm:pt modelId="{3B07F49F-A589-0840-B1AF-61E6E0F8B021}" type="pres">
      <dgm:prSet presAssocID="{CD2A204D-A17D-4F45-9C3A-E11C6C83E094}" presName="c2text" presStyleLbl="node1" presStyleIdx="1" presStyleCnt="2">
        <dgm:presLayoutVars>
          <dgm:bulletEnabled val="1"/>
        </dgm:presLayoutVars>
      </dgm:prSet>
      <dgm:spPr/>
    </dgm:pt>
  </dgm:ptLst>
  <dgm:cxnLst>
    <dgm:cxn modelId="{0753BA3F-3ECC-2A4E-B0A7-72B0159B9A38}" srcId="{CD2A204D-A17D-4F45-9C3A-E11C6C83E094}" destId="{74CD303C-5D1C-9B40-9BCE-184C7698DEFC}" srcOrd="0" destOrd="0" parTransId="{F17A1790-9B35-9345-B28B-051470949569}" sibTransId="{5D5ED0D9-A2C9-D742-B802-1A7D6B72E9A7}"/>
    <dgm:cxn modelId="{63A81641-F7C5-6D40-94E2-06F59A101AF2}" srcId="{CD2A204D-A17D-4F45-9C3A-E11C6C83E094}" destId="{A2F041CB-8001-3247-87F1-0A1A4838F494}" srcOrd="1" destOrd="0" parTransId="{880A2EAF-EEE1-6E42-B876-133FF8E13C65}" sibTransId="{F0FDD213-DB5D-0340-AFFF-9EB42B2E98C1}"/>
    <dgm:cxn modelId="{1939756D-FF47-EF41-AE5C-AC10FEE44BF2}" type="presOf" srcId="{CD2A204D-A17D-4F45-9C3A-E11C6C83E094}" destId="{2A0DE16E-F482-BC41-A1D2-F365FFAD0655}" srcOrd="0" destOrd="0" presId="urn:microsoft.com/office/officeart/2005/8/layout/venn2"/>
    <dgm:cxn modelId="{82F1C794-4955-D548-A46D-6DC3F33FBE0C}" type="presOf" srcId="{A2F041CB-8001-3247-87F1-0A1A4838F494}" destId="{04830EE9-F424-2F41-8780-6EC5FB7FCB86}" srcOrd="0" destOrd="0" presId="urn:microsoft.com/office/officeart/2005/8/layout/venn2"/>
    <dgm:cxn modelId="{8D7E1CA6-090F-AE41-95ED-F6448F96393F}" type="presOf" srcId="{74CD303C-5D1C-9B40-9BCE-184C7698DEFC}" destId="{EF2740AE-97BA-E041-9C9D-10AA009141C9}" srcOrd="0" destOrd="0" presId="urn:microsoft.com/office/officeart/2005/8/layout/venn2"/>
    <dgm:cxn modelId="{B3078AB2-56CC-FD48-97D5-E8DED452FD24}" type="presOf" srcId="{A2F041CB-8001-3247-87F1-0A1A4838F494}" destId="{3B07F49F-A589-0840-B1AF-61E6E0F8B021}" srcOrd="1" destOrd="0" presId="urn:microsoft.com/office/officeart/2005/8/layout/venn2"/>
    <dgm:cxn modelId="{9ABABBDD-8806-9842-90D2-FC76A47C6827}" type="presOf" srcId="{74CD303C-5D1C-9B40-9BCE-184C7698DEFC}" destId="{FEA91758-DC44-3F4C-AB45-55B84755C0BB}" srcOrd="1" destOrd="0" presId="urn:microsoft.com/office/officeart/2005/8/layout/venn2"/>
    <dgm:cxn modelId="{1F3073BD-083A-844D-A26C-7BE3D9D0DBBC}" type="presParOf" srcId="{2A0DE16E-F482-BC41-A1D2-F365FFAD0655}" destId="{C189A222-B995-DB4A-AF84-9A0A618DB0AA}" srcOrd="0" destOrd="0" presId="urn:microsoft.com/office/officeart/2005/8/layout/venn2"/>
    <dgm:cxn modelId="{26D8C984-64D6-754A-9FEF-01F3A7BA4F58}" type="presParOf" srcId="{C189A222-B995-DB4A-AF84-9A0A618DB0AA}" destId="{EF2740AE-97BA-E041-9C9D-10AA009141C9}" srcOrd="0" destOrd="0" presId="urn:microsoft.com/office/officeart/2005/8/layout/venn2"/>
    <dgm:cxn modelId="{851586BE-3C90-7C45-95D2-2D7DE4E652E2}" type="presParOf" srcId="{C189A222-B995-DB4A-AF84-9A0A618DB0AA}" destId="{FEA91758-DC44-3F4C-AB45-55B84755C0BB}" srcOrd="1" destOrd="0" presId="urn:microsoft.com/office/officeart/2005/8/layout/venn2"/>
    <dgm:cxn modelId="{2AF91AE9-FE3A-534D-94B5-34A98CF41426}" type="presParOf" srcId="{2A0DE16E-F482-BC41-A1D2-F365FFAD0655}" destId="{C3A797FC-F0A9-A14D-9750-CE1F6C2072FE}" srcOrd="1" destOrd="0" presId="urn:microsoft.com/office/officeart/2005/8/layout/venn2"/>
    <dgm:cxn modelId="{A283C985-A925-6148-B939-397596ED72B1}" type="presParOf" srcId="{C3A797FC-F0A9-A14D-9750-CE1F6C2072FE}" destId="{04830EE9-F424-2F41-8780-6EC5FB7FCB86}" srcOrd="0" destOrd="0" presId="urn:microsoft.com/office/officeart/2005/8/layout/venn2"/>
    <dgm:cxn modelId="{23284111-9319-2948-A4BD-4AC8800F4994}" type="presParOf" srcId="{C3A797FC-F0A9-A14D-9750-CE1F6C2072FE}" destId="{3B07F49F-A589-0840-B1AF-61E6E0F8B02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740AE-97BA-E041-9C9D-10AA009141C9}">
      <dsp:nvSpPr>
        <dsp:cNvPr id="0" name=""/>
        <dsp:cNvSpPr/>
      </dsp:nvSpPr>
      <dsp:spPr>
        <a:xfrm>
          <a:off x="328213" y="0"/>
          <a:ext cx="7148924" cy="448627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2672B9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mber Regular" pitchFamily="50" charset="0"/>
            </a:rPr>
            <a:t>EKOSUSTAV e-ŠKOLA</a:t>
          </a:r>
        </a:p>
      </dsp:txBody>
      <dsp:txXfrm>
        <a:off x="2026082" y="336470"/>
        <a:ext cx="3753185" cy="762666"/>
      </dsp:txXfrm>
    </dsp:sp>
    <dsp:sp modelId="{04830EE9-F424-2F41-8780-6EC5FB7FCB86}">
      <dsp:nvSpPr>
        <dsp:cNvPr id="0" name=""/>
        <dsp:cNvSpPr/>
      </dsp:nvSpPr>
      <dsp:spPr>
        <a:xfrm>
          <a:off x="1848858" y="1186002"/>
          <a:ext cx="4107633" cy="323583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B54E97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mber Regular" pitchFamily="50" charset="0"/>
            </a:rPr>
            <a:t>Ekosustav</a:t>
          </a:r>
          <a:r>
            <a:rPr lang="en-US" sz="2800" kern="1200" baseline="0" dirty="0">
              <a:latin typeface="Camber Regular" pitchFamily="50" charset="0"/>
            </a:rPr>
            <a:t> </a:t>
          </a:r>
          <a:r>
            <a:rPr lang="en-US" sz="2800" kern="1200" baseline="0" dirty="0" err="1">
              <a:latin typeface="Camber Regular" pitchFamily="50" charset="0"/>
            </a:rPr>
            <a:t>aplikacija</a:t>
          </a:r>
          <a:endParaRPr lang="en-US" sz="2800" kern="1200" dirty="0">
            <a:latin typeface="Camber Regular" pitchFamily="50" charset="0"/>
          </a:endParaRPr>
        </a:p>
      </dsp:txBody>
      <dsp:txXfrm>
        <a:off x="2450407" y="1994962"/>
        <a:ext cx="2904535" cy="161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3F49-C557-4C01-8542-32F38E900BC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6B4E-B26B-4410-91B5-A3ED93FA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1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6B4E-B26B-4410-91B5-A3ED93FA67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E9FEAD0-100E-BE28-2E12-ABCD6C2AD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633" y="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68550F4-7071-67FB-7329-4843EAEB25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963900" y="7962900"/>
            <a:ext cx="2324100" cy="23241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60E42A-6EB8-C29C-01FF-F6A94972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973262"/>
            <a:ext cx="13220700" cy="720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7BB58F4-12E7-8675-99DC-84FC158E1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2679"/>
            <a:ext cx="2743200" cy="27432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A4C1EB-222C-7299-731B-8106C2331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963900" y="7962900"/>
            <a:ext cx="2324100" cy="23241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CD2EC86-E38A-93A5-2B31-6661354F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47700"/>
            <a:ext cx="13220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647700"/>
            <a:ext cx="13220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973262"/>
            <a:ext cx="13220700" cy="720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37371"/>
          </a:solidFill>
          <a:latin typeface="Camber Regula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0500"/>
            <a:ext cx="18288000" cy="80288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748" y="8028878"/>
            <a:ext cx="10376505" cy="12306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1935" y="9363411"/>
            <a:ext cx="7324130" cy="68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Projekt je sufinancirala Europska unija iz europskih strukturnih i investicijskih fondova.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Više informacija o EU fondovima možete naći na web stranicama Ministarstva regionalnog razvoja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i fondova Europske unije: www.strukturnifondovi.hr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63BD8-7791-C8F0-EDC9-B4A8EEF85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78" y="766915"/>
            <a:ext cx="9535217" cy="932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28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63BD8-7791-C8F0-EDC9-B4A8EEF85F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72943"/>
          <a:stretch/>
        </p:blipFill>
        <p:spPr bwMode="auto">
          <a:xfrm>
            <a:off x="0" y="2153265"/>
            <a:ext cx="18288000" cy="606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224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63BD8-7791-C8F0-EDC9-B4A8EEF85F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b="47217"/>
          <a:stretch/>
        </p:blipFill>
        <p:spPr bwMode="auto">
          <a:xfrm>
            <a:off x="0" y="2153265"/>
            <a:ext cx="18288000" cy="606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860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63BD8-7791-C8F0-EDC9-B4A8EEF85F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6" b="21230"/>
          <a:stretch/>
        </p:blipFill>
        <p:spPr bwMode="auto">
          <a:xfrm>
            <a:off x="0" y="2153265"/>
            <a:ext cx="18288000" cy="606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75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63BD8-7791-C8F0-EDC9-B4A8EEF85F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1" b="-175"/>
          <a:stretch/>
        </p:blipFill>
        <p:spPr bwMode="auto">
          <a:xfrm>
            <a:off x="0" y="2153265"/>
            <a:ext cx="18288000" cy="606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30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63BD8-7791-C8F0-EDC9-B4A8EEF85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78" y="766915"/>
            <a:ext cx="9535217" cy="932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2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97314" y="2024836"/>
            <a:ext cx="13071805" cy="6077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</a:rPr>
              <a:t>SVRHA 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3600" dirty="0">
              <a:solidFill>
                <a:srgbClr val="737373"/>
              </a:solidFill>
              <a:latin typeface="Camber Regular" pitchFamily="50" charset="0"/>
            </a:endParaRP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,Sans-Serif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</a:t>
            </a:r>
            <a:r>
              <a:rPr lang="hr-HR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Personalizirani </a:t>
            </a:r>
            <a:r>
              <a:rPr lang="hr-HR" sz="3200" i="1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self</a:t>
            </a:r>
            <a:r>
              <a:rPr lang="hr-HR" sz="3200" i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-care</a:t>
            </a:r>
            <a:r>
              <a:rPr lang="hr-HR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portal koji na jednom mjestu omogućava uvid u podatke o CARNET-ovim uslugama, aplikacijama i projektnim aktivnostima korištenjem različitih izvora podataka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,Sans-Serif"/>
              <a:buChar char="•"/>
            </a:pPr>
            <a:endParaRPr lang="hr-HR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,Sans-Serif"/>
              <a:buChar char="•"/>
            </a:pPr>
            <a:r>
              <a:rPr lang="hr-HR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</a:t>
            </a:r>
            <a:r>
              <a:rPr lang="hr-HR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Teaser</a:t>
            </a:r>
            <a:r>
              <a:rPr lang="hr-HR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za brojne CARNET-ove usluge</a:t>
            </a:r>
          </a:p>
          <a:p>
            <a:pPr algn="just">
              <a:lnSpc>
                <a:spcPts val="3710"/>
              </a:lnSpc>
            </a:pPr>
            <a:endParaRPr lang="en-US" sz="2650" dirty="0">
              <a:solidFill>
                <a:srgbClr val="737373"/>
              </a:solidFill>
              <a:latin typeface="Camber Regular" pitchFamily="5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748277" y="2067968"/>
            <a:ext cx="12424824" cy="6781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</a:rPr>
              <a:t>KORISNICI 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2650" dirty="0">
              <a:solidFill>
                <a:srgbClr val="737373"/>
              </a:solidFill>
              <a:latin typeface="Camber Regular" pitchFamily="50" charset="0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Ravnatelji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Nastavnici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Stručni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suradnici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 i 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nenastavno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osoblje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Administratori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 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škole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, 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imenika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 i 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resursa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Stručnjaci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za 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tehničku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pomoć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Učenici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Roditelji</a:t>
            </a: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Osnivači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137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748277" y="2067968"/>
            <a:ext cx="12424824" cy="2350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PRIJAVA U SUSTAV </a:t>
            </a:r>
          </a:p>
          <a:p>
            <a:pPr algn="just">
              <a:lnSpc>
                <a:spcPts val="3710"/>
              </a:lnSpc>
            </a:pPr>
            <a:endParaRPr lang="en-US" sz="2650" dirty="0">
              <a:solidFill>
                <a:srgbClr val="737373"/>
              </a:solidFill>
              <a:latin typeface="Camber Regular" pitchFamily="50" charset="0"/>
            </a:endParaRP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AAI@EduHr</a:t>
            </a:r>
          </a:p>
          <a:p>
            <a:pPr marL="54864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e-</a:t>
            </a:r>
            <a:r>
              <a:rPr lang="en-US" sz="3200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Građani</a:t>
            </a:r>
            <a:r>
              <a: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 (NIAS)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D5F4C-DBB0-87F3-3B51-912B2ADB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82" y="2067968"/>
            <a:ext cx="7110076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08902" y="3690062"/>
            <a:ext cx="14470196" cy="4385944"/>
            <a:chOff x="0" y="-47625"/>
            <a:chExt cx="19293595" cy="5847926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9168260" cy="584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 algn="just">
                <a:buFont typeface="Arial,Sans-Serif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sustav AAI@EduHr </a:t>
              </a:r>
            </a:p>
            <a:p>
              <a:pPr marL="285750" indent="-285750" algn="just">
                <a:buFont typeface="Arial,Sans-Serif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sustav e-Građani</a:t>
              </a:r>
            </a:p>
            <a:p>
              <a:pPr marL="285750" indent="-285750" algn="just">
                <a:buFont typeface="Arial,Sans-Serif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sustav e-Matica</a:t>
              </a:r>
            </a:p>
            <a:p>
              <a:pPr marL="285750" indent="-285750" algn="just">
                <a:buFont typeface="Arial,Sans-Serif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sustav CARNET data</a:t>
              </a:r>
              <a:endPara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endParaRP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sustav CARNET </a:t>
              </a:r>
              <a:r>
                <a:rPr lang="hr-HR" sz="3200" dirty="0" err="1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id</a:t>
              </a:r>
              <a:endParaRPr lang="hr-HR" sz="3200" dirty="0">
                <a:solidFill>
                  <a:srgbClr val="737373"/>
                </a:solidFill>
                <a:latin typeface="Camber Regular" pitchFamily="50" charset="0"/>
                <a:cs typeface="Camber 1"/>
              </a:endParaRP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aplikacija CARNET CRTL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aplikacija CARNET privatnost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CARNET-ov sustav e-Dnevnik</a:t>
              </a:r>
            </a:p>
            <a:p>
              <a:pPr>
                <a:lnSpc>
                  <a:spcPts val="3744"/>
                </a:lnSpc>
              </a:pPr>
              <a:endParaRPr lang="en-US" sz="2674" dirty="0">
                <a:solidFill>
                  <a:srgbClr val="737373"/>
                </a:solidFill>
                <a:latin typeface="Camber 1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25335" y="-47625"/>
              <a:ext cx="9168260" cy="525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CARNET-ov sustav EMA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CARNET-ov sustav </a:t>
              </a:r>
              <a:r>
                <a:rPr lang="hr-HR" sz="3200" dirty="0" err="1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Edutorij</a:t>
              </a:r>
              <a:endParaRPr lang="hr-HR" sz="3200" dirty="0">
                <a:solidFill>
                  <a:srgbClr val="737373"/>
                </a:solidFill>
                <a:latin typeface="Camber Regular" pitchFamily="50" charset="0"/>
                <a:cs typeface="Camber 1"/>
              </a:endParaRPr>
            </a:p>
            <a:p>
              <a:pPr marL="285750" indent="-285750" algn="just">
                <a:buFont typeface="Arial,Sans-Serif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baza podataka i sustav za upravljanje odnosa s korisnicima (CRM)</a:t>
              </a:r>
              <a:endParaRPr lang="en-US" sz="3200" dirty="0">
                <a:solidFill>
                  <a:srgbClr val="737373"/>
                </a:solidFill>
                <a:latin typeface="Camber Regular" pitchFamily="50" charset="0"/>
                <a:cs typeface="Camber 1"/>
              </a:endParaRP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aplikacija potpis.carnet.hr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sustav SAP  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aplikacija upitnik.carnet.hr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hr-HR" sz="3200" dirty="0">
                  <a:solidFill>
                    <a:srgbClr val="737373"/>
                  </a:solidFill>
                  <a:latin typeface="Camber Regular" pitchFamily="50" charset="0"/>
                  <a:cs typeface="Camber 1"/>
                </a:rPr>
                <a:t>usluge u oblaku</a:t>
              </a: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301821C6-1495-17F0-0F78-10E5D5A60C04}"/>
              </a:ext>
            </a:extLst>
          </p:cNvPr>
          <p:cNvSpPr txBox="1"/>
          <p:nvPr/>
        </p:nvSpPr>
        <p:spPr>
          <a:xfrm>
            <a:off x="2597314" y="2024836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IZVORI PODATAKA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40646" cy="34406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15982" y="2569486"/>
            <a:ext cx="15865929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 dirty="0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SUSTAV CARNET INFO - VAŠ PERSONALIZIRANI PRISTUP</a:t>
            </a:r>
            <a:endParaRPr lang="hr-HR" sz="7500" dirty="0">
              <a:solidFill>
                <a:srgbClr val="737373"/>
              </a:solidFill>
              <a:latin typeface="Camber Regular" pitchFamily="50" charset="0"/>
              <a:ea typeface="Verdana"/>
              <a:cs typeface="Camber 2"/>
            </a:endParaRPr>
          </a:p>
          <a:p>
            <a:pPr>
              <a:lnSpc>
                <a:spcPts val="10500"/>
              </a:lnSpc>
            </a:pPr>
            <a:r>
              <a:rPr lang="en-US" sz="7500" dirty="0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CARNET-</a:t>
            </a:r>
            <a:r>
              <a:rPr lang="en-US" sz="7500" dirty="0" err="1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ovim</a:t>
            </a:r>
            <a:r>
              <a:rPr lang="en-US" sz="7500" dirty="0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 USLUGAMA</a:t>
            </a:r>
            <a:endParaRPr lang="en-US" dirty="0">
              <a:latin typeface="Camber Regular" pitchFamily="50" charset="0"/>
            </a:endParaRPr>
          </a:p>
          <a:p>
            <a:pPr>
              <a:lnSpc>
                <a:spcPts val="10500"/>
              </a:lnSpc>
            </a:pPr>
            <a:endParaRPr lang="en-US" sz="7500" dirty="0">
              <a:solidFill>
                <a:srgbClr val="737373"/>
              </a:solidFill>
              <a:latin typeface="Camber Regular" pitchFamily="50" charset="0"/>
              <a:ea typeface="Verdana"/>
              <a:cs typeface="Camber 2"/>
            </a:endParaRPr>
          </a:p>
          <a:p>
            <a:r>
              <a:rPr lang="en-US" sz="5000" dirty="0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Jurica Vratarić, CARNET</a:t>
            </a:r>
            <a:endParaRPr lang="en-US" sz="5000" dirty="0">
              <a:solidFill>
                <a:srgbClr val="000000"/>
              </a:solidFill>
              <a:latin typeface="Camber Regular" pitchFamily="50" charset="0"/>
              <a:ea typeface="Verdana"/>
              <a:cs typeface="Calibri"/>
            </a:endParaRPr>
          </a:p>
          <a:p>
            <a:r>
              <a:rPr lang="en-US" sz="5000" dirty="0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Anamarija Sorić Ćustić, CARNET</a:t>
            </a:r>
            <a:r>
              <a:rPr lang="en-US" sz="7500" dirty="0">
                <a:solidFill>
                  <a:srgbClr val="737373"/>
                </a:solidFill>
                <a:latin typeface="Camber Regular" pitchFamily="50" charset="0"/>
                <a:ea typeface="Verdana"/>
                <a:cs typeface="Camber 2"/>
              </a:rPr>
              <a:t>   </a:t>
            </a:r>
            <a:endParaRPr lang="en-US" dirty="0">
              <a:latin typeface="Camber Regular" pitchFamily="50" charset="0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DFD29483-2E40-B2B4-659C-A0D6A899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8" y="2138411"/>
            <a:ext cx="15812217" cy="726100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917BB738-E167-E2CA-3234-C22393E7BA7A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MODULI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95798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61F43E-60C5-7B6B-DB2A-AEBEDA7B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5" y="2131426"/>
            <a:ext cx="15424029" cy="7620035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5E857C95-99DC-5C87-0EA7-6563095BECE3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OPĆE INFORMACIJE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1802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61A393-BAC5-B405-4732-D32E1985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9" y="2044209"/>
            <a:ext cx="15661256" cy="772977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F352FF5-C946-2163-8157-5970A7A4E6AE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OPĆE INFORMACIJE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3893723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05B698F-83A6-B0BA-B228-7DE61F1C9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0" y="2019777"/>
            <a:ext cx="15682821" cy="773550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CB201E4-B862-51DD-2897-B15082474F72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CENTRALNA PODRŠKA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259453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6528704-9F2E-6767-66D0-EF83029A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2353780"/>
            <a:ext cx="15294633" cy="756351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FC1681C-E36F-CE93-19B4-36E006C440D2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CARNET </a:t>
            </a:r>
            <a:r>
              <a:rPr lang="hr-HR" sz="4800" b="1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id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128821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29A60F-1132-D53F-2A25-F9CDECDF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4" y="2176463"/>
            <a:ext cx="15553425" cy="765935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1552E162-4C2C-B6F1-E467-2BC574C3832B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PROJEKTI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178897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75749" y="364252"/>
            <a:ext cx="12597352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PODRŠKA POSLOVNIM PROCESIMA</a:t>
            </a: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48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just">
              <a:lnSpc>
                <a:spcPts val="3710"/>
              </a:lnSpc>
            </a:pPr>
            <a:endParaRPr lang="en-US" sz="3200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F527DDF1-68B9-1B80-5D5C-5E3F34A2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7" y="2067680"/>
            <a:ext cx="15639690" cy="770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9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F8B61E1-71B4-8C45-3C17-C4315476F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3" y="2298713"/>
            <a:ext cx="15510294" cy="765208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C389A9E3-6EE2-466B-C151-3C136EF6EBEC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DOSTUPNE EDUKACIJE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2592260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7AC4-892D-AE27-1667-6FE738F9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019" y="4572000"/>
            <a:ext cx="13220700" cy="1143000"/>
          </a:xfrm>
        </p:spPr>
        <p:txBody>
          <a:bodyPr/>
          <a:lstStyle/>
          <a:p>
            <a:r>
              <a:rPr lang="hr-HR" dirty="0"/>
              <a:t>… i još nešto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8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389A9E3-6EE2-466B-C151-3C136EF6EBEC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GDPR ZAHTJEVI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A2E7A-211D-30A6-ABC0-B40D8A02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346"/>
            <a:ext cx="16063046" cy="75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97314" y="2024836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KAKO JE SVE POČELO :)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5F28A5-CD82-CC97-2EEC-DE1C1379F0D9}"/>
              </a:ext>
            </a:extLst>
          </p:cNvPr>
          <p:cNvGraphicFramePr/>
          <p:nvPr/>
        </p:nvGraphicFramePr>
        <p:xfrm>
          <a:off x="843661" y="3397431"/>
          <a:ext cx="780535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2CB996-18FA-14F3-2957-447A96377946}"/>
              </a:ext>
            </a:extLst>
          </p:cNvPr>
          <p:cNvSpPr txBox="1"/>
          <p:nvPr/>
        </p:nvSpPr>
        <p:spPr>
          <a:xfrm>
            <a:off x="6214731" y="4888052"/>
            <a:ext cx="641522" cy="369332"/>
          </a:xfrm>
          <a:prstGeom prst="rect">
            <a:avLst/>
          </a:prstGeom>
          <a:solidFill>
            <a:srgbClr val="2672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er Regular" pitchFamily="50" charset="0"/>
              </a:rPr>
              <a:t>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B9101-4F19-1F9E-050A-CD687B4F9075}"/>
              </a:ext>
            </a:extLst>
          </p:cNvPr>
          <p:cNvSpPr txBox="1"/>
          <p:nvPr/>
        </p:nvSpPr>
        <p:spPr>
          <a:xfrm>
            <a:off x="709304" y="4603712"/>
            <a:ext cx="2351349" cy="369332"/>
          </a:xfrm>
          <a:prstGeom prst="rect">
            <a:avLst/>
          </a:prstGeom>
          <a:solidFill>
            <a:srgbClr val="2672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amber Regular" pitchFamily="50" charset="0"/>
              </a:rPr>
              <a:t>Obrazovni</a:t>
            </a:r>
            <a:r>
              <a:rPr lang="en-US" dirty="0">
                <a:latin typeface="Camber Regular" pitchFamily="50" charset="0"/>
              </a:rPr>
              <a:t> </a:t>
            </a:r>
            <a:r>
              <a:rPr lang="en-US" dirty="0" err="1">
                <a:latin typeface="Camber Regular" pitchFamily="50" charset="0"/>
              </a:rPr>
              <a:t>sustav</a:t>
            </a:r>
            <a:r>
              <a:rPr lang="en-US" dirty="0">
                <a:latin typeface="Camber Regular" pitchFamily="50" charset="0"/>
              </a:rPr>
              <a:t> RH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E6137-1B9E-919B-721D-3B7BE8DEC607}"/>
              </a:ext>
            </a:extLst>
          </p:cNvPr>
          <p:cNvSpPr txBox="1"/>
          <p:nvPr/>
        </p:nvSpPr>
        <p:spPr>
          <a:xfrm>
            <a:off x="7240340" y="4934218"/>
            <a:ext cx="1903660" cy="646331"/>
          </a:xfrm>
          <a:prstGeom prst="rect">
            <a:avLst/>
          </a:prstGeom>
          <a:solidFill>
            <a:srgbClr val="2672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er Regular" pitchFamily="50" charset="0"/>
              </a:rPr>
              <a:t>Informacijski</a:t>
            </a:r>
            <a:r>
              <a:rPr lang="en-US" dirty="0">
                <a:latin typeface="Camber Regular" pitchFamily="50" charset="0"/>
              </a:rPr>
              <a:t> </a:t>
            </a:r>
            <a:r>
              <a:rPr lang="en-US" dirty="0" err="1">
                <a:latin typeface="Camber Regular" pitchFamily="50" charset="0"/>
              </a:rPr>
              <a:t>sustavi</a:t>
            </a:r>
            <a:r>
              <a:rPr lang="en-US" dirty="0">
                <a:latin typeface="Camber Regular" pitchFamily="50" charset="0"/>
              </a:rPr>
              <a:t> RH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8054E-C998-207C-72EB-C38473B8E4E4}"/>
              </a:ext>
            </a:extLst>
          </p:cNvPr>
          <p:cNvSpPr txBox="1"/>
          <p:nvPr/>
        </p:nvSpPr>
        <p:spPr>
          <a:xfrm>
            <a:off x="5107285" y="6733322"/>
            <a:ext cx="1163845" cy="369332"/>
          </a:xfrm>
          <a:prstGeom prst="rect">
            <a:avLst/>
          </a:prstGeom>
          <a:solidFill>
            <a:srgbClr val="B54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er Regular" pitchFamily="50" charset="0"/>
              </a:rPr>
              <a:t>aplikacije</a:t>
            </a:r>
            <a:endParaRPr lang="en-US" dirty="0">
              <a:solidFill>
                <a:schemeClr val="bg1"/>
              </a:solidFill>
              <a:latin typeface="Camber Regular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640BA-77A3-EBE3-FC7A-65E56A3179F2}"/>
              </a:ext>
            </a:extLst>
          </p:cNvPr>
          <p:cNvSpPr txBox="1"/>
          <p:nvPr/>
        </p:nvSpPr>
        <p:spPr>
          <a:xfrm>
            <a:off x="4065065" y="4893285"/>
            <a:ext cx="1654677" cy="646331"/>
          </a:xfrm>
          <a:prstGeom prst="rect">
            <a:avLst/>
          </a:prstGeom>
          <a:solidFill>
            <a:srgbClr val="B54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mber Regular" pitchFamily="50" charset="0"/>
              </a:rPr>
              <a:t>informacijski</a:t>
            </a:r>
            <a:r>
              <a:rPr lang="en-US" dirty="0">
                <a:solidFill>
                  <a:schemeClr val="bg1"/>
                </a:solidFill>
                <a:latin typeface="Camber Regular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er Regular" pitchFamily="50" charset="0"/>
              </a:rPr>
              <a:t>sustavi</a:t>
            </a:r>
            <a:endParaRPr lang="en-US" dirty="0">
              <a:solidFill>
                <a:schemeClr val="bg1"/>
              </a:solidFill>
              <a:latin typeface="Camber Regular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D459E-9111-D458-C369-91409F065E6A}"/>
              </a:ext>
            </a:extLst>
          </p:cNvPr>
          <p:cNvSpPr txBox="1"/>
          <p:nvPr/>
        </p:nvSpPr>
        <p:spPr>
          <a:xfrm>
            <a:off x="2927721" y="6363990"/>
            <a:ext cx="888385" cy="369332"/>
          </a:xfrm>
          <a:prstGeom prst="rect">
            <a:avLst/>
          </a:prstGeom>
          <a:solidFill>
            <a:srgbClr val="B54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er Regular" pitchFamily="50" charset="0"/>
              </a:rPr>
              <a:t>podaci</a:t>
            </a:r>
            <a:endParaRPr lang="en-US" dirty="0">
              <a:solidFill>
                <a:schemeClr val="bg1"/>
              </a:solidFill>
              <a:latin typeface="Camber Regular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6988CF-D5A0-9113-F9EF-A24C5AB35C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11" y="2576329"/>
            <a:ext cx="7447085" cy="5362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5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389A9E3-6EE2-466B-C151-3C136EF6EBEC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PRIVOLE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78A4B-557C-FAAA-103A-FCFE3683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318"/>
            <a:ext cx="15820886" cy="74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0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CB8DD6-6677-E38E-A98B-39664064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3" y="2237354"/>
            <a:ext cx="15618124" cy="768853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87175A73-614F-7F55-19B8-393A53CEBC04}"/>
              </a:ext>
            </a:extLst>
          </p:cNvPr>
          <p:cNvSpPr txBox="1"/>
          <p:nvPr/>
        </p:nvSpPr>
        <p:spPr>
          <a:xfrm>
            <a:off x="3114899" y="1405403"/>
            <a:ext cx="1205820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0"/>
              </a:lnSpc>
            </a:pPr>
            <a:r>
              <a:rPr lang="hr-HR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CARNET </a:t>
            </a:r>
            <a:r>
              <a:rPr lang="hr-HR" sz="4800" b="1" dirty="0" err="1">
                <a:solidFill>
                  <a:srgbClr val="737373"/>
                </a:solidFill>
                <a:latin typeface="Camber Regular" pitchFamily="50" charset="0"/>
                <a:cs typeface="Camber 1"/>
              </a:rPr>
              <a:t>id</a:t>
            </a: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  <p:extLst>
      <p:ext uri="{BB962C8B-B14F-4D97-AF65-F5344CB8AC3E}">
        <p14:creationId xmlns:p14="http://schemas.microsoft.com/office/powerpoint/2010/main" val="247026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12883" y="4876195"/>
            <a:ext cx="15049722" cy="2424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4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</a:rPr>
              <a:t>info.carnet.hr</a:t>
            </a:r>
            <a:endParaRPr lang="en-US" sz="4800" b="1" dirty="0">
              <a:latin typeface="Camber Regular" pitchFamily="50" charset="0"/>
              <a:cs typeface="Calibri"/>
            </a:endParaRPr>
          </a:p>
          <a:p>
            <a:pPr algn="ctr">
              <a:lnSpc>
                <a:spcPts val="3744"/>
              </a:lnSpc>
            </a:pP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ctr">
              <a:lnSpc>
                <a:spcPts val="3744"/>
              </a:lnSpc>
            </a:pP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  <a:p>
            <a:pPr algn="ctr">
              <a:lnSpc>
                <a:spcPts val="3744"/>
              </a:lnSpc>
            </a:pPr>
            <a:r>
              <a:rPr lang="en-US" sz="4800" b="1" dirty="0">
                <a:solidFill>
                  <a:srgbClr val="737373"/>
                </a:solidFill>
                <a:latin typeface="Camber Regular" pitchFamily="50" charset="0"/>
                <a:cs typeface="Camber 1"/>
              </a:rPr>
              <a:t>helpdesk@skole.hr</a:t>
            </a:r>
          </a:p>
          <a:p>
            <a:pPr algn="ctr">
              <a:lnSpc>
                <a:spcPts val="3744"/>
              </a:lnSpc>
            </a:pPr>
            <a:endParaRPr lang="en-US" sz="4800" b="1" dirty="0">
              <a:solidFill>
                <a:srgbClr val="737373"/>
              </a:solidFill>
              <a:latin typeface="Camber Regular" pitchFamily="50" charset="0"/>
              <a:cs typeface="Camber 1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748" y="8028878"/>
            <a:ext cx="10376505" cy="12306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3677" y="2261133"/>
            <a:ext cx="3440646" cy="34406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1935" y="9363411"/>
            <a:ext cx="7324130" cy="68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Projekt je sufinancirala Europska unija iz europskih strukturnih i investicijskih fondova.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Više informacija o EU fondovima možete naći na web stranicama Ministarstva regionalnog razvoja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i fondova Europske unije: www.strukturnifondovi.hr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07446" y="5558903"/>
            <a:ext cx="9824806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dirty="0" err="1">
                <a:solidFill>
                  <a:srgbClr val="6B7C82"/>
                </a:solidFill>
                <a:latin typeface="Camber Regular" pitchFamily="50" charset="0"/>
              </a:rPr>
              <a:t>Hvala</a:t>
            </a:r>
            <a:r>
              <a:rPr lang="en-US" sz="7500" b="1" dirty="0">
                <a:solidFill>
                  <a:srgbClr val="6B7C82"/>
                </a:solidFill>
                <a:latin typeface="Camber Regular" pitchFamily="50" charset="0"/>
              </a:rPr>
              <a:t> </a:t>
            </a:r>
            <a:r>
              <a:rPr lang="en-US" sz="7500" b="1" dirty="0" err="1">
                <a:solidFill>
                  <a:srgbClr val="6B7C82"/>
                </a:solidFill>
                <a:latin typeface="Camber Regular" pitchFamily="50" charset="0"/>
              </a:rPr>
              <a:t>na</a:t>
            </a:r>
            <a:r>
              <a:rPr lang="en-US" sz="7500" b="1" dirty="0">
                <a:solidFill>
                  <a:srgbClr val="6B7C82"/>
                </a:solidFill>
                <a:latin typeface="Camber Regular" pitchFamily="50" charset="0"/>
              </a:rPr>
              <a:t> </a:t>
            </a:r>
            <a:r>
              <a:rPr lang="en-US" sz="7500" b="1" dirty="0" err="1">
                <a:solidFill>
                  <a:srgbClr val="6B7C82"/>
                </a:solidFill>
                <a:latin typeface="Camber Regular" pitchFamily="50" charset="0"/>
              </a:rPr>
              <a:t>pozornosti</a:t>
            </a:r>
            <a:r>
              <a:rPr lang="en-US" sz="7500" b="1" dirty="0">
                <a:solidFill>
                  <a:srgbClr val="6B7C82"/>
                </a:solidFill>
                <a:latin typeface="Camber Regular" pitchFamily="50" charset="0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816B04E-29AE-91AF-52F9-86642564F1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05" y="276265"/>
            <a:ext cx="11813989" cy="973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65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816B04E-29AE-91AF-52F9-86642564F1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348" r="44090" b="43957"/>
          <a:stretch/>
        </p:blipFill>
        <p:spPr bwMode="auto">
          <a:xfrm>
            <a:off x="3237005" y="276265"/>
            <a:ext cx="11813989" cy="973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2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816B04E-29AE-91AF-52F9-86642564F1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t="19369" r="23255" b="24936"/>
          <a:stretch/>
        </p:blipFill>
        <p:spPr bwMode="auto">
          <a:xfrm>
            <a:off x="3237005" y="276265"/>
            <a:ext cx="11813989" cy="973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39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816B04E-29AE-91AF-52F9-86642564F1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44381" r="43012" b="-76"/>
          <a:stretch/>
        </p:blipFill>
        <p:spPr bwMode="auto">
          <a:xfrm>
            <a:off x="3237005" y="17185"/>
            <a:ext cx="11813989" cy="973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551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816B04E-29AE-91AF-52F9-86642564F1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9" t="44381" r="-24" b="-76"/>
          <a:stretch/>
        </p:blipFill>
        <p:spPr bwMode="auto">
          <a:xfrm>
            <a:off x="3237005" y="276265"/>
            <a:ext cx="11813989" cy="973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409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8C1179F7-032F-4727-5982-89719D7B0928}"/>
              </a:ext>
            </a:extLst>
          </p:cNvPr>
          <p:cNvGrpSpPr/>
          <p:nvPr/>
        </p:nvGrpSpPr>
        <p:grpSpPr>
          <a:xfrm>
            <a:off x="1908902" y="3690062"/>
            <a:ext cx="14470196" cy="4242443"/>
            <a:chOff x="0" y="-47625"/>
            <a:chExt cx="19293595" cy="5656592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C9A0F438-5892-F800-60F9-61B5452D94DA}"/>
                </a:ext>
              </a:extLst>
            </p:cNvPr>
            <p:cNvSpPr txBox="1"/>
            <p:nvPr/>
          </p:nvSpPr>
          <p:spPr>
            <a:xfrm>
              <a:off x="0" y="-47625"/>
              <a:ext cx="9168260" cy="5656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4"/>
                </a:lnSpc>
              </a:pPr>
              <a:r>
                <a:rPr lang="hr-HR" sz="2674" b="1" dirty="0">
                  <a:solidFill>
                    <a:srgbClr val="737373"/>
                  </a:solidFill>
                  <a:latin typeface="Camber Regular" pitchFamily="50" charset="0"/>
                </a:rPr>
                <a:t>Ekosustav e-Škola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Regular" pitchFamily="50" charset="0"/>
                </a:rPr>
                <a:t>Ekosustav aplikacija</a:t>
              </a:r>
            </a:p>
            <a:p>
              <a:pPr marL="914400" lvl="1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Regular" pitchFamily="50" charset="0"/>
                </a:rPr>
                <a:t>Digitalni obrazovni sadržaji</a:t>
              </a:r>
            </a:p>
            <a:p>
              <a:pPr marL="914400" lvl="1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Regular" pitchFamily="50" charset="0"/>
                </a:rPr>
                <a:t>Aplikacije</a:t>
              </a:r>
            </a:p>
            <a:p>
              <a:pPr marL="914400" lvl="1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Regular" pitchFamily="50" charset="0"/>
                </a:rPr>
                <a:t>Podaci 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Regular" pitchFamily="50" charset="0"/>
                </a:rPr>
                <a:t>Informacijski sustavi RH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Regular" pitchFamily="50" charset="0"/>
                </a:rPr>
                <a:t>Obrazovni sustav RH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endParaRPr lang="en-US" sz="2674" dirty="0">
                <a:solidFill>
                  <a:srgbClr val="737373"/>
                </a:solidFill>
                <a:latin typeface="Camber Regular" pitchFamily="50" charset="0"/>
              </a:endParaRPr>
            </a:p>
            <a:p>
              <a:pPr>
                <a:lnSpc>
                  <a:spcPts val="3744"/>
                </a:lnSpc>
              </a:pPr>
              <a:endParaRPr lang="en-US" sz="2674" dirty="0">
                <a:solidFill>
                  <a:srgbClr val="737373"/>
                </a:solidFill>
                <a:latin typeface="Camber Regular" pitchFamily="50" charset="0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1DE3FB49-23A3-145B-D915-52D25F5441E3}"/>
                </a:ext>
              </a:extLst>
            </p:cNvPr>
            <p:cNvSpPr txBox="1"/>
            <p:nvPr/>
          </p:nvSpPr>
          <p:spPr>
            <a:xfrm>
              <a:off x="10125335" y="-47625"/>
              <a:ext cx="9168260" cy="4391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4"/>
                </a:lnSpc>
              </a:pPr>
              <a:r>
                <a:rPr lang="hr-HR" sz="2674" b="1" dirty="0">
                  <a:solidFill>
                    <a:srgbClr val="737373"/>
                  </a:solidFill>
                  <a:latin typeface="Camber 1"/>
                </a:rPr>
                <a:t>Informacijski sustav ekosustava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1"/>
                </a:rPr>
                <a:t>Korisnici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1"/>
                </a:rPr>
                <a:t>Usluge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1"/>
                </a:rPr>
                <a:t>Podaci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r>
                <a:rPr lang="hr-HR" sz="2674" dirty="0">
                  <a:solidFill>
                    <a:srgbClr val="737373"/>
                  </a:solidFill>
                  <a:latin typeface="Camber 1"/>
                </a:rPr>
                <a:t>Integracijski sloj</a:t>
              </a:r>
            </a:p>
            <a:p>
              <a:pPr marL="457200" indent="-457200">
                <a:lnSpc>
                  <a:spcPts val="3744"/>
                </a:lnSpc>
                <a:buFont typeface="Arial" panose="020B0604020202020204" pitchFamily="34" charset="0"/>
                <a:buChar char="•"/>
              </a:pPr>
              <a:endParaRPr lang="en-US" sz="2674" dirty="0">
                <a:solidFill>
                  <a:srgbClr val="737373"/>
                </a:solidFill>
                <a:latin typeface="Camber 1"/>
              </a:endParaRPr>
            </a:p>
            <a:p>
              <a:pPr>
                <a:lnSpc>
                  <a:spcPts val="3744"/>
                </a:lnSpc>
              </a:pPr>
              <a:endParaRPr lang="en-US" sz="2674" dirty="0">
                <a:solidFill>
                  <a:srgbClr val="737373"/>
                </a:solidFill>
                <a:latin typeface="Camber 1"/>
              </a:endParaRP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E6BA18-3B31-8C89-C848-07BAF5574BFE}"/>
              </a:ext>
            </a:extLst>
          </p:cNvPr>
          <p:cNvSpPr/>
          <p:nvPr/>
        </p:nvSpPr>
        <p:spPr>
          <a:xfrm>
            <a:off x="7806689" y="5094479"/>
            <a:ext cx="978408" cy="484632"/>
          </a:xfrm>
          <a:prstGeom prst="rightArrow">
            <a:avLst/>
          </a:prstGeom>
          <a:solidFill>
            <a:srgbClr val="40A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5A9C57D97A94EA8AE2B60BF057AA5" ma:contentTypeVersion="16" ma:contentTypeDescription="Create a new document." ma:contentTypeScope="" ma:versionID="032585c39905b5b58686aa0fe8112d6f">
  <xsd:schema xmlns:xsd="http://www.w3.org/2001/XMLSchema" xmlns:xs="http://www.w3.org/2001/XMLSchema" xmlns:p="http://schemas.microsoft.com/office/2006/metadata/properties" xmlns:ns2="4a587e19-ebcb-45eb-80a3-2908977f315c" xmlns:ns3="e9d7d946-bfd1-44bb-8b51-4f032229512d" targetNamespace="http://schemas.microsoft.com/office/2006/metadata/properties" ma:root="true" ma:fieldsID="a76a2b1a2fdc151c51790d3b98af9501" ns2:_="" ns3:_="">
    <xsd:import namespace="4a587e19-ebcb-45eb-80a3-2908977f315c"/>
    <xsd:import namespace="e9d7d946-bfd1-44bb-8b51-4f03222951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87e19-ebcb-45eb-80a3-2908977f3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d986ede-ccc4-4a57-b6a6-e316a042c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7d946-bfd1-44bb-8b51-4f032229512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c3e2a-b0a4-4e6e-9a9a-9540eac7098d}" ma:internalName="TaxCatchAll" ma:showField="CatchAllData" ma:web="e9d7d946-bfd1-44bb-8b51-4f03222951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587e19-ebcb-45eb-80a3-2908977f315c">
      <Terms xmlns="http://schemas.microsoft.com/office/infopath/2007/PartnerControls"/>
    </lcf76f155ced4ddcb4097134ff3c332f>
    <TaxCatchAll xmlns="e9d7d946-bfd1-44bb-8b51-4f032229512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A2F93-B31C-4439-80BD-ED45F8098FC7}">
  <ds:schemaRefs>
    <ds:schemaRef ds:uri="4a587e19-ebcb-45eb-80a3-2908977f315c"/>
    <ds:schemaRef ds:uri="e9d7d946-bfd1-44bb-8b51-4f03222951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267BB5-269C-4CE5-8D30-4B0769191F8D}">
  <ds:schemaRefs>
    <ds:schemaRef ds:uri="4a587e19-ebcb-45eb-80a3-2908977f315c"/>
    <ds:schemaRef ds:uri="e9d7d946-bfd1-44bb-8b51-4f032229512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6E60F9-5BC4-453D-B5E1-46B4AC1BB9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292</Words>
  <Application>Microsoft Office PowerPoint</Application>
  <PresentationFormat>Custom</PresentationFormat>
  <Paragraphs>92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i još nešto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CUC2023_prezentacija</dc:title>
  <cp:lastModifiedBy>Jurica Vratarić</cp:lastModifiedBy>
  <cp:revision>83</cp:revision>
  <dcterms:created xsi:type="dcterms:W3CDTF">2006-08-16T00:00:00Z</dcterms:created>
  <dcterms:modified xsi:type="dcterms:W3CDTF">2023-04-25T09:36:16Z</dcterms:modified>
  <dc:identifier>DAFd6UHvDVw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0x010100D855A9C57D97A94EA8AE2B60BF057AA5</vt:lpwstr>
  </property>
  <property fmtid="{D5CDD505-2E9C-101B-9397-08002B2CF9AE}" pid="3" name="MediaServiceImageTags">
    <vt:lpwstr/>
  </property>
</Properties>
</file>