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0" r:id="rId7"/>
    <p:sldId id="267" r:id="rId8"/>
    <p:sldId id="268" r:id="rId9"/>
    <p:sldId id="269" r:id="rId10"/>
    <p:sldId id="262" r:id="rId11"/>
    <p:sldId id="263" r:id="rId12"/>
    <p:sldId id="264" r:id="rId13"/>
    <p:sldId id="265" r:id="rId14"/>
    <p:sldId id="266" r:id="rId15"/>
  </p:sldIdLst>
  <p:sldSz cx="18288000" cy="10287000"/>
  <p:notesSz cx="6858000" cy="9144000"/>
  <p:embeddedFontLs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Coco Gothic" panose="020B0604020202020204" charset="0"/>
      <p:regular r:id="rId20"/>
    </p:embeddedFont>
    <p:embeddedFont>
      <p:font typeface="Open Sans Light Bold" panose="020B0604020202020204" charset="0"/>
      <p:regular r:id="rId21"/>
    </p:embeddedFont>
    <p:embeddedFont>
      <p:font typeface="Shrikhand" panose="020B0604020202020204" charset="-18"/>
      <p:regular r:id="rId22"/>
    </p:embeddedFont>
    <p:embeddedFont>
      <p:font typeface="TAN Headline" panose="020B0604020202020204" charset="0"/>
      <p:regular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2" d="100"/>
          <a:sy n="42" d="100"/>
        </p:scale>
        <p:origin x="780" y="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svg"/><Relationship Id="rId7" Type="http://schemas.openxmlformats.org/officeDocument/2006/relationships/image" Target="../media/image43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svg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sv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svg"/><Relationship Id="rId5" Type="http://schemas.openxmlformats.org/officeDocument/2006/relationships/image" Target="../media/image48.png"/><Relationship Id="rId4" Type="http://schemas.openxmlformats.org/officeDocument/2006/relationships/image" Target="../media/image47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svg"/><Relationship Id="rId13" Type="http://schemas.openxmlformats.org/officeDocument/2006/relationships/image" Target="../media/image61.png"/><Relationship Id="rId3" Type="http://schemas.openxmlformats.org/officeDocument/2006/relationships/image" Target="../media/image52.png"/><Relationship Id="rId7" Type="http://schemas.openxmlformats.org/officeDocument/2006/relationships/image" Target="../media/image55.png"/><Relationship Id="rId12" Type="http://schemas.openxmlformats.org/officeDocument/2006/relationships/image" Target="../media/image6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image" Target="../media/image59.png"/><Relationship Id="rId5" Type="http://schemas.openxmlformats.org/officeDocument/2006/relationships/image" Target="../media/image54.png"/><Relationship Id="rId10" Type="http://schemas.openxmlformats.org/officeDocument/2006/relationships/image" Target="../media/image58.png"/><Relationship Id="rId4" Type="http://schemas.openxmlformats.org/officeDocument/2006/relationships/image" Target="../media/image53.svg"/><Relationship Id="rId9" Type="http://schemas.openxmlformats.org/officeDocument/2006/relationships/image" Target="../media/image57.png"/><Relationship Id="rId14" Type="http://schemas.openxmlformats.org/officeDocument/2006/relationships/image" Target="../media/image6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6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png"/><Relationship Id="rId7" Type="http://schemas.openxmlformats.org/officeDocument/2006/relationships/image" Target="../media/image19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g"/><Relationship Id="rId11" Type="http://schemas.openxmlformats.org/officeDocument/2006/relationships/image" Target="../media/image23.jpg"/><Relationship Id="rId5" Type="http://schemas.openxmlformats.org/officeDocument/2006/relationships/image" Target="../media/image17.png"/><Relationship Id="rId10" Type="http://schemas.openxmlformats.org/officeDocument/2006/relationships/image" Target="../media/image22.jpg"/><Relationship Id="rId4" Type="http://schemas.openxmlformats.org/officeDocument/2006/relationships/image" Target="../media/image16.png"/><Relationship Id="rId9" Type="http://schemas.openxmlformats.org/officeDocument/2006/relationships/image" Target="../media/image2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G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786" b="778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-396097" y="9258300"/>
            <a:ext cx="19080193" cy="0"/>
          </a:xfrm>
          <a:prstGeom prst="line">
            <a:avLst/>
          </a:prstGeom>
          <a:ln w="476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734950" y="2148625"/>
            <a:ext cx="5967289" cy="5989751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2230422" y="4719638"/>
            <a:ext cx="13947922" cy="9905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99"/>
              </a:lnSpc>
            </a:pPr>
            <a:r>
              <a:rPr lang="en-US" sz="7499" dirty="0">
                <a:solidFill>
                  <a:srgbClr val="F3EDDC"/>
                </a:solidFill>
                <a:latin typeface="Shrikhand"/>
              </a:rPr>
              <a:t>ZRNA KAVE &amp; ZRNA ZNANJA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8252209"/>
            <a:ext cx="16351367" cy="1243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99"/>
              </a:lnSpc>
            </a:pPr>
            <a:r>
              <a:rPr lang="en-US" sz="3199" dirty="0" err="1">
                <a:solidFill>
                  <a:srgbClr val="33130A"/>
                </a:solidFill>
                <a:latin typeface="Coco Gothic"/>
              </a:rPr>
              <a:t>Ružica</a:t>
            </a:r>
            <a:r>
              <a:rPr lang="en-US" sz="3199" dirty="0">
                <a:solidFill>
                  <a:srgbClr val="33130A"/>
                </a:solidFill>
                <a:latin typeface="Coco Gothic"/>
              </a:rPr>
              <a:t> </a:t>
            </a:r>
            <a:r>
              <a:rPr lang="en-US" sz="3199" dirty="0" err="1">
                <a:solidFill>
                  <a:srgbClr val="33130A"/>
                </a:solidFill>
                <a:latin typeface="Coco Gothic"/>
              </a:rPr>
              <a:t>Lončar</a:t>
            </a:r>
            <a:r>
              <a:rPr lang="en-US" sz="3199" dirty="0">
                <a:solidFill>
                  <a:srgbClr val="33130A"/>
                </a:solidFill>
                <a:latin typeface="Coco Gothic"/>
              </a:rPr>
              <a:t>, prof. </a:t>
            </a:r>
            <a:r>
              <a:rPr lang="en-US" sz="3199" dirty="0" err="1">
                <a:solidFill>
                  <a:srgbClr val="33130A"/>
                </a:solidFill>
                <a:latin typeface="Coco Gothic"/>
              </a:rPr>
              <a:t>geografije</a:t>
            </a:r>
            <a:r>
              <a:rPr lang="en-US" sz="3199" dirty="0">
                <a:solidFill>
                  <a:srgbClr val="33130A"/>
                </a:solidFill>
                <a:latin typeface="Coco Gothic"/>
              </a:rPr>
              <a:t>, I. </a:t>
            </a:r>
            <a:r>
              <a:rPr lang="en-US" sz="3199" dirty="0" err="1">
                <a:solidFill>
                  <a:srgbClr val="33130A"/>
                </a:solidFill>
                <a:latin typeface="Coco Gothic"/>
              </a:rPr>
              <a:t>tehnička</a:t>
            </a:r>
            <a:r>
              <a:rPr lang="en-US" sz="3199" dirty="0">
                <a:solidFill>
                  <a:srgbClr val="33130A"/>
                </a:solidFill>
                <a:latin typeface="Coco Gothic"/>
              </a:rPr>
              <a:t> </a:t>
            </a:r>
            <a:r>
              <a:rPr lang="en-US" sz="3199" dirty="0" err="1">
                <a:solidFill>
                  <a:srgbClr val="33130A"/>
                </a:solidFill>
                <a:latin typeface="Coco Gothic"/>
              </a:rPr>
              <a:t>škola</a:t>
            </a:r>
            <a:r>
              <a:rPr lang="en-US" sz="3199" dirty="0">
                <a:solidFill>
                  <a:srgbClr val="33130A"/>
                </a:solidFill>
                <a:latin typeface="Coco Gothic"/>
              </a:rPr>
              <a:t> Tesla</a:t>
            </a:r>
          </a:p>
          <a:p>
            <a:pPr algn="ctr">
              <a:lnSpc>
                <a:spcPts val="3199"/>
              </a:lnSpc>
            </a:pPr>
            <a:r>
              <a:rPr lang="en-US" sz="3199" dirty="0">
                <a:solidFill>
                  <a:srgbClr val="33130A"/>
                </a:solidFill>
                <a:latin typeface="Coco Gothic"/>
              </a:rPr>
              <a:t>Helena Jilek Kubalek, prof. </a:t>
            </a:r>
            <a:r>
              <a:rPr lang="en-US" sz="3199" dirty="0" err="1">
                <a:solidFill>
                  <a:srgbClr val="33130A"/>
                </a:solidFill>
                <a:latin typeface="Coco Gothic"/>
              </a:rPr>
              <a:t>povijesti</a:t>
            </a:r>
            <a:r>
              <a:rPr lang="en-US" sz="3199" dirty="0">
                <a:solidFill>
                  <a:srgbClr val="33130A"/>
                </a:solidFill>
                <a:latin typeface="Coco Gothic"/>
              </a:rPr>
              <a:t>, I. </a:t>
            </a:r>
            <a:r>
              <a:rPr lang="en-US" sz="3199" dirty="0" err="1">
                <a:solidFill>
                  <a:srgbClr val="33130A"/>
                </a:solidFill>
                <a:latin typeface="Coco Gothic"/>
              </a:rPr>
              <a:t>tehnička</a:t>
            </a:r>
            <a:r>
              <a:rPr lang="en-US" sz="3199" dirty="0">
                <a:solidFill>
                  <a:srgbClr val="33130A"/>
                </a:solidFill>
                <a:latin typeface="Coco Gothic"/>
              </a:rPr>
              <a:t> </a:t>
            </a:r>
            <a:r>
              <a:rPr lang="en-US" sz="3199" dirty="0" err="1">
                <a:solidFill>
                  <a:srgbClr val="33130A"/>
                </a:solidFill>
                <a:latin typeface="Coco Gothic"/>
              </a:rPr>
              <a:t>škola</a:t>
            </a:r>
            <a:r>
              <a:rPr lang="en-US" sz="3199" dirty="0">
                <a:solidFill>
                  <a:srgbClr val="33130A"/>
                </a:solidFill>
                <a:latin typeface="Coco Gothic"/>
              </a:rPr>
              <a:t> Tesla</a:t>
            </a:r>
          </a:p>
          <a:p>
            <a:pPr algn="ctr">
              <a:lnSpc>
                <a:spcPts val="3199"/>
              </a:lnSpc>
            </a:pPr>
            <a:endParaRPr lang="en-US" sz="3199" dirty="0">
              <a:solidFill>
                <a:srgbClr val="33130A"/>
              </a:solidFill>
              <a:latin typeface="Coco Gothic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3561073" y="9533639"/>
            <a:ext cx="11165854" cy="443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99"/>
              </a:lnSpc>
            </a:pPr>
            <a:r>
              <a:rPr lang="en-US" sz="3199">
                <a:solidFill>
                  <a:srgbClr val="F3EDDC"/>
                </a:solidFill>
                <a:latin typeface="Coco Gothic"/>
              </a:rPr>
              <a:t>CUC 2023: "ERA DIGITALNE ZRELOSTI", ROVINJ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DE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87151" y="646595"/>
            <a:ext cx="17713698" cy="16276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354"/>
              </a:lnSpc>
            </a:pPr>
            <a:r>
              <a:rPr lang="en-US" sz="4354" spc="-217">
                <a:solidFill>
                  <a:srgbClr val="795A3F"/>
                </a:solidFill>
                <a:latin typeface="TAN Headline"/>
              </a:rPr>
              <a:t>HOLISTIČKI PRISTUP ODGOJNO-OBRAZOVNOM PROCESU: </a:t>
            </a:r>
          </a:p>
          <a:p>
            <a:pPr>
              <a:lnSpc>
                <a:spcPts val="3754"/>
              </a:lnSpc>
            </a:pPr>
            <a:endParaRPr lang="en-US" sz="4354" spc="-217">
              <a:solidFill>
                <a:srgbClr val="795A3F"/>
              </a:solidFill>
              <a:latin typeface="TAN Headline"/>
            </a:endParaRPr>
          </a:p>
          <a:p>
            <a:pPr>
              <a:lnSpc>
                <a:spcPts val="4554"/>
              </a:lnSpc>
            </a:pPr>
            <a:endParaRPr lang="en-US" sz="4354" spc="-217">
              <a:solidFill>
                <a:srgbClr val="795A3F"/>
              </a:solidFill>
              <a:latin typeface="TAN Headline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6743196" y="1417547"/>
            <a:ext cx="11257653" cy="2268069"/>
            <a:chOff x="0" y="0"/>
            <a:chExt cx="3121867" cy="628959"/>
          </a:xfrm>
        </p:grpSpPr>
        <p:sp>
          <p:nvSpPr>
            <p:cNvPr id="4" name="Freeform 4"/>
            <p:cNvSpPr/>
            <p:nvPr/>
          </p:nvSpPr>
          <p:spPr>
            <a:xfrm>
              <a:off x="92710" y="293370"/>
              <a:ext cx="3016457" cy="322889"/>
            </a:xfrm>
            <a:custGeom>
              <a:avLst/>
              <a:gdLst/>
              <a:ahLst/>
              <a:cxnLst/>
              <a:rect l="l" t="t" r="r" b="b"/>
              <a:pathLst>
                <a:path w="3016457" h="322889">
                  <a:moveTo>
                    <a:pt x="0" y="268279"/>
                  </a:moveTo>
                  <a:lnTo>
                    <a:pt x="0" y="322889"/>
                  </a:lnTo>
                  <a:lnTo>
                    <a:pt x="3016457" y="322889"/>
                  </a:lnTo>
                  <a:lnTo>
                    <a:pt x="3016457" y="54610"/>
                  </a:lnTo>
                  <a:lnTo>
                    <a:pt x="2961847" y="0"/>
                  </a:lnTo>
                  <a:lnTo>
                    <a:pt x="2961847" y="268279"/>
                  </a:lnTo>
                  <a:close/>
                </a:path>
              </a:pathLst>
            </a:custGeom>
            <a:solidFill>
              <a:srgbClr val="EDE6DD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6350" y="11430"/>
              <a:ext cx="3041857" cy="537519"/>
            </a:xfrm>
            <a:custGeom>
              <a:avLst/>
              <a:gdLst/>
              <a:ahLst/>
              <a:cxnLst/>
              <a:rect l="l" t="t" r="r" b="b"/>
              <a:pathLst>
                <a:path w="3041857" h="537519">
                  <a:moveTo>
                    <a:pt x="2771347" y="0"/>
                  </a:moveTo>
                  <a:lnTo>
                    <a:pt x="0" y="1270"/>
                  </a:lnTo>
                  <a:lnTo>
                    <a:pt x="0" y="537519"/>
                  </a:lnTo>
                  <a:lnTo>
                    <a:pt x="3040587" y="537519"/>
                  </a:lnTo>
                  <a:lnTo>
                    <a:pt x="3041857" y="266700"/>
                  </a:lnTo>
                  <a:close/>
                </a:path>
              </a:pathLst>
            </a:custGeom>
            <a:solidFill>
              <a:srgbClr val="EDE6DD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0" y="0"/>
              <a:ext cx="3121867" cy="628959"/>
            </a:xfrm>
            <a:custGeom>
              <a:avLst/>
              <a:gdLst/>
              <a:ahLst/>
              <a:cxnLst/>
              <a:rect l="l" t="t" r="r" b="b"/>
              <a:pathLst>
                <a:path w="3121867" h="628959">
                  <a:moveTo>
                    <a:pt x="3054557" y="275590"/>
                  </a:moveTo>
                  <a:lnTo>
                    <a:pt x="3054557" y="275590"/>
                  </a:lnTo>
                  <a:lnTo>
                    <a:pt x="3053286" y="274320"/>
                  </a:lnTo>
                  <a:lnTo>
                    <a:pt x="2917397" y="138430"/>
                  </a:lnTo>
                  <a:lnTo>
                    <a:pt x="2850087" y="71120"/>
                  </a:lnTo>
                  <a:lnTo>
                    <a:pt x="2778967" y="0"/>
                  </a:lnTo>
                  <a:lnTo>
                    <a:pt x="0" y="0"/>
                  </a:lnTo>
                  <a:lnTo>
                    <a:pt x="0" y="561649"/>
                  </a:lnTo>
                  <a:lnTo>
                    <a:pt x="80010" y="561649"/>
                  </a:lnTo>
                  <a:lnTo>
                    <a:pt x="80010" y="628959"/>
                  </a:lnTo>
                  <a:lnTo>
                    <a:pt x="3121867" y="628959"/>
                  </a:lnTo>
                  <a:lnTo>
                    <a:pt x="3121867" y="342900"/>
                  </a:lnTo>
                  <a:lnTo>
                    <a:pt x="3054557" y="275590"/>
                  </a:lnTo>
                  <a:close/>
                  <a:moveTo>
                    <a:pt x="2782777" y="21590"/>
                  </a:moveTo>
                  <a:lnTo>
                    <a:pt x="2908507" y="146050"/>
                  </a:lnTo>
                  <a:lnTo>
                    <a:pt x="3032967" y="270510"/>
                  </a:lnTo>
                  <a:lnTo>
                    <a:pt x="2782776" y="270510"/>
                  </a:lnTo>
                  <a:lnTo>
                    <a:pt x="2782776" y="21590"/>
                  </a:lnTo>
                  <a:close/>
                  <a:moveTo>
                    <a:pt x="12700" y="548949"/>
                  </a:moveTo>
                  <a:lnTo>
                    <a:pt x="12700" y="12700"/>
                  </a:lnTo>
                  <a:lnTo>
                    <a:pt x="2770077" y="12700"/>
                  </a:lnTo>
                  <a:lnTo>
                    <a:pt x="2770077" y="278130"/>
                  </a:lnTo>
                  <a:cubicBezTo>
                    <a:pt x="2770077" y="281940"/>
                    <a:pt x="2772617" y="284480"/>
                    <a:pt x="2776427" y="284480"/>
                  </a:cubicBezTo>
                  <a:lnTo>
                    <a:pt x="3041857" y="284480"/>
                  </a:lnTo>
                  <a:lnTo>
                    <a:pt x="3041857" y="548949"/>
                  </a:lnTo>
                  <a:lnTo>
                    <a:pt x="12700" y="548949"/>
                  </a:lnTo>
                  <a:close/>
                  <a:moveTo>
                    <a:pt x="3109167" y="616259"/>
                  </a:moveTo>
                  <a:lnTo>
                    <a:pt x="92710" y="616259"/>
                  </a:lnTo>
                  <a:lnTo>
                    <a:pt x="92710" y="561649"/>
                  </a:lnTo>
                  <a:lnTo>
                    <a:pt x="3054557" y="561649"/>
                  </a:lnTo>
                  <a:lnTo>
                    <a:pt x="3054557" y="293370"/>
                  </a:lnTo>
                  <a:lnTo>
                    <a:pt x="3109167" y="347980"/>
                  </a:lnTo>
                  <a:lnTo>
                    <a:pt x="3109167" y="616259"/>
                  </a:lnTo>
                  <a:close/>
                </a:path>
              </a:pathLst>
            </a:custGeom>
            <a:solidFill>
              <a:srgbClr val="77838D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287151" y="4203889"/>
            <a:ext cx="11257653" cy="2268069"/>
            <a:chOff x="0" y="0"/>
            <a:chExt cx="3121867" cy="628959"/>
          </a:xfrm>
        </p:grpSpPr>
        <p:sp>
          <p:nvSpPr>
            <p:cNvPr id="8" name="Freeform 8"/>
            <p:cNvSpPr/>
            <p:nvPr/>
          </p:nvSpPr>
          <p:spPr>
            <a:xfrm>
              <a:off x="92710" y="293370"/>
              <a:ext cx="3016457" cy="322889"/>
            </a:xfrm>
            <a:custGeom>
              <a:avLst/>
              <a:gdLst/>
              <a:ahLst/>
              <a:cxnLst/>
              <a:rect l="l" t="t" r="r" b="b"/>
              <a:pathLst>
                <a:path w="3016457" h="322889">
                  <a:moveTo>
                    <a:pt x="0" y="268279"/>
                  </a:moveTo>
                  <a:lnTo>
                    <a:pt x="0" y="322889"/>
                  </a:lnTo>
                  <a:lnTo>
                    <a:pt x="3016457" y="322889"/>
                  </a:lnTo>
                  <a:lnTo>
                    <a:pt x="3016457" y="54610"/>
                  </a:lnTo>
                  <a:lnTo>
                    <a:pt x="2961847" y="0"/>
                  </a:lnTo>
                  <a:lnTo>
                    <a:pt x="2961847" y="268279"/>
                  </a:lnTo>
                  <a:close/>
                </a:path>
              </a:pathLst>
            </a:custGeom>
            <a:solidFill>
              <a:srgbClr val="EDE6DD"/>
            </a:solidFill>
          </p:spPr>
        </p:sp>
        <p:sp>
          <p:nvSpPr>
            <p:cNvPr id="9" name="Freeform 9"/>
            <p:cNvSpPr/>
            <p:nvPr/>
          </p:nvSpPr>
          <p:spPr>
            <a:xfrm>
              <a:off x="6350" y="11430"/>
              <a:ext cx="3041857" cy="537519"/>
            </a:xfrm>
            <a:custGeom>
              <a:avLst/>
              <a:gdLst/>
              <a:ahLst/>
              <a:cxnLst/>
              <a:rect l="l" t="t" r="r" b="b"/>
              <a:pathLst>
                <a:path w="3041857" h="537519">
                  <a:moveTo>
                    <a:pt x="2771347" y="0"/>
                  </a:moveTo>
                  <a:lnTo>
                    <a:pt x="0" y="1270"/>
                  </a:lnTo>
                  <a:lnTo>
                    <a:pt x="0" y="537519"/>
                  </a:lnTo>
                  <a:lnTo>
                    <a:pt x="3040587" y="537519"/>
                  </a:lnTo>
                  <a:lnTo>
                    <a:pt x="3041857" y="266700"/>
                  </a:lnTo>
                  <a:close/>
                </a:path>
              </a:pathLst>
            </a:custGeom>
            <a:solidFill>
              <a:srgbClr val="EDE6DD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0" y="0"/>
              <a:ext cx="3121867" cy="628959"/>
            </a:xfrm>
            <a:custGeom>
              <a:avLst/>
              <a:gdLst/>
              <a:ahLst/>
              <a:cxnLst/>
              <a:rect l="l" t="t" r="r" b="b"/>
              <a:pathLst>
                <a:path w="3121867" h="628959">
                  <a:moveTo>
                    <a:pt x="3054557" y="275590"/>
                  </a:moveTo>
                  <a:lnTo>
                    <a:pt x="3054557" y="275590"/>
                  </a:lnTo>
                  <a:lnTo>
                    <a:pt x="3053286" y="274320"/>
                  </a:lnTo>
                  <a:lnTo>
                    <a:pt x="2917397" y="138430"/>
                  </a:lnTo>
                  <a:lnTo>
                    <a:pt x="2850087" y="71120"/>
                  </a:lnTo>
                  <a:lnTo>
                    <a:pt x="2778967" y="0"/>
                  </a:lnTo>
                  <a:lnTo>
                    <a:pt x="0" y="0"/>
                  </a:lnTo>
                  <a:lnTo>
                    <a:pt x="0" y="561649"/>
                  </a:lnTo>
                  <a:lnTo>
                    <a:pt x="80010" y="561649"/>
                  </a:lnTo>
                  <a:lnTo>
                    <a:pt x="80010" y="628959"/>
                  </a:lnTo>
                  <a:lnTo>
                    <a:pt x="3121867" y="628959"/>
                  </a:lnTo>
                  <a:lnTo>
                    <a:pt x="3121867" y="342900"/>
                  </a:lnTo>
                  <a:lnTo>
                    <a:pt x="3054557" y="275590"/>
                  </a:lnTo>
                  <a:close/>
                  <a:moveTo>
                    <a:pt x="2782777" y="21590"/>
                  </a:moveTo>
                  <a:lnTo>
                    <a:pt x="2908507" y="146050"/>
                  </a:lnTo>
                  <a:lnTo>
                    <a:pt x="3032967" y="270510"/>
                  </a:lnTo>
                  <a:lnTo>
                    <a:pt x="2782776" y="270510"/>
                  </a:lnTo>
                  <a:lnTo>
                    <a:pt x="2782776" y="21590"/>
                  </a:lnTo>
                  <a:close/>
                  <a:moveTo>
                    <a:pt x="12700" y="548949"/>
                  </a:moveTo>
                  <a:lnTo>
                    <a:pt x="12700" y="12700"/>
                  </a:lnTo>
                  <a:lnTo>
                    <a:pt x="2770077" y="12700"/>
                  </a:lnTo>
                  <a:lnTo>
                    <a:pt x="2770077" y="278130"/>
                  </a:lnTo>
                  <a:cubicBezTo>
                    <a:pt x="2770077" y="281940"/>
                    <a:pt x="2772617" y="284480"/>
                    <a:pt x="2776427" y="284480"/>
                  </a:cubicBezTo>
                  <a:lnTo>
                    <a:pt x="3041857" y="284480"/>
                  </a:lnTo>
                  <a:lnTo>
                    <a:pt x="3041857" y="548949"/>
                  </a:lnTo>
                  <a:lnTo>
                    <a:pt x="12700" y="548949"/>
                  </a:lnTo>
                  <a:close/>
                  <a:moveTo>
                    <a:pt x="3109167" y="616259"/>
                  </a:moveTo>
                  <a:lnTo>
                    <a:pt x="92710" y="616259"/>
                  </a:lnTo>
                  <a:lnTo>
                    <a:pt x="92710" y="561649"/>
                  </a:lnTo>
                  <a:lnTo>
                    <a:pt x="3054557" y="561649"/>
                  </a:lnTo>
                  <a:lnTo>
                    <a:pt x="3054557" y="293370"/>
                  </a:lnTo>
                  <a:lnTo>
                    <a:pt x="3109167" y="347980"/>
                  </a:lnTo>
                  <a:lnTo>
                    <a:pt x="3109167" y="616259"/>
                  </a:lnTo>
                  <a:close/>
                </a:path>
              </a:pathLst>
            </a:custGeom>
            <a:solidFill>
              <a:srgbClr val="77838D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6743196" y="6990231"/>
            <a:ext cx="11257653" cy="2268069"/>
            <a:chOff x="0" y="0"/>
            <a:chExt cx="3121867" cy="628959"/>
          </a:xfrm>
        </p:grpSpPr>
        <p:sp>
          <p:nvSpPr>
            <p:cNvPr id="12" name="Freeform 12"/>
            <p:cNvSpPr/>
            <p:nvPr/>
          </p:nvSpPr>
          <p:spPr>
            <a:xfrm>
              <a:off x="92710" y="293370"/>
              <a:ext cx="3016457" cy="322889"/>
            </a:xfrm>
            <a:custGeom>
              <a:avLst/>
              <a:gdLst/>
              <a:ahLst/>
              <a:cxnLst/>
              <a:rect l="l" t="t" r="r" b="b"/>
              <a:pathLst>
                <a:path w="3016457" h="322889">
                  <a:moveTo>
                    <a:pt x="0" y="268279"/>
                  </a:moveTo>
                  <a:lnTo>
                    <a:pt x="0" y="322889"/>
                  </a:lnTo>
                  <a:lnTo>
                    <a:pt x="3016457" y="322889"/>
                  </a:lnTo>
                  <a:lnTo>
                    <a:pt x="3016457" y="54610"/>
                  </a:lnTo>
                  <a:lnTo>
                    <a:pt x="2961847" y="0"/>
                  </a:lnTo>
                  <a:lnTo>
                    <a:pt x="2961847" y="268279"/>
                  </a:lnTo>
                  <a:close/>
                </a:path>
              </a:pathLst>
            </a:custGeom>
            <a:solidFill>
              <a:srgbClr val="EDE6DD"/>
            </a:solidFill>
          </p:spPr>
        </p:sp>
        <p:sp>
          <p:nvSpPr>
            <p:cNvPr id="13" name="Freeform 13"/>
            <p:cNvSpPr/>
            <p:nvPr/>
          </p:nvSpPr>
          <p:spPr>
            <a:xfrm>
              <a:off x="6350" y="11430"/>
              <a:ext cx="3041857" cy="537519"/>
            </a:xfrm>
            <a:custGeom>
              <a:avLst/>
              <a:gdLst/>
              <a:ahLst/>
              <a:cxnLst/>
              <a:rect l="l" t="t" r="r" b="b"/>
              <a:pathLst>
                <a:path w="3041857" h="537519">
                  <a:moveTo>
                    <a:pt x="2771347" y="0"/>
                  </a:moveTo>
                  <a:lnTo>
                    <a:pt x="0" y="1270"/>
                  </a:lnTo>
                  <a:lnTo>
                    <a:pt x="0" y="537519"/>
                  </a:lnTo>
                  <a:lnTo>
                    <a:pt x="3040587" y="537519"/>
                  </a:lnTo>
                  <a:lnTo>
                    <a:pt x="3041857" y="266700"/>
                  </a:lnTo>
                  <a:close/>
                </a:path>
              </a:pathLst>
            </a:custGeom>
            <a:solidFill>
              <a:srgbClr val="EDE6DD"/>
            </a:solidFill>
          </p:spPr>
        </p:sp>
        <p:sp>
          <p:nvSpPr>
            <p:cNvPr id="14" name="Freeform 14"/>
            <p:cNvSpPr/>
            <p:nvPr/>
          </p:nvSpPr>
          <p:spPr>
            <a:xfrm>
              <a:off x="0" y="0"/>
              <a:ext cx="3121867" cy="628959"/>
            </a:xfrm>
            <a:custGeom>
              <a:avLst/>
              <a:gdLst/>
              <a:ahLst/>
              <a:cxnLst/>
              <a:rect l="l" t="t" r="r" b="b"/>
              <a:pathLst>
                <a:path w="3121867" h="628959">
                  <a:moveTo>
                    <a:pt x="3054557" y="275590"/>
                  </a:moveTo>
                  <a:lnTo>
                    <a:pt x="3054557" y="275590"/>
                  </a:lnTo>
                  <a:lnTo>
                    <a:pt x="3053286" y="274320"/>
                  </a:lnTo>
                  <a:lnTo>
                    <a:pt x="2917397" y="138430"/>
                  </a:lnTo>
                  <a:lnTo>
                    <a:pt x="2850087" y="71120"/>
                  </a:lnTo>
                  <a:lnTo>
                    <a:pt x="2778967" y="0"/>
                  </a:lnTo>
                  <a:lnTo>
                    <a:pt x="0" y="0"/>
                  </a:lnTo>
                  <a:lnTo>
                    <a:pt x="0" y="561649"/>
                  </a:lnTo>
                  <a:lnTo>
                    <a:pt x="80010" y="561649"/>
                  </a:lnTo>
                  <a:lnTo>
                    <a:pt x="80010" y="628959"/>
                  </a:lnTo>
                  <a:lnTo>
                    <a:pt x="3121867" y="628959"/>
                  </a:lnTo>
                  <a:lnTo>
                    <a:pt x="3121867" y="342900"/>
                  </a:lnTo>
                  <a:lnTo>
                    <a:pt x="3054557" y="275590"/>
                  </a:lnTo>
                  <a:close/>
                  <a:moveTo>
                    <a:pt x="2782777" y="21590"/>
                  </a:moveTo>
                  <a:lnTo>
                    <a:pt x="2908507" y="146050"/>
                  </a:lnTo>
                  <a:lnTo>
                    <a:pt x="3032967" y="270510"/>
                  </a:lnTo>
                  <a:lnTo>
                    <a:pt x="2782776" y="270510"/>
                  </a:lnTo>
                  <a:lnTo>
                    <a:pt x="2782776" y="21590"/>
                  </a:lnTo>
                  <a:close/>
                  <a:moveTo>
                    <a:pt x="12700" y="548949"/>
                  </a:moveTo>
                  <a:lnTo>
                    <a:pt x="12700" y="12700"/>
                  </a:lnTo>
                  <a:lnTo>
                    <a:pt x="2770077" y="12700"/>
                  </a:lnTo>
                  <a:lnTo>
                    <a:pt x="2770077" y="278130"/>
                  </a:lnTo>
                  <a:cubicBezTo>
                    <a:pt x="2770077" y="281940"/>
                    <a:pt x="2772617" y="284480"/>
                    <a:pt x="2776427" y="284480"/>
                  </a:cubicBezTo>
                  <a:lnTo>
                    <a:pt x="3041857" y="284480"/>
                  </a:lnTo>
                  <a:lnTo>
                    <a:pt x="3041857" y="548949"/>
                  </a:lnTo>
                  <a:lnTo>
                    <a:pt x="12700" y="548949"/>
                  </a:lnTo>
                  <a:close/>
                  <a:moveTo>
                    <a:pt x="3109167" y="616259"/>
                  </a:moveTo>
                  <a:lnTo>
                    <a:pt x="92710" y="616259"/>
                  </a:lnTo>
                  <a:lnTo>
                    <a:pt x="92710" y="561649"/>
                  </a:lnTo>
                  <a:lnTo>
                    <a:pt x="3054557" y="561649"/>
                  </a:lnTo>
                  <a:lnTo>
                    <a:pt x="3054557" y="293370"/>
                  </a:lnTo>
                  <a:lnTo>
                    <a:pt x="3109167" y="347980"/>
                  </a:lnTo>
                  <a:lnTo>
                    <a:pt x="3109167" y="616259"/>
                  </a:lnTo>
                  <a:close/>
                </a:path>
              </a:pathLst>
            </a:custGeom>
            <a:solidFill>
              <a:srgbClr val="77838D"/>
            </a:solidFill>
          </p:spPr>
        </p:sp>
      </p:grpSp>
      <p:sp>
        <p:nvSpPr>
          <p:cNvPr id="15" name="TextBox 15"/>
          <p:cNvSpPr txBox="1"/>
          <p:nvPr/>
        </p:nvSpPr>
        <p:spPr>
          <a:xfrm>
            <a:off x="7172188" y="1971102"/>
            <a:ext cx="9402525" cy="9415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99"/>
              </a:lnSpc>
              <a:spcBef>
                <a:spcPct val="0"/>
              </a:spcBef>
            </a:pPr>
            <a:r>
              <a:rPr lang="en-US" sz="3699" spc="-184">
                <a:solidFill>
                  <a:srgbClr val="3B220F"/>
                </a:solidFill>
                <a:latin typeface="TAN Headline"/>
              </a:rPr>
              <a:t> tematska korelacija sadržaja među predmetima koji imaju  dodirne točke 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838982" y="5143324"/>
            <a:ext cx="7020386" cy="474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99"/>
              </a:lnSpc>
              <a:spcBef>
                <a:spcPct val="0"/>
              </a:spcBef>
            </a:pPr>
            <a:r>
              <a:rPr lang="en-US" sz="3699" spc="-184">
                <a:solidFill>
                  <a:srgbClr val="3B220F"/>
                </a:solidFill>
                <a:latin typeface="TAN Headline"/>
              </a:rPr>
              <a:t>nova znanja se nadograđuju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7895261" y="7667006"/>
            <a:ext cx="7956377" cy="981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54"/>
              </a:lnSpc>
            </a:pPr>
            <a:r>
              <a:rPr lang="en-US" sz="3754" spc="-187">
                <a:solidFill>
                  <a:srgbClr val="3B220F"/>
                </a:solidFill>
                <a:latin typeface="TAN Headline"/>
              </a:rPr>
              <a:t>integrativno učenje nastavnika i učenika </a:t>
            </a:r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148188" y="1680224"/>
            <a:ext cx="3024000" cy="2523665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781683" y="3866179"/>
            <a:ext cx="2183534" cy="2943490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831261">
            <a:off x="4871261" y="7329208"/>
            <a:ext cx="3024000" cy="2567651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8100000">
            <a:off x="-4180800" y="6198347"/>
            <a:ext cx="8935903" cy="9887582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DE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87151" y="442661"/>
            <a:ext cx="17713698" cy="16276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354"/>
              </a:lnSpc>
            </a:pPr>
            <a:r>
              <a:rPr lang="en-US" sz="4354" spc="-217">
                <a:solidFill>
                  <a:srgbClr val="795A3F"/>
                </a:solidFill>
                <a:latin typeface="TAN Headline"/>
              </a:rPr>
              <a:t>HOLISTIČKI PRISTUP ODGOJNO-OBRAZOVNOM PROCESU: </a:t>
            </a:r>
          </a:p>
          <a:p>
            <a:pPr>
              <a:lnSpc>
                <a:spcPts val="3754"/>
              </a:lnSpc>
            </a:pPr>
            <a:endParaRPr lang="en-US" sz="4354" spc="-217">
              <a:solidFill>
                <a:srgbClr val="795A3F"/>
              </a:solidFill>
              <a:latin typeface="TAN Headline"/>
            </a:endParaRPr>
          </a:p>
          <a:p>
            <a:pPr>
              <a:lnSpc>
                <a:spcPts val="4554"/>
              </a:lnSpc>
            </a:pPr>
            <a:endParaRPr lang="en-US" sz="4354" spc="-217">
              <a:solidFill>
                <a:srgbClr val="795A3F"/>
              </a:solidFill>
              <a:latin typeface="TAN Headline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6743196" y="1417547"/>
            <a:ext cx="11257653" cy="2268069"/>
            <a:chOff x="0" y="0"/>
            <a:chExt cx="3121867" cy="628959"/>
          </a:xfrm>
        </p:grpSpPr>
        <p:sp>
          <p:nvSpPr>
            <p:cNvPr id="4" name="Freeform 4"/>
            <p:cNvSpPr/>
            <p:nvPr/>
          </p:nvSpPr>
          <p:spPr>
            <a:xfrm>
              <a:off x="92710" y="293370"/>
              <a:ext cx="3016457" cy="322889"/>
            </a:xfrm>
            <a:custGeom>
              <a:avLst/>
              <a:gdLst/>
              <a:ahLst/>
              <a:cxnLst/>
              <a:rect l="l" t="t" r="r" b="b"/>
              <a:pathLst>
                <a:path w="3016457" h="322889">
                  <a:moveTo>
                    <a:pt x="0" y="268279"/>
                  </a:moveTo>
                  <a:lnTo>
                    <a:pt x="0" y="322889"/>
                  </a:lnTo>
                  <a:lnTo>
                    <a:pt x="3016457" y="322889"/>
                  </a:lnTo>
                  <a:lnTo>
                    <a:pt x="3016457" y="54610"/>
                  </a:lnTo>
                  <a:lnTo>
                    <a:pt x="2961847" y="0"/>
                  </a:lnTo>
                  <a:lnTo>
                    <a:pt x="2961847" y="268279"/>
                  </a:lnTo>
                  <a:close/>
                </a:path>
              </a:pathLst>
            </a:custGeom>
            <a:solidFill>
              <a:srgbClr val="EDE6DD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6350" y="11430"/>
              <a:ext cx="3041857" cy="537519"/>
            </a:xfrm>
            <a:custGeom>
              <a:avLst/>
              <a:gdLst/>
              <a:ahLst/>
              <a:cxnLst/>
              <a:rect l="l" t="t" r="r" b="b"/>
              <a:pathLst>
                <a:path w="3041857" h="537519">
                  <a:moveTo>
                    <a:pt x="2771347" y="0"/>
                  </a:moveTo>
                  <a:lnTo>
                    <a:pt x="0" y="1270"/>
                  </a:lnTo>
                  <a:lnTo>
                    <a:pt x="0" y="537519"/>
                  </a:lnTo>
                  <a:lnTo>
                    <a:pt x="3040587" y="537519"/>
                  </a:lnTo>
                  <a:lnTo>
                    <a:pt x="3041857" y="266700"/>
                  </a:lnTo>
                  <a:close/>
                </a:path>
              </a:pathLst>
            </a:custGeom>
            <a:solidFill>
              <a:srgbClr val="EDE6DD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0" y="0"/>
              <a:ext cx="3121867" cy="628959"/>
            </a:xfrm>
            <a:custGeom>
              <a:avLst/>
              <a:gdLst/>
              <a:ahLst/>
              <a:cxnLst/>
              <a:rect l="l" t="t" r="r" b="b"/>
              <a:pathLst>
                <a:path w="3121867" h="628959">
                  <a:moveTo>
                    <a:pt x="3054557" y="275590"/>
                  </a:moveTo>
                  <a:lnTo>
                    <a:pt x="3054557" y="275590"/>
                  </a:lnTo>
                  <a:lnTo>
                    <a:pt x="3053286" y="274320"/>
                  </a:lnTo>
                  <a:lnTo>
                    <a:pt x="2917397" y="138430"/>
                  </a:lnTo>
                  <a:lnTo>
                    <a:pt x="2850087" y="71120"/>
                  </a:lnTo>
                  <a:lnTo>
                    <a:pt x="2778967" y="0"/>
                  </a:lnTo>
                  <a:lnTo>
                    <a:pt x="0" y="0"/>
                  </a:lnTo>
                  <a:lnTo>
                    <a:pt x="0" y="561649"/>
                  </a:lnTo>
                  <a:lnTo>
                    <a:pt x="80010" y="561649"/>
                  </a:lnTo>
                  <a:lnTo>
                    <a:pt x="80010" y="628959"/>
                  </a:lnTo>
                  <a:lnTo>
                    <a:pt x="3121867" y="628959"/>
                  </a:lnTo>
                  <a:lnTo>
                    <a:pt x="3121867" y="342900"/>
                  </a:lnTo>
                  <a:lnTo>
                    <a:pt x="3054557" y="275590"/>
                  </a:lnTo>
                  <a:close/>
                  <a:moveTo>
                    <a:pt x="2782777" y="21590"/>
                  </a:moveTo>
                  <a:lnTo>
                    <a:pt x="2908507" y="146050"/>
                  </a:lnTo>
                  <a:lnTo>
                    <a:pt x="3032967" y="270510"/>
                  </a:lnTo>
                  <a:lnTo>
                    <a:pt x="2782776" y="270510"/>
                  </a:lnTo>
                  <a:lnTo>
                    <a:pt x="2782776" y="21590"/>
                  </a:lnTo>
                  <a:close/>
                  <a:moveTo>
                    <a:pt x="12700" y="548949"/>
                  </a:moveTo>
                  <a:lnTo>
                    <a:pt x="12700" y="12700"/>
                  </a:lnTo>
                  <a:lnTo>
                    <a:pt x="2770077" y="12700"/>
                  </a:lnTo>
                  <a:lnTo>
                    <a:pt x="2770077" y="278130"/>
                  </a:lnTo>
                  <a:cubicBezTo>
                    <a:pt x="2770077" y="281940"/>
                    <a:pt x="2772617" y="284480"/>
                    <a:pt x="2776427" y="284480"/>
                  </a:cubicBezTo>
                  <a:lnTo>
                    <a:pt x="3041857" y="284480"/>
                  </a:lnTo>
                  <a:lnTo>
                    <a:pt x="3041857" y="548949"/>
                  </a:lnTo>
                  <a:lnTo>
                    <a:pt x="12700" y="548949"/>
                  </a:lnTo>
                  <a:close/>
                  <a:moveTo>
                    <a:pt x="3109167" y="616259"/>
                  </a:moveTo>
                  <a:lnTo>
                    <a:pt x="92710" y="616259"/>
                  </a:lnTo>
                  <a:lnTo>
                    <a:pt x="92710" y="561649"/>
                  </a:lnTo>
                  <a:lnTo>
                    <a:pt x="3054557" y="561649"/>
                  </a:lnTo>
                  <a:lnTo>
                    <a:pt x="3054557" y="293370"/>
                  </a:lnTo>
                  <a:lnTo>
                    <a:pt x="3109167" y="347980"/>
                  </a:lnTo>
                  <a:lnTo>
                    <a:pt x="3109167" y="616259"/>
                  </a:lnTo>
                  <a:close/>
                </a:path>
              </a:pathLst>
            </a:custGeom>
            <a:solidFill>
              <a:srgbClr val="77838D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287151" y="4203889"/>
            <a:ext cx="11412346" cy="2268069"/>
            <a:chOff x="0" y="0"/>
            <a:chExt cx="3164765" cy="628959"/>
          </a:xfrm>
        </p:grpSpPr>
        <p:sp>
          <p:nvSpPr>
            <p:cNvPr id="8" name="Freeform 8"/>
            <p:cNvSpPr/>
            <p:nvPr/>
          </p:nvSpPr>
          <p:spPr>
            <a:xfrm>
              <a:off x="92710" y="293370"/>
              <a:ext cx="3059355" cy="322889"/>
            </a:xfrm>
            <a:custGeom>
              <a:avLst/>
              <a:gdLst/>
              <a:ahLst/>
              <a:cxnLst/>
              <a:rect l="l" t="t" r="r" b="b"/>
              <a:pathLst>
                <a:path w="3059355" h="322889">
                  <a:moveTo>
                    <a:pt x="0" y="268279"/>
                  </a:moveTo>
                  <a:lnTo>
                    <a:pt x="0" y="322889"/>
                  </a:lnTo>
                  <a:lnTo>
                    <a:pt x="3059355" y="322889"/>
                  </a:lnTo>
                  <a:lnTo>
                    <a:pt x="3059355" y="54610"/>
                  </a:lnTo>
                  <a:lnTo>
                    <a:pt x="3004745" y="0"/>
                  </a:lnTo>
                  <a:lnTo>
                    <a:pt x="3004745" y="268279"/>
                  </a:lnTo>
                  <a:close/>
                </a:path>
              </a:pathLst>
            </a:custGeom>
            <a:solidFill>
              <a:srgbClr val="EDE6DD"/>
            </a:solidFill>
          </p:spPr>
        </p:sp>
        <p:sp>
          <p:nvSpPr>
            <p:cNvPr id="9" name="Freeform 9"/>
            <p:cNvSpPr/>
            <p:nvPr/>
          </p:nvSpPr>
          <p:spPr>
            <a:xfrm>
              <a:off x="6350" y="11430"/>
              <a:ext cx="3084755" cy="537519"/>
            </a:xfrm>
            <a:custGeom>
              <a:avLst/>
              <a:gdLst/>
              <a:ahLst/>
              <a:cxnLst/>
              <a:rect l="l" t="t" r="r" b="b"/>
              <a:pathLst>
                <a:path w="3084755" h="537519">
                  <a:moveTo>
                    <a:pt x="2814245" y="0"/>
                  </a:moveTo>
                  <a:lnTo>
                    <a:pt x="0" y="1270"/>
                  </a:lnTo>
                  <a:lnTo>
                    <a:pt x="0" y="537519"/>
                  </a:lnTo>
                  <a:lnTo>
                    <a:pt x="3083485" y="537519"/>
                  </a:lnTo>
                  <a:lnTo>
                    <a:pt x="3084755" y="266700"/>
                  </a:lnTo>
                  <a:close/>
                </a:path>
              </a:pathLst>
            </a:custGeom>
            <a:solidFill>
              <a:srgbClr val="EDE6DD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0" y="0"/>
              <a:ext cx="3164765" cy="628959"/>
            </a:xfrm>
            <a:custGeom>
              <a:avLst/>
              <a:gdLst/>
              <a:ahLst/>
              <a:cxnLst/>
              <a:rect l="l" t="t" r="r" b="b"/>
              <a:pathLst>
                <a:path w="3164765" h="628959">
                  <a:moveTo>
                    <a:pt x="3097455" y="275590"/>
                  </a:moveTo>
                  <a:lnTo>
                    <a:pt x="3097455" y="275590"/>
                  </a:lnTo>
                  <a:lnTo>
                    <a:pt x="3096184" y="274320"/>
                  </a:lnTo>
                  <a:lnTo>
                    <a:pt x="2960295" y="138430"/>
                  </a:lnTo>
                  <a:lnTo>
                    <a:pt x="2892985" y="71120"/>
                  </a:lnTo>
                  <a:lnTo>
                    <a:pt x="2821865" y="0"/>
                  </a:lnTo>
                  <a:lnTo>
                    <a:pt x="0" y="0"/>
                  </a:lnTo>
                  <a:lnTo>
                    <a:pt x="0" y="561649"/>
                  </a:lnTo>
                  <a:lnTo>
                    <a:pt x="80010" y="561649"/>
                  </a:lnTo>
                  <a:lnTo>
                    <a:pt x="80010" y="628959"/>
                  </a:lnTo>
                  <a:lnTo>
                    <a:pt x="3164765" y="628959"/>
                  </a:lnTo>
                  <a:lnTo>
                    <a:pt x="3164765" y="342900"/>
                  </a:lnTo>
                  <a:lnTo>
                    <a:pt x="3097455" y="275590"/>
                  </a:lnTo>
                  <a:close/>
                  <a:moveTo>
                    <a:pt x="2825675" y="21590"/>
                  </a:moveTo>
                  <a:lnTo>
                    <a:pt x="2951405" y="146050"/>
                  </a:lnTo>
                  <a:lnTo>
                    <a:pt x="3075865" y="270510"/>
                  </a:lnTo>
                  <a:lnTo>
                    <a:pt x="2825675" y="270510"/>
                  </a:lnTo>
                  <a:lnTo>
                    <a:pt x="2825675" y="21590"/>
                  </a:lnTo>
                  <a:close/>
                  <a:moveTo>
                    <a:pt x="12700" y="548949"/>
                  </a:moveTo>
                  <a:lnTo>
                    <a:pt x="12700" y="12700"/>
                  </a:lnTo>
                  <a:lnTo>
                    <a:pt x="2812975" y="12700"/>
                  </a:lnTo>
                  <a:lnTo>
                    <a:pt x="2812975" y="278130"/>
                  </a:lnTo>
                  <a:cubicBezTo>
                    <a:pt x="2812975" y="281940"/>
                    <a:pt x="2815515" y="284480"/>
                    <a:pt x="2819325" y="284480"/>
                  </a:cubicBezTo>
                  <a:lnTo>
                    <a:pt x="3084755" y="284480"/>
                  </a:lnTo>
                  <a:lnTo>
                    <a:pt x="3084755" y="548949"/>
                  </a:lnTo>
                  <a:lnTo>
                    <a:pt x="12700" y="548949"/>
                  </a:lnTo>
                  <a:close/>
                  <a:moveTo>
                    <a:pt x="3152065" y="616259"/>
                  </a:moveTo>
                  <a:lnTo>
                    <a:pt x="92710" y="616259"/>
                  </a:lnTo>
                  <a:lnTo>
                    <a:pt x="92710" y="561649"/>
                  </a:lnTo>
                  <a:lnTo>
                    <a:pt x="3097455" y="561649"/>
                  </a:lnTo>
                  <a:lnTo>
                    <a:pt x="3097455" y="293370"/>
                  </a:lnTo>
                  <a:lnTo>
                    <a:pt x="3152065" y="347980"/>
                  </a:lnTo>
                  <a:lnTo>
                    <a:pt x="3152065" y="616259"/>
                  </a:lnTo>
                  <a:close/>
                </a:path>
              </a:pathLst>
            </a:custGeom>
            <a:solidFill>
              <a:srgbClr val="77838D"/>
            </a:solidFill>
          </p:spPr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869668">
            <a:off x="13434914" y="4204803"/>
            <a:ext cx="7169478" cy="7241897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>
            <a:off x="6743196" y="6986308"/>
            <a:ext cx="11257653" cy="2268069"/>
            <a:chOff x="0" y="0"/>
            <a:chExt cx="3121867" cy="628959"/>
          </a:xfrm>
        </p:grpSpPr>
        <p:sp>
          <p:nvSpPr>
            <p:cNvPr id="13" name="Freeform 13"/>
            <p:cNvSpPr/>
            <p:nvPr/>
          </p:nvSpPr>
          <p:spPr>
            <a:xfrm>
              <a:off x="92710" y="293370"/>
              <a:ext cx="3016457" cy="322889"/>
            </a:xfrm>
            <a:custGeom>
              <a:avLst/>
              <a:gdLst/>
              <a:ahLst/>
              <a:cxnLst/>
              <a:rect l="l" t="t" r="r" b="b"/>
              <a:pathLst>
                <a:path w="3016457" h="322889">
                  <a:moveTo>
                    <a:pt x="0" y="268279"/>
                  </a:moveTo>
                  <a:lnTo>
                    <a:pt x="0" y="322889"/>
                  </a:lnTo>
                  <a:lnTo>
                    <a:pt x="3016457" y="322889"/>
                  </a:lnTo>
                  <a:lnTo>
                    <a:pt x="3016457" y="54610"/>
                  </a:lnTo>
                  <a:lnTo>
                    <a:pt x="2961847" y="0"/>
                  </a:lnTo>
                  <a:lnTo>
                    <a:pt x="2961847" y="268279"/>
                  </a:lnTo>
                  <a:close/>
                </a:path>
              </a:pathLst>
            </a:custGeom>
            <a:solidFill>
              <a:srgbClr val="EDE6DD"/>
            </a:solidFill>
          </p:spPr>
        </p:sp>
        <p:sp>
          <p:nvSpPr>
            <p:cNvPr id="14" name="Freeform 14"/>
            <p:cNvSpPr/>
            <p:nvPr/>
          </p:nvSpPr>
          <p:spPr>
            <a:xfrm>
              <a:off x="6350" y="11430"/>
              <a:ext cx="3041857" cy="537519"/>
            </a:xfrm>
            <a:custGeom>
              <a:avLst/>
              <a:gdLst/>
              <a:ahLst/>
              <a:cxnLst/>
              <a:rect l="l" t="t" r="r" b="b"/>
              <a:pathLst>
                <a:path w="3041857" h="537519">
                  <a:moveTo>
                    <a:pt x="2771347" y="0"/>
                  </a:moveTo>
                  <a:lnTo>
                    <a:pt x="0" y="1270"/>
                  </a:lnTo>
                  <a:lnTo>
                    <a:pt x="0" y="537519"/>
                  </a:lnTo>
                  <a:lnTo>
                    <a:pt x="3040587" y="537519"/>
                  </a:lnTo>
                  <a:lnTo>
                    <a:pt x="3041857" y="266700"/>
                  </a:lnTo>
                  <a:close/>
                </a:path>
              </a:pathLst>
            </a:custGeom>
            <a:solidFill>
              <a:srgbClr val="EDE6DD"/>
            </a:solidFill>
          </p:spPr>
        </p:sp>
        <p:sp>
          <p:nvSpPr>
            <p:cNvPr id="15" name="Freeform 15"/>
            <p:cNvSpPr/>
            <p:nvPr/>
          </p:nvSpPr>
          <p:spPr>
            <a:xfrm>
              <a:off x="0" y="0"/>
              <a:ext cx="3121867" cy="628959"/>
            </a:xfrm>
            <a:custGeom>
              <a:avLst/>
              <a:gdLst/>
              <a:ahLst/>
              <a:cxnLst/>
              <a:rect l="l" t="t" r="r" b="b"/>
              <a:pathLst>
                <a:path w="3121867" h="628959">
                  <a:moveTo>
                    <a:pt x="3054557" y="275590"/>
                  </a:moveTo>
                  <a:lnTo>
                    <a:pt x="3054557" y="275590"/>
                  </a:lnTo>
                  <a:lnTo>
                    <a:pt x="3053286" y="274320"/>
                  </a:lnTo>
                  <a:lnTo>
                    <a:pt x="2917397" y="138430"/>
                  </a:lnTo>
                  <a:lnTo>
                    <a:pt x="2850087" y="71120"/>
                  </a:lnTo>
                  <a:lnTo>
                    <a:pt x="2778967" y="0"/>
                  </a:lnTo>
                  <a:lnTo>
                    <a:pt x="0" y="0"/>
                  </a:lnTo>
                  <a:lnTo>
                    <a:pt x="0" y="561649"/>
                  </a:lnTo>
                  <a:lnTo>
                    <a:pt x="80010" y="561649"/>
                  </a:lnTo>
                  <a:lnTo>
                    <a:pt x="80010" y="628959"/>
                  </a:lnTo>
                  <a:lnTo>
                    <a:pt x="3121867" y="628959"/>
                  </a:lnTo>
                  <a:lnTo>
                    <a:pt x="3121867" y="342900"/>
                  </a:lnTo>
                  <a:lnTo>
                    <a:pt x="3054557" y="275590"/>
                  </a:lnTo>
                  <a:close/>
                  <a:moveTo>
                    <a:pt x="2782777" y="21590"/>
                  </a:moveTo>
                  <a:lnTo>
                    <a:pt x="2908507" y="146050"/>
                  </a:lnTo>
                  <a:lnTo>
                    <a:pt x="3032967" y="270510"/>
                  </a:lnTo>
                  <a:lnTo>
                    <a:pt x="2782776" y="270510"/>
                  </a:lnTo>
                  <a:lnTo>
                    <a:pt x="2782776" y="21590"/>
                  </a:lnTo>
                  <a:close/>
                  <a:moveTo>
                    <a:pt x="12700" y="548949"/>
                  </a:moveTo>
                  <a:lnTo>
                    <a:pt x="12700" y="12700"/>
                  </a:lnTo>
                  <a:lnTo>
                    <a:pt x="2770077" y="12700"/>
                  </a:lnTo>
                  <a:lnTo>
                    <a:pt x="2770077" y="278130"/>
                  </a:lnTo>
                  <a:cubicBezTo>
                    <a:pt x="2770077" y="281940"/>
                    <a:pt x="2772617" y="284480"/>
                    <a:pt x="2776427" y="284480"/>
                  </a:cubicBezTo>
                  <a:lnTo>
                    <a:pt x="3041857" y="284480"/>
                  </a:lnTo>
                  <a:lnTo>
                    <a:pt x="3041857" y="548949"/>
                  </a:lnTo>
                  <a:lnTo>
                    <a:pt x="12700" y="548949"/>
                  </a:lnTo>
                  <a:close/>
                  <a:moveTo>
                    <a:pt x="3109167" y="616259"/>
                  </a:moveTo>
                  <a:lnTo>
                    <a:pt x="92710" y="616259"/>
                  </a:lnTo>
                  <a:lnTo>
                    <a:pt x="92710" y="561649"/>
                  </a:lnTo>
                  <a:lnTo>
                    <a:pt x="3054557" y="561649"/>
                  </a:lnTo>
                  <a:lnTo>
                    <a:pt x="3054557" y="293370"/>
                  </a:lnTo>
                  <a:lnTo>
                    <a:pt x="3109167" y="347980"/>
                  </a:lnTo>
                  <a:lnTo>
                    <a:pt x="3109167" y="616259"/>
                  </a:lnTo>
                  <a:close/>
                </a:path>
              </a:pathLst>
            </a:custGeom>
            <a:solidFill>
              <a:srgbClr val="77838D"/>
            </a:solidFill>
          </p:spPr>
        </p:sp>
      </p:grpSp>
      <p:sp>
        <p:nvSpPr>
          <p:cNvPr id="16" name="TextBox 16"/>
          <p:cNvSpPr txBox="1"/>
          <p:nvPr/>
        </p:nvSpPr>
        <p:spPr>
          <a:xfrm>
            <a:off x="8256768" y="1952052"/>
            <a:ext cx="8230510" cy="981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54"/>
              </a:lnSpc>
            </a:pPr>
            <a:r>
              <a:rPr lang="en-US" sz="3754" spc="-187">
                <a:solidFill>
                  <a:srgbClr val="3B220F"/>
                </a:solidFill>
                <a:latin typeface="TAN Headline"/>
              </a:rPr>
              <a:t>povezivanje s konkretnim životnim situacijama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287151" y="4448116"/>
            <a:ext cx="10203706" cy="14574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54"/>
              </a:lnSpc>
            </a:pPr>
            <a:r>
              <a:rPr lang="en-US" sz="3754" spc="-187">
                <a:solidFill>
                  <a:srgbClr val="3B220F"/>
                </a:solidFill>
                <a:latin typeface="TAN Headline"/>
              </a:rPr>
              <a:t>problemski usmjereno učenje s ciljem rješavanja problema na temelju prethodno usvojenih znanja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7302741" y="7320686"/>
            <a:ext cx="9184537" cy="19336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54"/>
              </a:lnSpc>
            </a:pPr>
            <a:r>
              <a:rPr lang="en-US" sz="3754" spc="-187">
                <a:solidFill>
                  <a:srgbClr val="3B220F"/>
                </a:solidFill>
                <a:latin typeface="TAN Headline"/>
              </a:rPr>
              <a:t>stjecanje potrebnih znanja i vještina kao preduvjeta za razvoj kritičkog mišljenja </a:t>
            </a:r>
          </a:p>
          <a:p>
            <a:pPr algn="ctr">
              <a:lnSpc>
                <a:spcPts val="3754"/>
              </a:lnSpc>
            </a:pPr>
            <a:endParaRPr lang="en-US" sz="3754" spc="-187">
              <a:solidFill>
                <a:srgbClr val="3B220F"/>
              </a:solidFill>
              <a:latin typeface="TAN Headline"/>
            </a:endParaRPr>
          </a:p>
        </p:txBody>
      </p:sp>
      <p:pic>
        <p:nvPicPr>
          <p:cNvPr id="19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718132" y="853399"/>
            <a:ext cx="3045672" cy="2569440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801830" y="4381441"/>
            <a:ext cx="2186359" cy="2367121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966467">
            <a:off x="5453286" y="7152515"/>
            <a:ext cx="1575365" cy="2666002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73000"/>
          </a:blip>
          <a:srcRect t="7786" b="778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25861" y="2598852"/>
            <a:ext cx="12094173" cy="736645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14831" y="3627050"/>
            <a:ext cx="10667025" cy="316394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4816841" y="3268549"/>
            <a:ext cx="5967289" cy="598975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2666410" y="2179666"/>
            <a:ext cx="5134075" cy="461133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/>
          <a:srcRect t="6392" r="15345" b="2267"/>
          <a:stretch>
            <a:fillRect/>
          </a:stretch>
        </p:blipFill>
        <p:spPr>
          <a:xfrm>
            <a:off x="12743924" y="2709500"/>
            <a:ext cx="4990519" cy="398940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/>
          <a:srcRect t="1879" r="846" b="13483"/>
          <a:stretch>
            <a:fillRect/>
          </a:stretch>
        </p:blipFill>
        <p:spPr>
          <a:xfrm>
            <a:off x="3666578" y="6640351"/>
            <a:ext cx="8497059" cy="2791100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028700" y="-171450"/>
            <a:ext cx="5791795" cy="15665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>
                <a:solidFill>
                  <a:srgbClr val="000000"/>
                </a:solidFill>
                <a:latin typeface="Shrikhand"/>
              </a:rPr>
              <a:t>Arabesca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891468" y="271942"/>
            <a:ext cx="956965" cy="15665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>
                <a:solidFill>
                  <a:srgbClr val="000000"/>
                </a:solidFill>
                <a:latin typeface="Shrikhand"/>
              </a:rPr>
              <a:t>&amp;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915108" y="857250"/>
            <a:ext cx="11644744" cy="15665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2880"/>
              </a:lnSpc>
            </a:pPr>
            <a:r>
              <a:rPr lang="en-US" sz="9200">
                <a:solidFill>
                  <a:srgbClr val="000000"/>
                </a:solidFill>
                <a:latin typeface="Shrikhand"/>
              </a:rPr>
              <a:t>strukovne škole</a:t>
            </a: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0777450" y="5473568"/>
            <a:ext cx="3285168" cy="4813432"/>
          </a:xfrm>
          <a:prstGeom prst="rect">
            <a:avLst/>
          </a:prstGeom>
        </p:spPr>
      </p:pic>
      <p:pic>
        <p:nvPicPr>
          <p:cNvPr id="14" name="Slika 13" descr="Slika na kojoj se prikazuje tekst&#10;&#10;Opis je automatski generiran">
            <a:extLst>
              <a:ext uri="{FF2B5EF4-FFF2-40B4-BE49-F238E27FC236}">
                <a16:creationId xmlns:a16="http://schemas.microsoft.com/office/drawing/2014/main" id="{594D46DF-E556-48CA-BCC9-8845F518768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248" y="3728173"/>
            <a:ext cx="10076826" cy="4206605"/>
          </a:xfrm>
          <a:prstGeom prst="rect">
            <a:avLst/>
          </a:prstGeom>
        </p:spPr>
      </p:pic>
      <p:pic>
        <p:nvPicPr>
          <p:cNvPr id="16" name="Slika 15" descr="Slika na kojoj se prikazuje tekst&#10;&#10;Opis je automatski generiran">
            <a:extLst>
              <a:ext uri="{FF2B5EF4-FFF2-40B4-BE49-F238E27FC236}">
                <a16:creationId xmlns:a16="http://schemas.microsoft.com/office/drawing/2014/main" id="{F1F84DE7-E8B0-4BCE-9A70-7B8806FD9B0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949" y="5267536"/>
            <a:ext cx="9745104" cy="4116871"/>
          </a:xfrm>
          <a:prstGeom prst="rect">
            <a:avLst/>
          </a:prstGeom>
        </p:spPr>
      </p:pic>
      <p:pic>
        <p:nvPicPr>
          <p:cNvPr id="18" name="Slika 17" descr="Slika na kojoj se prikazuje tekst&#10;&#10;Opis je automatski generiran">
            <a:extLst>
              <a:ext uri="{FF2B5EF4-FFF2-40B4-BE49-F238E27FC236}">
                <a16:creationId xmlns:a16="http://schemas.microsoft.com/office/drawing/2014/main" id="{06984FE6-4210-4C02-AED6-9A2D06F0BC2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206" y="3607946"/>
            <a:ext cx="10398527" cy="61075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73000"/>
          </a:blip>
          <a:srcRect t="7786" b="7786"/>
          <a:stretch>
            <a:fillRect/>
          </a:stretch>
        </p:blipFill>
        <p:spPr>
          <a:xfrm>
            <a:off x="25399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2460240">
            <a:off x="-1423335" y="2459106"/>
            <a:ext cx="7437501" cy="82296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598720" y="2464183"/>
            <a:ext cx="7118228" cy="501123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 t="2780" b="14773"/>
          <a:stretch>
            <a:fillRect/>
          </a:stretch>
        </p:blipFill>
        <p:spPr>
          <a:xfrm>
            <a:off x="13039597" y="331153"/>
            <a:ext cx="4219703" cy="4638647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863744" y="159703"/>
            <a:ext cx="6289655" cy="16542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dirty="0">
                <a:solidFill>
                  <a:srgbClr val="000000"/>
                </a:solidFill>
                <a:latin typeface="Shrikhand"/>
              </a:rPr>
              <a:t>NAGRADE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4917104" y="3999446"/>
            <a:ext cx="5967289" cy="598975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2157905" y="5143500"/>
            <a:ext cx="4445927" cy="4845697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73000"/>
          </a:blip>
          <a:srcRect t="7786" b="778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28700" y="339248"/>
            <a:ext cx="8915693" cy="9299289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328481" y="3460115"/>
            <a:ext cx="11180750" cy="31953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2880"/>
              </a:lnSpc>
            </a:pPr>
            <a:r>
              <a:rPr lang="en-US" sz="9200">
                <a:solidFill>
                  <a:srgbClr val="000000"/>
                </a:solidFill>
                <a:latin typeface="Shrikhand"/>
              </a:rPr>
              <a:t> PITANJA   I </a:t>
            </a:r>
          </a:p>
          <a:p>
            <a:pPr algn="just">
              <a:lnSpc>
                <a:spcPts val="12880"/>
              </a:lnSpc>
            </a:pPr>
            <a:r>
              <a:rPr lang="en-US" sz="9200">
                <a:solidFill>
                  <a:srgbClr val="000000"/>
                </a:solidFill>
                <a:latin typeface="Shrikhand"/>
              </a:rPr>
              <a:t>EVALUACIJA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2473855">
            <a:off x="-681270" y="6367455"/>
            <a:ext cx="5967289" cy="598975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9412032">
            <a:off x="13382997" y="-1932226"/>
            <a:ext cx="5967289" cy="598975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877124" y="3347488"/>
            <a:ext cx="2533752" cy="6014843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C4091425-CBE9-4921-9EC8-CAB0D54AA10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6930" y="4238061"/>
            <a:ext cx="5133230" cy="513323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73000"/>
          </a:blip>
          <a:srcRect t="7786" b="7786"/>
          <a:stretch>
            <a:fillRect/>
          </a:stretch>
        </p:blipFill>
        <p:spPr>
          <a:xfrm>
            <a:off x="22860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252844" y="1533123"/>
            <a:ext cx="5967289" cy="598975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365733" y="2146684"/>
            <a:ext cx="5967289" cy="598975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685808">
            <a:off x="-211596" y="4042790"/>
            <a:ext cx="7924410" cy="7855071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 rot="80923">
            <a:off x="1377973" y="6045843"/>
            <a:ext cx="5378629" cy="20275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18"/>
              </a:lnSpc>
            </a:pPr>
            <a:r>
              <a:rPr lang="en-US" sz="5118">
                <a:solidFill>
                  <a:srgbClr val="FFFFFF"/>
                </a:solidFill>
                <a:latin typeface="Shrikhand"/>
              </a:rPr>
              <a:t>IDEMO NA KAVU?</a:t>
            </a:r>
          </a:p>
        </p:txBody>
      </p:sp>
      <p:pic>
        <p:nvPicPr>
          <p:cNvPr id="10" name="Slika 9">
            <a:extLst>
              <a:ext uri="{FF2B5EF4-FFF2-40B4-BE49-F238E27FC236}">
                <a16:creationId xmlns:a16="http://schemas.microsoft.com/office/drawing/2014/main" id="{D9FA8EA8-E6B3-4E23-AD5C-2F818DB166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5401" y="800100"/>
            <a:ext cx="6099610" cy="609961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DE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338086" y="1028700"/>
            <a:ext cx="10408383" cy="44403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1670"/>
              </a:lnSpc>
            </a:pPr>
            <a:r>
              <a:rPr lang="en-US" sz="9725">
                <a:solidFill>
                  <a:srgbClr val="F3EDDC"/>
                </a:solidFill>
                <a:latin typeface="TAN Headline"/>
              </a:rPr>
              <a:t>ŠTIKLECI </a:t>
            </a:r>
          </a:p>
          <a:p>
            <a:pPr algn="just">
              <a:lnSpc>
                <a:spcPts val="11670"/>
              </a:lnSpc>
            </a:pPr>
            <a:r>
              <a:rPr lang="en-US" sz="9725">
                <a:solidFill>
                  <a:srgbClr val="F3EDDC"/>
                </a:solidFill>
                <a:latin typeface="TAN Headline"/>
              </a:rPr>
              <a:t>IZ </a:t>
            </a:r>
          </a:p>
          <a:p>
            <a:pPr algn="just">
              <a:lnSpc>
                <a:spcPts val="11670"/>
              </a:lnSpc>
            </a:pPr>
            <a:r>
              <a:rPr lang="en-US" sz="9725">
                <a:solidFill>
                  <a:srgbClr val="F3EDDC"/>
                </a:solidFill>
                <a:latin typeface="TAN Headline"/>
              </a:rPr>
              <a:t>ŠALICE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1168167">
            <a:off x="9937939" y="-1028567"/>
            <a:ext cx="9094163" cy="7695935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3646815" y="5573832"/>
            <a:ext cx="8584480" cy="1278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54"/>
              </a:lnSpc>
            </a:pPr>
            <a:r>
              <a:rPr lang="en-US" sz="4954" spc="-247">
                <a:solidFill>
                  <a:srgbClr val="8E6756"/>
                </a:solidFill>
                <a:latin typeface="TAN Headline"/>
              </a:rPr>
              <a:t>10 strukovnih škola Grada Zagreba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338086" y="796295"/>
            <a:ext cx="10408383" cy="44403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11670"/>
              </a:lnSpc>
            </a:pPr>
            <a:r>
              <a:rPr lang="en-US" sz="9725" dirty="0">
                <a:solidFill>
                  <a:srgbClr val="8E6756"/>
                </a:solidFill>
                <a:latin typeface="TAN Headline"/>
              </a:rPr>
              <a:t>ŠTIKLECI </a:t>
            </a:r>
          </a:p>
          <a:p>
            <a:pPr algn="just">
              <a:lnSpc>
                <a:spcPts val="11670"/>
              </a:lnSpc>
            </a:pPr>
            <a:r>
              <a:rPr lang="en-US" sz="9725" dirty="0">
                <a:solidFill>
                  <a:srgbClr val="8E6756"/>
                </a:solidFill>
                <a:latin typeface="TAN Headline"/>
              </a:rPr>
              <a:t>IZ </a:t>
            </a:r>
          </a:p>
          <a:p>
            <a:pPr algn="just">
              <a:lnSpc>
                <a:spcPts val="11670"/>
              </a:lnSpc>
            </a:pPr>
            <a:r>
              <a:rPr lang="en-US" sz="9725" dirty="0">
                <a:solidFill>
                  <a:srgbClr val="8E6756"/>
                </a:solidFill>
                <a:latin typeface="TAN Headline"/>
              </a:rPr>
              <a:t>ŠALICE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 t="340" r="1118" b="340"/>
          <a:stretch>
            <a:fillRect/>
          </a:stretch>
        </p:blipFill>
        <p:spPr>
          <a:xfrm>
            <a:off x="13405002" y="5191491"/>
            <a:ext cx="4796408" cy="4679139"/>
          </a:xfrm>
          <a:prstGeom prst="rect">
            <a:avLst/>
          </a:prstGeom>
        </p:spPr>
      </p:pic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13821562" y="5573832"/>
            <a:ext cx="3963288" cy="3963272"/>
            <a:chOff x="0" y="0"/>
            <a:chExt cx="6350000" cy="634997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718668" y="7305696"/>
            <a:ext cx="4566647" cy="256493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865218">
            <a:off x="-1654649" y="5717733"/>
            <a:ext cx="8851418" cy="708113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1245585">
            <a:off x="-1173571" y="5877837"/>
            <a:ext cx="7955640" cy="798558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DE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91108" y="3028647"/>
            <a:ext cx="2625526" cy="177581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910311" y="3028647"/>
            <a:ext cx="2625526" cy="177581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831237" y="3028647"/>
            <a:ext cx="2625526" cy="177581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752163" y="3028647"/>
            <a:ext cx="2625526" cy="177581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273039" y="3028647"/>
            <a:ext cx="2625526" cy="177581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68371" y="423878"/>
            <a:ext cx="2144307" cy="260476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150920" y="423878"/>
            <a:ext cx="2144307" cy="260476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071846" y="423878"/>
            <a:ext cx="2144307" cy="260476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992773" y="423878"/>
            <a:ext cx="2144307" cy="260476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513649" y="423878"/>
            <a:ext cx="2144307" cy="2604769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0" y="1852624"/>
            <a:ext cx="3590872" cy="14434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4"/>
              </a:lnSpc>
            </a:pPr>
            <a:r>
              <a:rPr lang="en-US" sz="3354" spc="-167">
                <a:solidFill>
                  <a:srgbClr val="3B220F"/>
                </a:solidFill>
                <a:latin typeface="TAN Headline"/>
              </a:rPr>
              <a:t>I.  tehnička škola Tesla</a:t>
            </a:r>
          </a:p>
          <a:p>
            <a:pPr algn="ctr">
              <a:lnSpc>
                <a:spcPts val="4554"/>
              </a:lnSpc>
            </a:pPr>
            <a:endParaRPr lang="en-US" sz="3354" spc="-167">
              <a:solidFill>
                <a:srgbClr val="3B220F"/>
              </a:solidFill>
              <a:latin typeface="TAN Headline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3590872" y="1519406"/>
            <a:ext cx="3632746" cy="12758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4"/>
              </a:lnSpc>
            </a:pPr>
            <a:r>
              <a:rPr lang="en-US" sz="3354" spc="-167">
                <a:solidFill>
                  <a:srgbClr val="3B220F"/>
                </a:solidFill>
                <a:latin typeface="TAN Headline"/>
              </a:rPr>
              <a:t>Škola za cestovni promet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1466097" y="1519406"/>
            <a:ext cx="3632746" cy="8567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4"/>
              </a:lnSpc>
            </a:pPr>
            <a:r>
              <a:rPr lang="en-US" sz="3354" spc="-167">
                <a:solidFill>
                  <a:srgbClr val="3B220F"/>
                </a:solidFill>
                <a:latin typeface="TAN Headline"/>
              </a:rPr>
              <a:t>Trgovačka škola Zagreb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4699055" y="971817"/>
            <a:ext cx="3632746" cy="1694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4"/>
              </a:lnSpc>
            </a:pPr>
            <a:r>
              <a:rPr lang="en-US" sz="3354" spc="-167">
                <a:solidFill>
                  <a:srgbClr val="3B220F"/>
                </a:solidFill>
                <a:latin typeface="TAN Headline"/>
              </a:rPr>
              <a:t>Škola primijenjene umjetnosti i dizajna</a:t>
            </a:r>
          </a:p>
        </p:txBody>
      </p:sp>
      <p:pic>
        <p:nvPicPr>
          <p:cNvPr id="16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82673" y="7869222"/>
            <a:ext cx="2625526" cy="177581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23282" y="5264453"/>
            <a:ext cx="2144307" cy="2604769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156955" y="7869222"/>
            <a:ext cx="2625526" cy="1775810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397564" y="5264453"/>
            <a:ext cx="2144307" cy="2604769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831237" y="7869222"/>
            <a:ext cx="2625526" cy="1775810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068356" y="5264453"/>
            <a:ext cx="2144307" cy="2604769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742638" y="7869222"/>
            <a:ext cx="2625526" cy="1775810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992773" y="5264453"/>
            <a:ext cx="2144307" cy="2604769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098844" y="7869222"/>
            <a:ext cx="2625526" cy="1775810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339453" y="5264453"/>
            <a:ext cx="2144307" cy="2604769"/>
          </a:xfrm>
          <a:prstGeom prst="rect">
            <a:avLst/>
          </a:prstGeom>
        </p:spPr>
      </p:pic>
      <p:sp>
        <p:nvSpPr>
          <p:cNvPr id="26" name="TextBox 26"/>
          <p:cNvSpPr txBox="1"/>
          <p:nvPr/>
        </p:nvSpPr>
        <p:spPr>
          <a:xfrm>
            <a:off x="-20937" y="6633512"/>
            <a:ext cx="3632746" cy="8567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4"/>
              </a:lnSpc>
            </a:pPr>
            <a:r>
              <a:rPr lang="en-US" sz="3354" spc="-167">
                <a:solidFill>
                  <a:srgbClr val="3B220F"/>
                </a:solidFill>
                <a:latin typeface="TAN Headline"/>
              </a:rPr>
              <a:t>Agronomska škola Zagreb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3653345" y="6214412"/>
            <a:ext cx="3632746" cy="12758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4"/>
              </a:lnSpc>
            </a:pPr>
            <a:r>
              <a:rPr lang="en-US" sz="3354" spc="-167">
                <a:solidFill>
                  <a:srgbClr val="3B220F"/>
                </a:solidFill>
                <a:latin typeface="TAN Headline"/>
              </a:rPr>
              <a:t>Prva ekonomska škola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7327627" y="6214412"/>
            <a:ext cx="3632746" cy="12758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4"/>
              </a:lnSpc>
            </a:pPr>
            <a:r>
              <a:rPr lang="en-US" sz="3354" spc="-167">
                <a:solidFill>
                  <a:srgbClr val="3B220F"/>
                </a:solidFill>
                <a:latin typeface="TAN Headline"/>
              </a:rPr>
              <a:t>Hotelijersko-turistička škola Zagreb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6769951" y="1728956"/>
            <a:ext cx="5222821" cy="8567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4"/>
              </a:lnSpc>
            </a:pPr>
            <a:r>
              <a:rPr lang="en-US" sz="3354" spc="-167">
                <a:solidFill>
                  <a:srgbClr val="3B220F"/>
                </a:solidFill>
                <a:latin typeface="TAN Headline"/>
              </a:rPr>
              <a:t>Elektrostrojarska obrtnička škola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4699055" y="5795312"/>
            <a:ext cx="3632746" cy="1694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4"/>
              </a:lnSpc>
            </a:pPr>
            <a:r>
              <a:rPr lang="en-US" sz="3354" spc="-167">
                <a:solidFill>
                  <a:srgbClr val="3B220F"/>
                </a:solidFill>
                <a:latin typeface="TAN Headline"/>
              </a:rPr>
              <a:t>Škola za medicinske sestre Vinogradska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1284260" y="6214412"/>
            <a:ext cx="3814584" cy="12758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4"/>
              </a:lnSpc>
            </a:pPr>
            <a:r>
              <a:rPr lang="en-US" sz="3354" spc="-167">
                <a:solidFill>
                  <a:srgbClr val="3B220F"/>
                </a:solidFill>
                <a:latin typeface="TAN Headline"/>
              </a:rPr>
              <a:t>Prehrambeno-tehnološka škola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73000"/>
          </a:blip>
          <a:srcRect t="7786" b="7786"/>
          <a:stretch>
            <a:fillRect/>
          </a:stretch>
        </p:blipFill>
        <p:spPr>
          <a:xfrm>
            <a:off x="0" y="-33338"/>
            <a:ext cx="18288000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0" y="159703"/>
            <a:ext cx="14354722" cy="15665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hr-HR" sz="9200" dirty="0">
                <a:solidFill>
                  <a:srgbClr val="000000"/>
                </a:solidFill>
                <a:latin typeface="Open Sans Light Bold"/>
              </a:rPr>
              <a:t>Strukovni </a:t>
            </a:r>
            <a:r>
              <a:rPr lang="hr-HR" sz="9200" dirty="0" err="1">
                <a:solidFill>
                  <a:srgbClr val="000000"/>
                </a:solidFill>
                <a:latin typeface="Open Sans Light Bold"/>
              </a:rPr>
              <a:t>kurikulumi</a:t>
            </a:r>
            <a:endParaRPr lang="en-US" sz="9200" dirty="0">
              <a:solidFill>
                <a:srgbClr val="000000"/>
              </a:solidFill>
              <a:latin typeface="Open Sans Light Bold"/>
            </a:endParaRPr>
          </a:p>
        </p:txBody>
      </p:sp>
      <p:pic>
        <p:nvPicPr>
          <p:cNvPr id="6" name="Slika 5" descr="Slika na kojoj se prikazuje karta&#10;&#10;Opis je automatski generiran">
            <a:extLst>
              <a:ext uri="{FF2B5EF4-FFF2-40B4-BE49-F238E27FC236}">
                <a16:creationId xmlns:a16="http://schemas.microsoft.com/office/drawing/2014/main" id="{22500351-588A-4F49-9098-68B36DB067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863" y="2129948"/>
            <a:ext cx="12750995" cy="7753350"/>
          </a:xfrm>
          <a:prstGeom prst="rect">
            <a:avLst/>
          </a:prstGeom>
        </p:spPr>
      </p:pic>
      <p:pic>
        <p:nvPicPr>
          <p:cNvPr id="8" name="Slika 7" descr="Slika na kojoj se prikazuje tekst, posjetnica, snimka zaslona&#10;&#10;Opis je automatski generiran">
            <a:extLst>
              <a:ext uri="{FF2B5EF4-FFF2-40B4-BE49-F238E27FC236}">
                <a16:creationId xmlns:a16="http://schemas.microsoft.com/office/drawing/2014/main" id="{9D7510C9-7B9B-43CF-80D6-34C4B2EE66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726247"/>
            <a:ext cx="16741559" cy="8382000"/>
          </a:xfrm>
          <a:prstGeom prst="rect">
            <a:avLst/>
          </a:prstGeom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3A478CE7-1425-461F-A7D9-8ED1CA538B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387" y="1595599"/>
            <a:ext cx="16302038" cy="8531698"/>
          </a:xfrm>
          <a:prstGeom prst="rect">
            <a:avLst/>
          </a:prstGeom>
        </p:spPr>
      </p:pic>
      <p:pic>
        <p:nvPicPr>
          <p:cNvPr id="12" name="Slika 11" descr="Slika na kojoj se prikazuje tekst&#10;&#10;Opis je automatski generiran">
            <a:extLst>
              <a:ext uri="{FF2B5EF4-FFF2-40B4-BE49-F238E27FC236}">
                <a16:creationId xmlns:a16="http://schemas.microsoft.com/office/drawing/2014/main" id="{A73AEAC1-E028-499E-938C-DDBD7EAAD7D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303" y="1595599"/>
            <a:ext cx="12975176" cy="8381999"/>
          </a:xfrm>
          <a:prstGeom prst="rect">
            <a:avLst/>
          </a:prstGeom>
        </p:spPr>
      </p:pic>
      <p:pic>
        <p:nvPicPr>
          <p:cNvPr id="14" name="Slika 13" descr="Slika na kojoj se prikazuje tekst&#10;&#10;Opis je automatski generiran">
            <a:extLst>
              <a:ext uri="{FF2B5EF4-FFF2-40B4-BE49-F238E27FC236}">
                <a16:creationId xmlns:a16="http://schemas.microsoft.com/office/drawing/2014/main" id="{EB9BED7F-AD9D-42F0-B1D9-DC9810B33EF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9737" y="1830778"/>
            <a:ext cx="8661037" cy="7262812"/>
          </a:xfrm>
          <a:prstGeom prst="rect">
            <a:avLst/>
          </a:prstGeom>
        </p:spPr>
      </p:pic>
      <p:pic>
        <p:nvPicPr>
          <p:cNvPr id="22" name="Slika 21" descr="Slika na kojoj se prikazuje mlinar&#10;&#10;Opis je automatski generiran">
            <a:extLst>
              <a:ext uri="{FF2B5EF4-FFF2-40B4-BE49-F238E27FC236}">
                <a16:creationId xmlns:a16="http://schemas.microsoft.com/office/drawing/2014/main" id="{40B5E685-7A75-4958-8DE4-498E4630D81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700" y="1782616"/>
            <a:ext cx="3334212" cy="7409360"/>
          </a:xfrm>
          <a:prstGeom prst="rect">
            <a:avLst/>
          </a:prstGeom>
        </p:spPr>
      </p:pic>
      <p:pic>
        <p:nvPicPr>
          <p:cNvPr id="24" name="Slika 23" descr="Slika na kojoj se prikazuje osoba, žena, u dvorani&#10;&#10;Opis je automatski generiran">
            <a:extLst>
              <a:ext uri="{FF2B5EF4-FFF2-40B4-BE49-F238E27FC236}">
                <a16:creationId xmlns:a16="http://schemas.microsoft.com/office/drawing/2014/main" id="{171954F8-B1ED-497D-8A76-A4399A7A609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32365" y="2616557"/>
            <a:ext cx="8389454" cy="6296025"/>
          </a:xfrm>
          <a:prstGeom prst="rect">
            <a:avLst/>
          </a:prstGeom>
        </p:spPr>
      </p:pic>
      <p:pic>
        <p:nvPicPr>
          <p:cNvPr id="26" name="Slika 25" descr="Slika na kojoj se prikazuje osoba, u dvorani, stavljanje, priprema&#10;&#10;Opis je automatski generiran">
            <a:extLst>
              <a:ext uri="{FF2B5EF4-FFF2-40B4-BE49-F238E27FC236}">
                <a16:creationId xmlns:a16="http://schemas.microsoft.com/office/drawing/2014/main" id="{71C10AFE-5769-4357-8E37-53D4F04509E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71731" y="2535372"/>
            <a:ext cx="8406263" cy="6308640"/>
          </a:xfrm>
          <a:prstGeom prst="rect">
            <a:avLst/>
          </a:prstGeom>
        </p:spPr>
      </p:pic>
      <p:pic>
        <p:nvPicPr>
          <p:cNvPr id="28" name="Slika 27" descr="Slika na kojoj se prikazuje u dvorani, lonac, kuhinjsko posuđe&#10;&#10;Opis je automatski generiran">
            <a:extLst>
              <a:ext uri="{FF2B5EF4-FFF2-40B4-BE49-F238E27FC236}">
                <a16:creationId xmlns:a16="http://schemas.microsoft.com/office/drawing/2014/main" id="{F15055B4-2D11-45E9-B752-E018ACDA45F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0436" y="1389145"/>
            <a:ext cx="4995114" cy="86122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73000"/>
          </a:blip>
          <a:srcRect t="7786" b="778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0" y="159703"/>
            <a:ext cx="14354722" cy="15665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hr-HR" sz="9200" dirty="0">
                <a:solidFill>
                  <a:srgbClr val="000000"/>
                </a:solidFill>
                <a:latin typeface="Open Sans Light Bold"/>
              </a:rPr>
              <a:t>Strukovni </a:t>
            </a:r>
            <a:r>
              <a:rPr lang="hr-HR" sz="9200" dirty="0" err="1">
                <a:solidFill>
                  <a:srgbClr val="000000"/>
                </a:solidFill>
                <a:latin typeface="Open Sans Light Bold"/>
              </a:rPr>
              <a:t>kurikulumi</a:t>
            </a:r>
            <a:r>
              <a:rPr lang="en-US" sz="9200" dirty="0">
                <a:solidFill>
                  <a:srgbClr val="000000"/>
                </a:solidFill>
                <a:latin typeface="Open Sans Light Bold"/>
              </a:rPr>
              <a:t>...</a:t>
            </a:r>
          </a:p>
        </p:txBody>
      </p:sp>
      <p:pic>
        <p:nvPicPr>
          <p:cNvPr id="52" name="Slika 51" descr="Slika na kojoj se prikazuje osoba, zgrada, ljudi&#10;&#10;Opis je automatski generiran">
            <a:extLst>
              <a:ext uri="{FF2B5EF4-FFF2-40B4-BE49-F238E27FC236}">
                <a16:creationId xmlns:a16="http://schemas.microsoft.com/office/drawing/2014/main" id="{6891D3FE-59AA-4C63-B4AF-1ABCEA1322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25" y="2247900"/>
            <a:ext cx="7848600" cy="7391400"/>
          </a:xfrm>
          <a:prstGeom prst="rect">
            <a:avLst/>
          </a:prstGeom>
        </p:spPr>
      </p:pic>
      <p:pic>
        <p:nvPicPr>
          <p:cNvPr id="54" name="Slika 53" descr="Slika na kojoj se prikazuje osoba, vanjski, povrće, svježe&#10;&#10;Opis je automatski generiran">
            <a:extLst>
              <a:ext uri="{FF2B5EF4-FFF2-40B4-BE49-F238E27FC236}">
                <a16:creationId xmlns:a16="http://schemas.microsoft.com/office/drawing/2014/main" id="{83501989-BD41-42B6-BF76-62EA99DAB2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2871858"/>
            <a:ext cx="6172200" cy="614348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6" name="Slika 55" descr="Slika na kojoj se prikazuje grafikon, tortni grafikon&#10;&#10;Opis je automatski generiran">
            <a:extLst>
              <a:ext uri="{FF2B5EF4-FFF2-40B4-BE49-F238E27FC236}">
                <a16:creationId xmlns:a16="http://schemas.microsoft.com/office/drawing/2014/main" id="{9BD21668-B82D-4C0D-BBB6-F2906779FB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25" y="1814512"/>
            <a:ext cx="13944600" cy="79819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73000"/>
          </a:blip>
          <a:srcRect t="7786" b="778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0" y="159703"/>
            <a:ext cx="14354722" cy="15665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hr-HR" sz="9200" dirty="0">
                <a:solidFill>
                  <a:srgbClr val="000000"/>
                </a:solidFill>
                <a:latin typeface="Open Sans Light Bold"/>
              </a:rPr>
              <a:t>Strukovni </a:t>
            </a:r>
            <a:r>
              <a:rPr lang="hr-HR" sz="9200" dirty="0" err="1">
                <a:solidFill>
                  <a:srgbClr val="000000"/>
                </a:solidFill>
                <a:latin typeface="Open Sans Light Bold"/>
              </a:rPr>
              <a:t>kurikulumi</a:t>
            </a:r>
            <a:r>
              <a:rPr lang="en-US" sz="9200" dirty="0">
                <a:solidFill>
                  <a:srgbClr val="000000"/>
                </a:solidFill>
                <a:latin typeface="Open Sans Light Bold"/>
              </a:rPr>
              <a:t>...</a:t>
            </a:r>
          </a:p>
        </p:txBody>
      </p:sp>
      <p:pic>
        <p:nvPicPr>
          <p:cNvPr id="5" name="Slika 4" descr="Slika na kojoj se prikazuje tekst, u dvorani&#10;&#10;Opis je automatski generiran">
            <a:extLst>
              <a:ext uri="{FF2B5EF4-FFF2-40B4-BE49-F238E27FC236}">
                <a16:creationId xmlns:a16="http://schemas.microsoft.com/office/drawing/2014/main" id="{389674A7-D61A-4862-BBC6-5116A9102E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726247"/>
            <a:ext cx="6534150" cy="8042031"/>
          </a:xfrm>
          <a:prstGeom prst="rect">
            <a:avLst/>
          </a:prstGeom>
        </p:spPr>
      </p:pic>
      <p:pic>
        <p:nvPicPr>
          <p:cNvPr id="7" name="Slika 6" descr="Slika na kojoj se prikazuje zid, u dvorani&#10;&#10;Opis je automatski generiran">
            <a:extLst>
              <a:ext uri="{FF2B5EF4-FFF2-40B4-BE49-F238E27FC236}">
                <a16:creationId xmlns:a16="http://schemas.microsoft.com/office/drawing/2014/main" id="{5C5B6048-3CE4-4943-8CC2-55B800D460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1413" y="2757029"/>
            <a:ext cx="8324922" cy="5943599"/>
          </a:xfrm>
          <a:prstGeom prst="rect">
            <a:avLst/>
          </a:prstGeom>
        </p:spPr>
      </p:pic>
      <p:pic>
        <p:nvPicPr>
          <p:cNvPr id="9" name="Slika 8" descr="Slika na kojoj se prikazuje u dvorani&#10;&#10;Opis je automatski generiran">
            <a:extLst>
              <a:ext uri="{FF2B5EF4-FFF2-40B4-BE49-F238E27FC236}">
                <a16:creationId xmlns:a16="http://schemas.microsoft.com/office/drawing/2014/main" id="{48EB9540-F53F-48D1-A845-26CE1D8C6C1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85486" y="3375226"/>
            <a:ext cx="8358801" cy="4701826"/>
          </a:xfrm>
          <a:prstGeom prst="rect">
            <a:avLst/>
          </a:prstGeom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C2A7B82B-2C9E-4948-AF55-E6DCEB1A542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779477" y="3375226"/>
            <a:ext cx="8358803" cy="4701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881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73000"/>
          </a:blip>
          <a:srcRect t="7786" b="778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0" y="159703"/>
            <a:ext cx="14354722" cy="15665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hr-HR" sz="9200" dirty="0">
                <a:solidFill>
                  <a:srgbClr val="000000"/>
                </a:solidFill>
                <a:latin typeface="Open Sans Light Bold"/>
              </a:rPr>
              <a:t>Strukovni </a:t>
            </a:r>
            <a:r>
              <a:rPr lang="hr-HR" sz="9200" dirty="0" err="1">
                <a:solidFill>
                  <a:srgbClr val="000000"/>
                </a:solidFill>
                <a:latin typeface="Open Sans Light Bold"/>
              </a:rPr>
              <a:t>kurikulumi</a:t>
            </a:r>
            <a:r>
              <a:rPr lang="en-US" sz="9200" dirty="0">
                <a:solidFill>
                  <a:srgbClr val="000000"/>
                </a:solidFill>
                <a:latin typeface="Open Sans Light Bold"/>
              </a:rPr>
              <a:t>...</a:t>
            </a:r>
          </a:p>
        </p:txBody>
      </p:sp>
      <p:pic>
        <p:nvPicPr>
          <p:cNvPr id="5" name="Slika 4" descr="Slika na kojoj se prikazuje tekst, zgrada, vanjski, ulica&#10;&#10;Opis je automatski generiran">
            <a:extLst>
              <a:ext uri="{FF2B5EF4-FFF2-40B4-BE49-F238E27FC236}">
                <a16:creationId xmlns:a16="http://schemas.microsoft.com/office/drawing/2014/main" id="{81A99D2F-398F-45E0-8726-E8295F8079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799" y="1736865"/>
            <a:ext cx="13145035" cy="7826235"/>
          </a:xfrm>
          <a:prstGeom prst="rect">
            <a:avLst/>
          </a:prstGeom>
        </p:spPr>
      </p:pic>
      <p:pic>
        <p:nvPicPr>
          <p:cNvPr id="7" name="Slika 6" descr="Slika na kojoj se prikazuje u dvorani, zid&#10;&#10;Opis je automatski generiran">
            <a:extLst>
              <a:ext uri="{FF2B5EF4-FFF2-40B4-BE49-F238E27FC236}">
                <a16:creationId xmlns:a16="http://schemas.microsoft.com/office/drawing/2014/main" id="{30735DCF-69D4-4AE9-9C30-91616F9BB6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535017"/>
            <a:ext cx="5733503" cy="8592280"/>
          </a:xfrm>
          <a:prstGeom prst="rect">
            <a:avLst/>
          </a:prstGeom>
        </p:spPr>
      </p:pic>
      <p:pic>
        <p:nvPicPr>
          <p:cNvPr id="9" name="Slika 8" descr="Slika na kojoj se prikazuje u dvorani, zid, osoba&#10;&#10;Opis je automatski generiran">
            <a:extLst>
              <a:ext uri="{FF2B5EF4-FFF2-40B4-BE49-F238E27FC236}">
                <a16:creationId xmlns:a16="http://schemas.microsoft.com/office/drawing/2014/main" id="{3C6FD724-DF76-4C1F-A280-BD8203633F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1539778"/>
            <a:ext cx="6444209" cy="8592279"/>
          </a:xfrm>
          <a:prstGeom prst="rect">
            <a:avLst/>
          </a:prstGeom>
        </p:spPr>
      </p:pic>
      <p:pic>
        <p:nvPicPr>
          <p:cNvPr id="11" name="Slika 10" descr="Slika na kojoj se prikazuje zid, u dvorani&#10;&#10;Opis je automatski generiran">
            <a:extLst>
              <a:ext uri="{FF2B5EF4-FFF2-40B4-BE49-F238E27FC236}">
                <a16:creationId xmlns:a16="http://schemas.microsoft.com/office/drawing/2014/main" id="{2BD717ED-A210-448C-B341-E0021D5327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2617" y="1501678"/>
            <a:ext cx="6444209" cy="8592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772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73000"/>
          </a:blip>
          <a:srcRect t="7786" b="7786"/>
          <a:stretch>
            <a:fillRect/>
          </a:stretch>
        </p:blipFill>
        <p:spPr>
          <a:xfrm>
            <a:off x="28575" y="342900"/>
            <a:ext cx="18288000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0" y="159703"/>
            <a:ext cx="14354722" cy="15665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hr-HR" sz="9200" dirty="0">
                <a:solidFill>
                  <a:srgbClr val="000000"/>
                </a:solidFill>
                <a:latin typeface="Open Sans Light Bold"/>
              </a:rPr>
              <a:t>Strukovni </a:t>
            </a:r>
            <a:r>
              <a:rPr lang="hr-HR" sz="9200" dirty="0" err="1">
                <a:solidFill>
                  <a:srgbClr val="000000"/>
                </a:solidFill>
                <a:latin typeface="Open Sans Light Bold"/>
              </a:rPr>
              <a:t>kurikulumi</a:t>
            </a:r>
            <a:r>
              <a:rPr lang="en-US" sz="9200" dirty="0">
                <a:solidFill>
                  <a:srgbClr val="000000"/>
                </a:solidFill>
                <a:latin typeface="Open Sans Light Bold"/>
              </a:rPr>
              <a:t>...</a:t>
            </a:r>
          </a:p>
        </p:txBody>
      </p:sp>
      <p:pic>
        <p:nvPicPr>
          <p:cNvPr id="5" name="Slika 4" descr="Slika na kojoj se prikazuje osoba, u dvorani&#10;&#10;Opis je automatski generiran">
            <a:extLst>
              <a:ext uri="{FF2B5EF4-FFF2-40B4-BE49-F238E27FC236}">
                <a16:creationId xmlns:a16="http://schemas.microsoft.com/office/drawing/2014/main" id="{6D663379-E449-46BC-8AB5-51A5D48BD9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0400" y="342900"/>
            <a:ext cx="2857500" cy="3810000"/>
          </a:xfrm>
          <a:prstGeom prst="rect">
            <a:avLst/>
          </a:prstGeom>
        </p:spPr>
      </p:pic>
      <p:pic>
        <p:nvPicPr>
          <p:cNvPr id="7" name="Slika 6" descr="Slika na kojoj se prikazuje tekst, hrana&#10;&#10;Opis je automatski generiran">
            <a:extLst>
              <a:ext uri="{FF2B5EF4-FFF2-40B4-BE49-F238E27FC236}">
                <a16:creationId xmlns:a16="http://schemas.microsoft.com/office/drawing/2014/main" id="{98709FB9-607D-4DB2-9312-1850943617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70" y="1562100"/>
            <a:ext cx="6157230" cy="8702797"/>
          </a:xfrm>
          <a:prstGeom prst="rect">
            <a:avLst/>
          </a:prstGeom>
        </p:spPr>
      </p:pic>
      <p:pic>
        <p:nvPicPr>
          <p:cNvPr id="9" name="Slika 8" descr="Slika na kojoj se prikazuje tekst, piće&#10;&#10;Opis je automatski generiran">
            <a:extLst>
              <a:ext uri="{FF2B5EF4-FFF2-40B4-BE49-F238E27FC236}">
                <a16:creationId xmlns:a16="http://schemas.microsoft.com/office/drawing/2014/main" id="{D30810C1-64A3-4ABB-8E74-7B93072F57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5879" y="1546485"/>
            <a:ext cx="7758113" cy="858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2702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216</TotalTime>
  <Words>170</Words>
  <Application>Microsoft Office PowerPoint</Application>
  <PresentationFormat>Prilagođeno</PresentationFormat>
  <Paragraphs>41</Paragraphs>
  <Slides>14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6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14</vt:i4>
      </vt:variant>
    </vt:vector>
  </HeadingPairs>
  <TitlesOfParts>
    <vt:vector size="21" baseType="lpstr">
      <vt:lpstr>Coco Gothic</vt:lpstr>
      <vt:lpstr>Calibri</vt:lpstr>
      <vt:lpstr>Open Sans Light Bold</vt:lpstr>
      <vt:lpstr>Arial</vt:lpstr>
      <vt:lpstr>Shrikhand</vt:lpstr>
      <vt:lpstr>TAN Headline</vt:lpstr>
      <vt:lpstr>Office Theme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ZRNA KAVE &amp; ZRNA ZNANJA</dc:title>
  <dc:creator>Ruzica Loncar</dc:creator>
  <cp:lastModifiedBy>Ružica Lončar</cp:lastModifiedBy>
  <cp:revision>16</cp:revision>
  <dcterms:created xsi:type="dcterms:W3CDTF">2006-08-16T00:00:00Z</dcterms:created>
  <dcterms:modified xsi:type="dcterms:W3CDTF">2023-03-30T11:11:39Z</dcterms:modified>
  <dc:identifier>DAFeOMOH6iQ</dc:identifier>
</cp:coreProperties>
</file>