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2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er 1" panose="020B0604020202020204" charset="0"/>
      <p:regular r:id="rId22"/>
      <p:bold r:id="rId23"/>
      <p:italic r:id="rId24"/>
      <p:boldItalic r:id="rId25"/>
    </p:embeddedFont>
    <p:embeddedFont>
      <p:font typeface="Camber 2" panose="020B0604020202020204" charset="0"/>
      <p:regular r:id="rId26"/>
      <p:bold r:id="rId27"/>
      <p:italic r:id="rId28"/>
      <p:boldItalic r:id="rId29"/>
    </p:embeddedFont>
    <p:embeddedFont>
      <p:font typeface="Camber Regular" panose="020B060402020202020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7373"/>
    <a:srgbClr val="40AA3C"/>
    <a:srgbClr val="629057"/>
    <a:srgbClr val="6B61A8"/>
    <a:srgbClr val="2973BA"/>
    <a:srgbClr val="AA5399"/>
    <a:srgbClr val="CC3399"/>
    <a:srgbClr val="CC0099"/>
    <a:srgbClr val="737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C383B3-5AE4-4095-A96A-C8943B64B5D6}" v="596" dt="2023-04-24T13:13:03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8" autoAdjust="0"/>
    <p:restoredTop sz="94623" autoAdjust="0"/>
  </p:normalViewPr>
  <p:slideViewPr>
    <p:cSldViewPr>
      <p:cViewPr varScale="1">
        <p:scale>
          <a:sx n="72" d="100"/>
          <a:sy n="72" d="100"/>
        </p:scale>
        <p:origin x="10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C77DF-FED5-4A0E-8478-C45AC573AD7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18280BBB-6212-4E94-862D-AD7EFD19C0F3}">
      <dgm:prSet phldrT="[Text]" custT="1"/>
      <dgm:spPr/>
      <dgm:t>
        <a:bodyPr/>
        <a:lstStyle/>
        <a:p>
          <a:r>
            <a:rPr lang="hr-HR" sz="2100" dirty="0">
              <a:latin typeface="Camber 1" panose="020B0604020202020204" charset="0"/>
              <a:cs typeface="Camber 1" panose="020B0604020202020204" charset="0"/>
            </a:rPr>
            <a:t>Besplatan sustav</a:t>
          </a:r>
        </a:p>
      </dgm:t>
    </dgm:pt>
    <dgm:pt modelId="{21957AD9-41B6-408B-9AE0-5C00DB8BD82F}" type="parTrans" cxnId="{2DF8A71F-D69B-4531-B30B-281778121B61}">
      <dgm:prSet/>
      <dgm:spPr/>
      <dgm:t>
        <a:bodyPr/>
        <a:lstStyle/>
        <a:p>
          <a:endParaRPr lang="hr-HR"/>
        </a:p>
      </dgm:t>
    </dgm:pt>
    <dgm:pt modelId="{0ACFDC2A-0E44-463B-B10F-F0F3584245BA}" type="sibTrans" cxnId="{2DF8A71F-D69B-4531-B30B-281778121B61}">
      <dgm:prSet/>
      <dgm:spPr/>
      <dgm:t>
        <a:bodyPr/>
        <a:lstStyle/>
        <a:p>
          <a:endParaRPr lang="hr-HR"/>
        </a:p>
      </dgm:t>
    </dgm:pt>
    <dgm:pt modelId="{9776ACA9-8098-4FDB-87AC-83EAE1D3FC91}">
      <dgm:prSet phldrT="[Text]" custT="1"/>
      <dgm:spPr/>
      <dgm:t>
        <a:bodyPr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>
              <a:solidFill>
                <a:prstClr val="white"/>
              </a:solidFill>
              <a:latin typeface="Camber 1" panose="020B0604020202020204" charset="0"/>
              <a:ea typeface="+mn-ea"/>
              <a:cs typeface="Camber 1" panose="020B0604020202020204" charset="0"/>
            </a:rPr>
            <a:t>Nije potrebna instalacija</a:t>
          </a:r>
        </a:p>
      </dgm:t>
    </dgm:pt>
    <dgm:pt modelId="{BACD2E06-4939-466C-BA47-633AA33FBC2C}" type="parTrans" cxnId="{E8E7036D-D74F-4502-9357-2C4FC5AAE3EA}">
      <dgm:prSet/>
      <dgm:spPr/>
      <dgm:t>
        <a:bodyPr/>
        <a:lstStyle/>
        <a:p>
          <a:endParaRPr lang="hr-HR"/>
        </a:p>
      </dgm:t>
    </dgm:pt>
    <dgm:pt modelId="{EBE42718-1E39-4219-8D91-53262A7F5C16}" type="sibTrans" cxnId="{E8E7036D-D74F-4502-9357-2C4FC5AAE3EA}">
      <dgm:prSet/>
      <dgm:spPr/>
      <dgm:t>
        <a:bodyPr/>
        <a:lstStyle/>
        <a:p>
          <a:endParaRPr lang="hr-HR"/>
        </a:p>
      </dgm:t>
    </dgm:pt>
    <dgm:pt modelId="{A7C6B162-8283-4A54-A8E2-A10AFC3D023A}">
      <dgm:prSet phldrT="[Text]" custT="1"/>
      <dgm:spPr/>
      <dgm:t>
        <a:bodyPr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>
              <a:solidFill>
                <a:prstClr val="white"/>
              </a:solidFill>
              <a:latin typeface="Camber 1" panose="020B0604020202020204" charset="0"/>
              <a:ea typeface="+mn-ea"/>
              <a:cs typeface="Camber 1" panose="020B0604020202020204" charset="0"/>
            </a:rPr>
            <a:t>Neograničen broj korisnika</a:t>
          </a:r>
        </a:p>
      </dgm:t>
    </dgm:pt>
    <dgm:pt modelId="{D5369535-BF13-4CEE-8934-22EFC9EFB078}" type="parTrans" cxnId="{FD4A300C-D9B2-43B4-A71B-BE12A9ACF78B}">
      <dgm:prSet/>
      <dgm:spPr/>
      <dgm:t>
        <a:bodyPr/>
        <a:lstStyle/>
        <a:p>
          <a:endParaRPr lang="hr-HR"/>
        </a:p>
      </dgm:t>
    </dgm:pt>
    <dgm:pt modelId="{9358DDF8-D8C1-4F54-847D-338239275EDB}" type="sibTrans" cxnId="{FD4A300C-D9B2-43B4-A71B-BE12A9ACF78B}">
      <dgm:prSet/>
      <dgm:spPr/>
      <dgm:t>
        <a:bodyPr/>
        <a:lstStyle/>
        <a:p>
          <a:endParaRPr lang="hr-HR"/>
        </a:p>
      </dgm:t>
    </dgm:pt>
    <dgm:pt modelId="{966F084D-191E-420D-9BFC-12B1CB832BBB}">
      <dgm:prSet phldrT="[Text]" custT="1"/>
      <dgm:spPr/>
      <dgm:t>
        <a:bodyPr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>
              <a:solidFill>
                <a:prstClr val="white"/>
              </a:solidFill>
              <a:latin typeface="Camber 1" panose="020B0604020202020204" charset="0"/>
              <a:ea typeface="+mn-ea"/>
              <a:cs typeface="Camber 1" panose="020B0604020202020204" charset="0"/>
            </a:rPr>
            <a:t>Učinkovito i transparentno upravljanje školom</a:t>
          </a:r>
        </a:p>
      </dgm:t>
    </dgm:pt>
    <dgm:pt modelId="{C4F4AA6E-FBCE-428C-A708-14CB2E2AD5FF}" type="parTrans" cxnId="{A56D6BAF-61AF-4991-B395-F2BCA7B12FF9}">
      <dgm:prSet/>
      <dgm:spPr/>
      <dgm:t>
        <a:bodyPr/>
        <a:lstStyle/>
        <a:p>
          <a:endParaRPr lang="hr-HR"/>
        </a:p>
      </dgm:t>
    </dgm:pt>
    <dgm:pt modelId="{B58BDF28-CC93-4EB5-810B-1FC843910B83}" type="sibTrans" cxnId="{A56D6BAF-61AF-4991-B395-F2BCA7B12FF9}">
      <dgm:prSet/>
      <dgm:spPr/>
      <dgm:t>
        <a:bodyPr/>
        <a:lstStyle/>
        <a:p>
          <a:endParaRPr lang="hr-HR"/>
        </a:p>
      </dgm:t>
    </dgm:pt>
    <dgm:pt modelId="{D1389921-E5DB-4EBD-B562-EEFF3E8FE05B}">
      <dgm:prSet phldrT="[Text]" custT="1"/>
      <dgm:spPr/>
      <dgm:t>
        <a:bodyPr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>
              <a:solidFill>
                <a:prstClr val="white"/>
              </a:solidFill>
              <a:latin typeface="Camber 1" panose="020B0604020202020204" charset="0"/>
              <a:ea typeface="+mn-ea"/>
              <a:cs typeface="Camber 1" panose="020B0604020202020204" charset="0"/>
            </a:rPr>
            <a:t>Tehnička i korisnička podrška</a:t>
          </a:r>
        </a:p>
      </dgm:t>
    </dgm:pt>
    <dgm:pt modelId="{D4E4EB4E-73F3-4C28-B5EB-985FF9BA0CD2}" type="parTrans" cxnId="{5134C134-4815-4CC1-A71A-0D19F6ED3A0F}">
      <dgm:prSet/>
      <dgm:spPr/>
      <dgm:t>
        <a:bodyPr/>
        <a:lstStyle/>
        <a:p>
          <a:endParaRPr lang="hr-HR"/>
        </a:p>
      </dgm:t>
    </dgm:pt>
    <dgm:pt modelId="{ED497613-D17B-45CE-B5F2-A8CD85C0149E}" type="sibTrans" cxnId="{5134C134-4815-4CC1-A71A-0D19F6ED3A0F}">
      <dgm:prSet/>
      <dgm:spPr/>
      <dgm:t>
        <a:bodyPr/>
        <a:lstStyle/>
        <a:p>
          <a:endParaRPr lang="hr-HR"/>
        </a:p>
      </dgm:t>
    </dgm:pt>
    <dgm:pt modelId="{935ED9F1-1C82-44D6-A851-411DC0E77DCD}" type="pres">
      <dgm:prSet presAssocID="{A29C77DF-FED5-4A0E-8478-C45AC573AD7C}" presName="Name0" presStyleCnt="0">
        <dgm:presLayoutVars>
          <dgm:chMax val="7"/>
          <dgm:chPref val="7"/>
          <dgm:dir/>
        </dgm:presLayoutVars>
      </dgm:prSet>
      <dgm:spPr/>
    </dgm:pt>
    <dgm:pt modelId="{7E9A71F7-5FEC-4C47-AF18-E1C0A34011C0}" type="pres">
      <dgm:prSet presAssocID="{A29C77DF-FED5-4A0E-8478-C45AC573AD7C}" presName="Name1" presStyleCnt="0"/>
      <dgm:spPr/>
    </dgm:pt>
    <dgm:pt modelId="{A2B7BA84-A088-41A6-B8A1-69D5FCADCEB8}" type="pres">
      <dgm:prSet presAssocID="{A29C77DF-FED5-4A0E-8478-C45AC573AD7C}" presName="cycle" presStyleCnt="0"/>
      <dgm:spPr/>
    </dgm:pt>
    <dgm:pt modelId="{6C0C4344-8CDE-4AC5-BCE3-33BB6A439F3A}" type="pres">
      <dgm:prSet presAssocID="{A29C77DF-FED5-4A0E-8478-C45AC573AD7C}" presName="srcNode" presStyleLbl="node1" presStyleIdx="0" presStyleCnt="5"/>
      <dgm:spPr/>
    </dgm:pt>
    <dgm:pt modelId="{ACB13279-8FC7-4F2A-81E1-515906D7094C}" type="pres">
      <dgm:prSet presAssocID="{A29C77DF-FED5-4A0E-8478-C45AC573AD7C}" presName="conn" presStyleLbl="parChTrans1D2" presStyleIdx="0" presStyleCnt="1"/>
      <dgm:spPr/>
    </dgm:pt>
    <dgm:pt modelId="{1DBDFBE1-8A18-47A6-8EDC-3692318A1AD9}" type="pres">
      <dgm:prSet presAssocID="{A29C77DF-FED5-4A0E-8478-C45AC573AD7C}" presName="extraNode" presStyleLbl="node1" presStyleIdx="0" presStyleCnt="5"/>
      <dgm:spPr/>
    </dgm:pt>
    <dgm:pt modelId="{26BDC328-96DF-4B38-A26A-B34FCB03237E}" type="pres">
      <dgm:prSet presAssocID="{A29C77DF-FED5-4A0E-8478-C45AC573AD7C}" presName="dstNode" presStyleLbl="node1" presStyleIdx="0" presStyleCnt="5"/>
      <dgm:spPr/>
    </dgm:pt>
    <dgm:pt modelId="{390B9C01-E616-42FA-9DFB-420689ED4B5D}" type="pres">
      <dgm:prSet presAssocID="{18280BBB-6212-4E94-862D-AD7EFD19C0F3}" presName="text_1" presStyleLbl="node1" presStyleIdx="0" presStyleCnt="5">
        <dgm:presLayoutVars>
          <dgm:bulletEnabled val="1"/>
        </dgm:presLayoutVars>
      </dgm:prSet>
      <dgm:spPr/>
    </dgm:pt>
    <dgm:pt modelId="{F8ECBF9B-D934-4D85-8F3E-1F4473CB544C}" type="pres">
      <dgm:prSet presAssocID="{18280BBB-6212-4E94-862D-AD7EFD19C0F3}" presName="accent_1" presStyleCnt="0"/>
      <dgm:spPr/>
    </dgm:pt>
    <dgm:pt modelId="{D79C2254-7591-41FC-B344-06CD5D5F16A7}" type="pres">
      <dgm:prSet presAssocID="{18280BBB-6212-4E94-862D-AD7EFD19C0F3}" presName="accentRepeatNode" presStyleLbl="solidFgAcc1" presStyleIdx="0" presStyleCnt="5"/>
      <dgm:spPr/>
    </dgm:pt>
    <dgm:pt modelId="{F01852F1-606B-4045-94BA-8DBC9D957193}" type="pres">
      <dgm:prSet presAssocID="{9776ACA9-8098-4FDB-87AC-83EAE1D3FC91}" presName="text_2" presStyleLbl="node1" presStyleIdx="1" presStyleCnt="5">
        <dgm:presLayoutVars>
          <dgm:bulletEnabled val="1"/>
        </dgm:presLayoutVars>
      </dgm:prSet>
      <dgm:spPr/>
    </dgm:pt>
    <dgm:pt modelId="{FE5A0A45-A546-4089-941B-BB6B4CE6905B}" type="pres">
      <dgm:prSet presAssocID="{9776ACA9-8098-4FDB-87AC-83EAE1D3FC91}" presName="accent_2" presStyleCnt="0"/>
      <dgm:spPr/>
    </dgm:pt>
    <dgm:pt modelId="{C1DDFA87-EE45-461F-B72D-402B4A904AB7}" type="pres">
      <dgm:prSet presAssocID="{9776ACA9-8098-4FDB-87AC-83EAE1D3FC91}" presName="accentRepeatNode" presStyleLbl="solidFgAcc1" presStyleIdx="1" presStyleCnt="5"/>
      <dgm:spPr/>
    </dgm:pt>
    <dgm:pt modelId="{0B5542F4-DEBA-4C1C-B8B3-82F8ACD8EDA7}" type="pres">
      <dgm:prSet presAssocID="{A7C6B162-8283-4A54-A8E2-A10AFC3D023A}" presName="text_3" presStyleLbl="node1" presStyleIdx="2" presStyleCnt="5">
        <dgm:presLayoutVars>
          <dgm:bulletEnabled val="1"/>
        </dgm:presLayoutVars>
      </dgm:prSet>
      <dgm:spPr/>
    </dgm:pt>
    <dgm:pt modelId="{8167893D-7888-4A9B-868C-D9B2B6154F49}" type="pres">
      <dgm:prSet presAssocID="{A7C6B162-8283-4A54-A8E2-A10AFC3D023A}" presName="accent_3" presStyleCnt="0"/>
      <dgm:spPr/>
    </dgm:pt>
    <dgm:pt modelId="{174463EE-4FAF-4E0D-B2DA-0E2524976AFC}" type="pres">
      <dgm:prSet presAssocID="{A7C6B162-8283-4A54-A8E2-A10AFC3D023A}" presName="accentRepeatNode" presStyleLbl="solidFgAcc1" presStyleIdx="2" presStyleCnt="5"/>
      <dgm:spPr/>
    </dgm:pt>
    <dgm:pt modelId="{64DF2214-FF78-45F9-A22F-56632BF15292}" type="pres">
      <dgm:prSet presAssocID="{966F084D-191E-420D-9BFC-12B1CB832BBB}" presName="text_4" presStyleLbl="node1" presStyleIdx="3" presStyleCnt="5">
        <dgm:presLayoutVars>
          <dgm:bulletEnabled val="1"/>
        </dgm:presLayoutVars>
      </dgm:prSet>
      <dgm:spPr/>
    </dgm:pt>
    <dgm:pt modelId="{4BD21421-3E52-46FC-B18D-EA5DB96D1B79}" type="pres">
      <dgm:prSet presAssocID="{966F084D-191E-420D-9BFC-12B1CB832BBB}" presName="accent_4" presStyleCnt="0"/>
      <dgm:spPr/>
    </dgm:pt>
    <dgm:pt modelId="{10C15FC6-B8A4-4A4E-9EEB-BDB65B44CE47}" type="pres">
      <dgm:prSet presAssocID="{966F084D-191E-420D-9BFC-12B1CB832BBB}" presName="accentRepeatNode" presStyleLbl="solidFgAcc1" presStyleIdx="3" presStyleCnt="5"/>
      <dgm:spPr/>
    </dgm:pt>
    <dgm:pt modelId="{72EAAF8D-D84B-407B-A2CD-16509D1E0E90}" type="pres">
      <dgm:prSet presAssocID="{D1389921-E5DB-4EBD-B562-EEFF3E8FE05B}" presName="text_5" presStyleLbl="node1" presStyleIdx="4" presStyleCnt="5">
        <dgm:presLayoutVars>
          <dgm:bulletEnabled val="1"/>
        </dgm:presLayoutVars>
      </dgm:prSet>
      <dgm:spPr/>
    </dgm:pt>
    <dgm:pt modelId="{B2E13AB4-CBE3-42C5-8E0F-371677613D7D}" type="pres">
      <dgm:prSet presAssocID="{D1389921-E5DB-4EBD-B562-EEFF3E8FE05B}" presName="accent_5" presStyleCnt="0"/>
      <dgm:spPr/>
    </dgm:pt>
    <dgm:pt modelId="{B9D78C0D-F98F-4756-B632-1D7EF82F72D7}" type="pres">
      <dgm:prSet presAssocID="{D1389921-E5DB-4EBD-B562-EEFF3E8FE05B}" presName="accentRepeatNode" presStyleLbl="solidFgAcc1" presStyleIdx="4" presStyleCnt="5"/>
      <dgm:spPr/>
    </dgm:pt>
  </dgm:ptLst>
  <dgm:cxnLst>
    <dgm:cxn modelId="{FD4A300C-D9B2-43B4-A71B-BE12A9ACF78B}" srcId="{A29C77DF-FED5-4A0E-8478-C45AC573AD7C}" destId="{A7C6B162-8283-4A54-A8E2-A10AFC3D023A}" srcOrd="2" destOrd="0" parTransId="{D5369535-BF13-4CEE-8934-22EFC9EFB078}" sibTransId="{9358DDF8-D8C1-4F54-847D-338239275EDB}"/>
    <dgm:cxn modelId="{2DF8A71F-D69B-4531-B30B-281778121B61}" srcId="{A29C77DF-FED5-4A0E-8478-C45AC573AD7C}" destId="{18280BBB-6212-4E94-862D-AD7EFD19C0F3}" srcOrd="0" destOrd="0" parTransId="{21957AD9-41B6-408B-9AE0-5C00DB8BD82F}" sibTransId="{0ACFDC2A-0E44-463B-B10F-F0F3584245BA}"/>
    <dgm:cxn modelId="{F882FE22-06BF-4F59-9861-F6B798E041CF}" type="presOf" srcId="{9776ACA9-8098-4FDB-87AC-83EAE1D3FC91}" destId="{F01852F1-606B-4045-94BA-8DBC9D957193}" srcOrd="0" destOrd="0" presId="urn:microsoft.com/office/officeart/2008/layout/VerticalCurvedList"/>
    <dgm:cxn modelId="{5134C134-4815-4CC1-A71A-0D19F6ED3A0F}" srcId="{A29C77DF-FED5-4A0E-8478-C45AC573AD7C}" destId="{D1389921-E5DB-4EBD-B562-EEFF3E8FE05B}" srcOrd="4" destOrd="0" parTransId="{D4E4EB4E-73F3-4C28-B5EB-985FF9BA0CD2}" sibTransId="{ED497613-D17B-45CE-B5F2-A8CD85C0149E}"/>
    <dgm:cxn modelId="{1BA5355D-E077-4FE3-A10F-A3EE9FF86CAB}" type="presOf" srcId="{0ACFDC2A-0E44-463B-B10F-F0F3584245BA}" destId="{ACB13279-8FC7-4F2A-81E1-515906D7094C}" srcOrd="0" destOrd="0" presId="urn:microsoft.com/office/officeart/2008/layout/VerticalCurvedList"/>
    <dgm:cxn modelId="{845D014C-47FE-4ABD-9152-3CED63DA8B3E}" type="presOf" srcId="{A7C6B162-8283-4A54-A8E2-A10AFC3D023A}" destId="{0B5542F4-DEBA-4C1C-B8B3-82F8ACD8EDA7}" srcOrd="0" destOrd="0" presId="urn:microsoft.com/office/officeart/2008/layout/VerticalCurvedList"/>
    <dgm:cxn modelId="{E8E7036D-D74F-4502-9357-2C4FC5AAE3EA}" srcId="{A29C77DF-FED5-4A0E-8478-C45AC573AD7C}" destId="{9776ACA9-8098-4FDB-87AC-83EAE1D3FC91}" srcOrd="1" destOrd="0" parTransId="{BACD2E06-4939-466C-BA47-633AA33FBC2C}" sibTransId="{EBE42718-1E39-4219-8D91-53262A7F5C16}"/>
    <dgm:cxn modelId="{62719E8F-9B11-4010-BC12-934CF643F663}" type="presOf" srcId="{D1389921-E5DB-4EBD-B562-EEFF3E8FE05B}" destId="{72EAAF8D-D84B-407B-A2CD-16509D1E0E90}" srcOrd="0" destOrd="0" presId="urn:microsoft.com/office/officeart/2008/layout/VerticalCurvedList"/>
    <dgm:cxn modelId="{A5B7ABA8-65F1-47E1-9A87-AAB2853D4754}" type="presOf" srcId="{18280BBB-6212-4E94-862D-AD7EFD19C0F3}" destId="{390B9C01-E616-42FA-9DFB-420689ED4B5D}" srcOrd="0" destOrd="0" presId="urn:microsoft.com/office/officeart/2008/layout/VerticalCurvedList"/>
    <dgm:cxn modelId="{A56D6BAF-61AF-4991-B395-F2BCA7B12FF9}" srcId="{A29C77DF-FED5-4A0E-8478-C45AC573AD7C}" destId="{966F084D-191E-420D-9BFC-12B1CB832BBB}" srcOrd="3" destOrd="0" parTransId="{C4F4AA6E-FBCE-428C-A708-14CB2E2AD5FF}" sibTransId="{B58BDF28-CC93-4EB5-810B-1FC843910B83}"/>
    <dgm:cxn modelId="{E8C77CB4-9DB4-438C-99A9-56B9CBB1CAFE}" type="presOf" srcId="{A29C77DF-FED5-4A0E-8478-C45AC573AD7C}" destId="{935ED9F1-1C82-44D6-A851-411DC0E77DCD}" srcOrd="0" destOrd="0" presId="urn:microsoft.com/office/officeart/2008/layout/VerticalCurvedList"/>
    <dgm:cxn modelId="{B2CBEDFE-A1CB-4EA5-B7AF-D9627DFEB19D}" type="presOf" srcId="{966F084D-191E-420D-9BFC-12B1CB832BBB}" destId="{64DF2214-FF78-45F9-A22F-56632BF15292}" srcOrd="0" destOrd="0" presId="urn:microsoft.com/office/officeart/2008/layout/VerticalCurvedList"/>
    <dgm:cxn modelId="{A7435CAC-2D83-441B-AD4E-1EAC0B913A8D}" type="presParOf" srcId="{935ED9F1-1C82-44D6-A851-411DC0E77DCD}" destId="{7E9A71F7-5FEC-4C47-AF18-E1C0A34011C0}" srcOrd="0" destOrd="0" presId="urn:microsoft.com/office/officeart/2008/layout/VerticalCurvedList"/>
    <dgm:cxn modelId="{FEAF627E-DFC4-42B6-AAE8-98CEF544E7A7}" type="presParOf" srcId="{7E9A71F7-5FEC-4C47-AF18-E1C0A34011C0}" destId="{A2B7BA84-A088-41A6-B8A1-69D5FCADCEB8}" srcOrd="0" destOrd="0" presId="urn:microsoft.com/office/officeart/2008/layout/VerticalCurvedList"/>
    <dgm:cxn modelId="{0ACED5F5-01F6-4A62-9675-3FDDFDB7BC97}" type="presParOf" srcId="{A2B7BA84-A088-41A6-B8A1-69D5FCADCEB8}" destId="{6C0C4344-8CDE-4AC5-BCE3-33BB6A439F3A}" srcOrd="0" destOrd="0" presId="urn:microsoft.com/office/officeart/2008/layout/VerticalCurvedList"/>
    <dgm:cxn modelId="{2258A84A-466F-46EC-8180-82D1AC6098D9}" type="presParOf" srcId="{A2B7BA84-A088-41A6-B8A1-69D5FCADCEB8}" destId="{ACB13279-8FC7-4F2A-81E1-515906D7094C}" srcOrd="1" destOrd="0" presId="urn:microsoft.com/office/officeart/2008/layout/VerticalCurvedList"/>
    <dgm:cxn modelId="{25C62868-9C4D-4BDE-B9EB-FB43FBB7BD3C}" type="presParOf" srcId="{A2B7BA84-A088-41A6-B8A1-69D5FCADCEB8}" destId="{1DBDFBE1-8A18-47A6-8EDC-3692318A1AD9}" srcOrd="2" destOrd="0" presId="urn:microsoft.com/office/officeart/2008/layout/VerticalCurvedList"/>
    <dgm:cxn modelId="{D7F00BD3-B2A9-4C26-9B87-C6E0AC9B3BE3}" type="presParOf" srcId="{A2B7BA84-A088-41A6-B8A1-69D5FCADCEB8}" destId="{26BDC328-96DF-4B38-A26A-B34FCB03237E}" srcOrd="3" destOrd="0" presId="urn:microsoft.com/office/officeart/2008/layout/VerticalCurvedList"/>
    <dgm:cxn modelId="{AEC65A4C-7329-47D7-8023-7D3F1AE58F59}" type="presParOf" srcId="{7E9A71F7-5FEC-4C47-AF18-E1C0A34011C0}" destId="{390B9C01-E616-42FA-9DFB-420689ED4B5D}" srcOrd="1" destOrd="0" presId="urn:microsoft.com/office/officeart/2008/layout/VerticalCurvedList"/>
    <dgm:cxn modelId="{4A8ACC32-1C01-4B4F-8FB8-2E91A0460C7A}" type="presParOf" srcId="{7E9A71F7-5FEC-4C47-AF18-E1C0A34011C0}" destId="{F8ECBF9B-D934-4D85-8F3E-1F4473CB544C}" srcOrd="2" destOrd="0" presId="urn:microsoft.com/office/officeart/2008/layout/VerticalCurvedList"/>
    <dgm:cxn modelId="{45F7F283-2E06-4EB0-971A-F63A27A87323}" type="presParOf" srcId="{F8ECBF9B-D934-4D85-8F3E-1F4473CB544C}" destId="{D79C2254-7591-41FC-B344-06CD5D5F16A7}" srcOrd="0" destOrd="0" presId="urn:microsoft.com/office/officeart/2008/layout/VerticalCurvedList"/>
    <dgm:cxn modelId="{1753E50C-CEB0-4E86-976B-12B014644680}" type="presParOf" srcId="{7E9A71F7-5FEC-4C47-AF18-E1C0A34011C0}" destId="{F01852F1-606B-4045-94BA-8DBC9D957193}" srcOrd="3" destOrd="0" presId="urn:microsoft.com/office/officeart/2008/layout/VerticalCurvedList"/>
    <dgm:cxn modelId="{9C47F745-BCBD-4252-97BE-2808421B163C}" type="presParOf" srcId="{7E9A71F7-5FEC-4C47-AF18-E1C0A34011C0}" destId="{FE5A0A45-A546-4089-941B-BB6B4CE6905B}" srcOrd="4" destOrd="0" presId="urn:microsoft.com/office/officeart/2008/layout/VerticalCurvedList"/>
    <dgm:cxn modelId="{ED2949A5-D2BA-4AF4-98FB-7BE93D1FA2C3}" type="presParOf" srcId="{FE5A0A45-A546-4089-941B-BB6B4CE6905B}" destId="{C1DDFA87-EE45-461F-B72D-402B4A904AB7}" srcOrd="0" destOrd="0" presId="urn:microsoft.com/office/officeart/2008/layout/VerticalCurvedList"/>
    <dgm:cxn modelId="{16785A7D-0E53-4302-BFA3-24D2B844F225}" type="presParOf" srcId="{7E9A71F7-5FEC-4C47-AF18-E1C0A34011C0}" destId="{0B5542F4-DEBA-4C1C-B8B3-82F8ACD8EDA7}" srcOrd="5" destOrd="0" presId="urn:microsoft.com/office/officeart/2008/layout/VerticalCurvedList"/>
    <dgm:cxn modelId="{71109AAB-7815-4AC1-8220-4378FCFD20C5}" type="presParOf" srcId="{7E9A71F7-5FEC-4C47-AF18-E1C0A34011C0}" destId="{8167893D-7888-4A9B-868C-D9B2B6154F49}" srcOrd="6" destOrd="0" presId="urn:microsoft.com/office/officeart/2008/layout/VerticalCurvedList"/>
    <dgm:cxn modelId="{0F96E7DA-DF6B-4BFE-86D5-63232984A0C6}" type="presParOf" srcId="{8167893D-7888-4A9B-868C-D9B2B6154F49}" destId="{174463EE-4FAF-4E0D-B2DA-0E2524976AFC}" srcOrd="0" destOrd="0" presId="urn:microsoft.com/office/officeart/2008/layout/VerticalCurvedList"/>
    <dgm:cxn modelId="{3FE7D624-2AD9-4A59-8A2B-24CFCA0C06C7}" type="presParOf" srcId="{7E9A71F7-5FEC-4C47-AF18-E1C0A34011C0}" destId="{64DF2214-FF78-45F9-A22F-56632BF15292}" srcOrd="7" destOrd="0" presId="urn:microsoft.com/office/officeart/2008/layout/VerticalCurvedList"/>
    <dgm:cxn modelId="{72857A5D-66C4-4B47-9B67-3A568FB67C45}" type="presParOf" srcId="{7E9A71F7-5FEC-4C47-AF18-E1C0A34011C0}" destId="{4BD21421-3E52-46FC-B18D-EA5DB96D1B79}" srcOrd="8" destOrd="0" presId="urn:microsoft.com/office/officeart/2008/layout/VerticalCurvedList"/>
    <dgm:cxn modelId="{B117EA5E-99FE-4BE0-96EF-A7B89AB9FF4D}" type="presParOf" srcId="{4BD21421-3E52-46FC-B18D-EA5DB96D1B79}" destId="{10C15FC6-B8A4-4A4E-9EEB-BDB65B44CE47}" srcOrd="0" destOrd="0" presId="urn:microsoft.com/office/officeart/2008/layout/VerticalCurvedList"/>
    <dgm:cxn modelId="{5A80A847-4C6A-4043-87C7-C1C2A92BFE19}" type="presParOf" srcId="{7E9A71F7-5FEC-4C47-AF18-E1C0A34011C0}" destId="{72EAAF8D-D84B-407B-A2CD-16509D1E0E90}" srcOrd="9" destOrd="0" presId="urn:microsoft.com/office/officeart/2008/layout/VerticalCurvedList"/>
    <dgm:cxn modelId="{ECD16BB3-4686-4029-8271-998E55CC719F}" type="presParOf" srcId="{7E9A71F7-5FEC-4C47-AF18-E1C0A34011C0}" destId="{B2E13AB4-CBE3-42C5-8E0F-371677613D7D}" srcOrd="10" destOrd="0" presId="urn:microsoft.com/office/officeart/2008/layout/VerticalCurvedList"/>
    <dgm:cxn modelId="{FD3BEE73-9143-411C-BD74-74215E522E15}" type="presParOf" srcId="{B2E13AB4-CBE3-42C5-8E0F-371677613D7D}" destId="{B9D78C0D-F98F-4756-B632-1D7EF82F72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914F3C-3EB6-4B5A-ABD3-34F99730A9C1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5FDEE07D-0F32-48EC-A8EF-952EB03C4F90}">
      <dgm:prSet phldrT="[Text]"/>
      <dgm:spPr/>
      <dgm:t>
        <a:bodyPr/>
        <a:lstStyle/>
        <a:p>
          <a:r>
            <a:rPr lang="hr-HR" dirty="0">
              <a:latin typeface="Camber 1" panose="020B0604020202020204" charset="0"/>
              <a:cs typeface="Camber 1" panose="020B0604020202020204" charset="0"/>
            </a:rPr>
            <a:t>2021.</a:t>
          </a:r>
        </a:p>
      </dgm:t>
    </dgm:pt>
    <dgm:pt modelId="{4DDB713B-E8D0-4787-9C10-8A4977AE4AAE}" type="parTrans" cxnId="{A25D2C9C-6135-4EC9-999A-99AEE2326093}">
      <dgm:prSet/>
      <dgm:spPr/>
      <dgm:t>
        <a:bodyPr/>
        <a:lstStyle/>
        <a:p>
          <a:endParaRPr lang="hr-HR"/>
        </a:p>
      </dgm:t>
    </dgm:pt>
    <dgm:pt modelId="{0985520A-33E8-4829-93FD-887209D359EB}" type="sibTrans" cxnId="{A25D2C9C-6135-4EC9-999A-99AEE2326093}">
      <dgm:prSet/>
      <dgm:spPr/>
      <dgm:t>
        <a:bodyPr/>
        <a:lstStyle/>
        <a:p>
          <a:endParaRPr lang="hr-HR"/>
        </a:p>
      </dgm:t>
    </dgm:pt>
    <dgm:pt modelId="{A0FEAF7F-8F71-4857-BA16-56E037771DAA}">
      <dgm:prSet phldrT="[Text]"/>
      <dgm:spPr/>
      <dgm:t>
        <a:bodyPr/>
        <a:lstStyle/>
        <a:p>
          <a:pPr>
            <a:buClr>
              <a:srgbClr val="40AA3C"/>
            </a:buClr>
            <a:buFont typeface="Arial" panose="020B0604020202020204" pitchFamily="34" charset="0"/>
            <a:buChar char="•"/>
          </a:pPr>
          <a:r>
            <a:rPr lang="hr-HR" dirty="0">
              <a:solidFill>
                <a:srgbClr val="737373"/>
              </a:solidFill>
              <a:latin typeface="Camber 1" panose="020B0604020202020204" charset="0"/>
              <a:cs typeface="Camber 1" panose="020B0604020202020204" charset="0"/>
            </a:rPr>
            <a:t> 30 pilot škola</a:t>
          </a:r>
        </a:p>
      </dgm:t>
    </dgm:pt>
    <dgm:pt modelId="{3C11C4EB-968F-4E5A-BB0F-A69158F66C07}" type="parTrans" cxnId="{6F331D0B-CE18-464A-8C64-221B8D497F04}">
      <dgm:prSet/>
      <dgm:spPr/>
      <dgm:t>
        <a:bodyPr/>
        <a:lstStyle/>
        <a:p>
          <a:endParaRPr lang="hr-HR"/>
        </a:p>
      </dgm:t>
    </dgm:pt>
    <dgm:pt modelId="{47C86764-38C1-4664-9224-C2197EC0B9B8}" type="sibTrans" cxnId="{6F331D0B-CE18-464A-8C64-221B8D497F04}">
      <dgm:prSet/>
      <dgm:spPr/>
      <dgm:t>
        <a:bodyPr/>
        <a:lstStyle/>
        <a:p>
          <a:endParaRPr lang="hr-HR"/>
        </a:p>
      </dgm:t>
    </dgm:pt>
    <dgm:pt modelId="{933DF47B-D0C1-443E-B23A-A6BE2382F97C}">
      <dgm:prSet phldrT="[Text]"/>
      <dgm:spPr/>
      <dgm:t>
        <a:bodyPr/>
        <a:lstStyle/>
        <a:p>
          <a:r>
            <a:rPr lang="hr-HR" dirty="0">
              <a:latin typeface="Camber 1" panose="020B0604020202020204" charset="0"/>
              <a:cs typeface="Camber 1" panose="020B0604020202020204" charset="0"/>
            </a:rPr>
            <a:t>2022.</a:t>
          </a:r>
        </a:p>
      </dgm:t>
    </dgm:pt>
    <dgm:pt modelId="{EFC00D84-593C-41AD-AE18-8EADF3D7684B}" type="parTrans" cxnId="{54282BEB-1BFC-4A1C-AF63-2E0CC7B2B984}">
      <dgm:prSet/>
      <dgm:spPr/>
      <dgm:t>
        <a:bodyPr/>
        <a:lstStyle/>
        <a:p>
          <a:endParaRPr lang="hr-HR"/>
        </a:p>
      </dgm:t>
    </dgm:pt>
    <dgm:pt modelId="{9B24B454-929B-485C-8FFF-0638D03529B6}" type="sibTrans" cxnId="{54282BEB-1BFC-4A1C-AF63-2E0CC7B2B984}">
      <dgm:prSet/>
      <dgm:spPr/>
      <dgm:t>
        <a:bodyPr/>
        <a:lstStyle/>
        <a:p>
          <a:endParaRPr lang="hr-HR"/>
        </a:p>
      </dgm:t>
    </dgm:pt>
    <dgm:pt modelId="{6A5C0374-ADCD-4C22-B50D-1D1545608D3E}">
      <dgm:prSet phldrT="[Text]"/>
      <dgm:spPr/>
      <dgm:t>
        <a:bodyPr/>
        <a:lstStyle/>
        <a:p>
          <a:pPr>
            <a:buClr>
              <a:srgbClr val="40AA3C"/>
            </a:buClr>
            <a:buFont typeface="Arial" panose="020B0604020202020204" pitchFamily="34" charset="0"/>
            <a:buChar char="•"/>
          </a:pPr>
          <a:r>
            <a:rPr lang="hr-HR" dirty="0">
              <a:latin typeface="Camber 1" panose="020B0604020202020204" charset="0"/>
              <a:cs typeface="Camber 1" panose="020B0604020202020204" charset="0"/>
            </a:rPr>
            <a:t> </a:t>
          </a:r>
          <a:r>
            <a:rPr lang="hr-HR" dirty="0">
              <a:solidFill>
                <a:srgbClr val="737373"/>
              </a:solidFill>
              <a:latin typeface="Camber 1" panose="020B0604020202020204" charset="0"/>
              <a:cs typeface="Camber 1" panose="020B0604020202020204" charset="0"/>
            </a:rPr>
            <a:t>145 pilot škola</a:t>
          </a:r>
        </a:p>
      </dgm:t>
    </dgm:pt>
    <dgm:pt modelId="{2CC48CA8-A753-414C-A1A2-8507CCCE47EF}" type="parTrans" cxnId="{077B3BE8-1DA7-4FD6-91A2-59B0B248C9BF}">
      <dgm:prSet/>
      <dgm:spPr/>
      <dgm:t>
        <a:bodyPr/>
        <a:lstStyle/>
        <a:p>
          <a:endParaRPr lang="hr-HR"/>
        </a:p>
      </dgm:t>
    </dgm:pt>
    <dgm:pt modelId="{00B42AC6-F183-420E-A341-BFFE29BEF32A}" type="sibTrans" cxnId="{077B3BE8-1DA7-4FD6-91A2-59B0B248C9BF}">
      <dgm:prSet/>
      <dgm:spPr/>
      <dgm:t>
        <a:bodyPr/>
        <a:lstStyle/>
        <a:p>
          <a:endParaRPr lang="hr-HR"/>
        </a:p>
      </dgm:t>
    </dgm:pt>
    <dgm:pt modelId="{F09A7C67-AD4C-4BD9-A248-86319DFBD669}">
      <dgm:prSet phldrT="[Text]"/>
      <dgm:spPr/>
      <dgm:t>
        <a:bodyPr/>
        <a:lstStyle/>
        <a:p>
          <a:r>
            <a:rPr lang="hr-HR" dirty="0">
              <a:latin typeface="Camber 1" panose="020B0604020202020204" charset="0"/>
              <a:cs typeface="Camber 1" panose="020B0604020202020204" charset="0"/>
            </a:rPr>
            <a:t>2023.</a:t>
          </a:r>
        </a:p>
      </dgm:t>
    </dgm:pt>
    <dgm:pt modelId="{D29E0425-D73B-46B5-8413-10A32532FCC3}" type="parTrans" cxnId="{DC60C3A5-2E33-49C9-9D72-CF2CC27ACD3E}">
      <dgm:prSet/>
      <dgm:spPr/>
      <dgm:t>
        <a:bodyPr/>
        <a:lstStyle/>
        <a:p>
          <a:endParaRPr lang="hr-HR"/>
        </a:p>
      </dgm:t>
    </dgm:pt>
    <dgm:pt modelId="{72673EF9-9D27-4B03-AE6B-B59C51BB9020}" type="sibTrans" cxnId="{DC60C3A5-2E33-49C9-9D72-CF2CC27ACD3E}">
      <dgm:prSet/>
      <dgm:spPr/>
      <dgm:t>
        <a:bodyPr/>
        <a:lstStyle/>
        <a:p>
          <a:endParaRPr lang="hr-HR"/>
        </a:p>
      </dgm:t>
    </dgm:pt>
    <dgm:pt modelId="{21C09722-1A98-49E7-ACE7-440FAED72CF2}">
      <dgm:prSet phldrT="[Text]"/>
      <dgm:spPr/>
      <dgm:t>
        <a:bodyPr/>
        <a:lstStyle/>
        <a:p>
          <a:pPr>
            <a:buClr>
              <a:srgbClr val="40AA3C"/>
            </a:buClr>
            <a:buFont typeface="Arial" panose="020B0604020202020204" pitchFamily="34" charset="0"/>
            <a:buChar char="•"/>
          </a:pPr>
          <a:r>
            <a:rPr lang="hr-HR" dirty="0">
              <a:solidFill>
                <a:srgbClr val="737373"/>
              </a:solidFill>
              <a:latin typeface="Camber 1" panose="020B0604020202020204" charset="0"/>
              <a:cs typeface="Camber 1" panose="020B0604020202020204" charset="0"/>
            </a:rPr>
            <a:t>sve osnovne škole u Republici Hrvatskoj</a:t>
          </a:r>
        </a:p>
      </dgm:t>
    </dgm:pt>
    <dgm:pt modelId="{A56D3DA2-38C9-4A60-A18E-17D39098084E}" type="parTrans" cxnId="{30B22657-AB47-46B8-8229-4BA12D81BF35}">
      <dgm:prSet/>
      <dgm:spPr/>
      <dgm:t>
        <a:bodyPr/>
        <a:lstStyle/>
        <a:p>
          <a:endParaRPr lang="hr-HR"/>
        </a:p>
      </dgm:t>
    </dgm:pt>
    <dgm:pt modelId="{8381D084-77AA-4D25-AEC4-C381CFDC09ED}" type="sibTrans" cxnId="{30B22657-AB47-46B8-8229-4BA12D81BF35}">
      <dgm:prSet/>
      <dgm:spPr/>
      <dgm:t>
        <a:bodyPr/>
        <a:lstStyle/>
        <a:p>
          <a:endParaRPr lang="hr-HR"/>
        </a:p>
      </dgm:t>
    </dgm:pt>
    <dgm:pt modelId="{FD20EBA0-24D4-4E08-9FEB-8C37E1C49CE6}">
      <dgm:prSet phldrT="[Text]"/>
      <dgm:spPr/>
      <dgm:t>
        <a:bodyPr/>
        <a:lstStyle/>
        <a:p>
          <a:pPr>
            <a:buClr>
              <a:srgbClr val="40AA3C"/>
            </a:buClr>
            <a:buFont typeface="Arial" panose="020B0604020202020204" pitchFamily="34" charset="0"/>
            <a:buChar char="•"/>
          </a:pPr>
          <a:r>
            <a:rPr lang="hr-HR" dirty="0">
              <a:solidFill>
                <a:srgbClr val="737373"/>
              </a:solidFill>
              <a:latin typeface="Camber 1" panose="020B0604020202020204" charset="0"/>
              <a:cs typeface="Camber 1" panose="020B0604020202020204" charset="0"/>
            </a:rPr>
            <a:t>927 matičnih/1100</a:t>
          </a:r>
        </a:p>
      </dgm:t>
    </dgm:pt>
    <dgm:pt modelId="{999607E4-8F23-4E9A-B1D0-56928390E98A}" type="parTrans" cxnId="{9D9DDDAE-3468-46E0-9F37-FE6F0B62C094}">
      <dgm:prSet/>
      <dgm:spPr/>
      <dgm:t>
        <a:bodyPr/>
        <a:lstStyle/>
        <a:p>
          <a:endParaRPr lang="hr-HR"/>
        </a:p>
      </dgm:t>
    </dgm:pt>
    <dgm:pt modelId="{EF922122-08AC-47FD-83BB-2C649B0EA323}" type="sibTrans" cxnId="{9D9DDDAE-3468-46E0-9F37-FE6F0B62C094}">
      <dgm:prSet/>
      <dgm:spPr/>
      <dgm:t>
        <a:bodyPr/>
        <a:lstStyle/>
        <a:p>
          <a:endParaRPr lang="hr-HR"/>
        </a:p>
      </dgm:t>
    </dgm:pt>
    <dgm:pt modelId="{EA9A4378-B8AD-49BB-9BCA-A3997B063F43}" type="pres">
      <dgm:prSet presAssocID="{1D914F3C-3EB6-4B5A-ABD3-34F99730A9C1}" presName="linearFlow" presStyleCnt="0">
        <dgm:presLayoutVars>
          <dgm:dir/>
          <dgm:animLvl val="lvl"/>
          <dgm:resizeHandles val="exact"/>
        </dgm:presLayoutVars>
      </dgm:prSet>
      <dgm:spPr/>
    </dgm:pt>
    <dgm:pt modelId="{9D763047-AC94-45D5-8BD5-34F697D3D56C}" type="pres">
      <dgm:prSet presAssocID="{5FDEE07D-0F32-48EC-A8EF-952EB03C4F90}" presName="composite" presStyleCnt="0"/>
      <dgm:spPr/>
    </dgm:pt>
    <dgm:pt modelId="{4A1E279C-7010-4FEB-B1B4-91A1A2D8B83B}" type="pres">
      <dgm:prSet presAssocID="{5FDEE07D-0F32-48EC-A8EF-952EB03C4F9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8735CBB-BBF4-4D03-B002-8612EE9E403A}" type="pres">
      <dgm:prSet presAssocID="{5FDEE07D-0F32-48EC-A8EF-952EB03C4F90}" presName="descendantText" presStyleLbl="alignAcc1" presStyleIdx="0" presStyleCnt="3" custLinFactNeighborY="11188">
        <dgm:presLayoutVars>
          <dgm:bulletEnabled val="1"/>
        </dgm:presLayoutVars>
      </dgm:prSet>
      <dgm:spPr/>
    </dgm:pt>
    <dgm:pt modelId="{9A7977D4-6B86-4398-B9C7-94361D6DBAF4}" type="pres">
      <dgm:prSet presAssocID="{0985520A-33E8-4829-93FD-887209D359EB}" presName="sp" presStyleCnt="0"/>
      <dgm:spPr/>
    </dgm:pt>
    <dgm:pt modelId="{917E6B93-F28E-4CC5-847F-B73628682782}" type="pres">
      <dgm:prSet presAssocID="{933DF47B-D0C1-443E-B23A-A6BE2382F97C}" presName="composite" presStyleCnt="0"/>
      <dgm:spPr/>
    </dgm:pt>
    <dgm:pt modelId="{A411C18A-4A56-405C-BB62-CEA777E3FAAF}" type="pres">
      <dgm:prSet presAssocID="{933DF47B-D0C1-443E-B23A-A6BE2382F97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02962FB-BBB8-4EF6-AE17-CCBE5ECD29EC}" type="pres">
      <dgm:prSet presAssocID="{933DF47B-D0C1-443E-B23A-A6BE2382F97C}" presName="descendantText" presStyleLbl="alignAcc1" presStyleIdx="1" presStyleCnt="3">
        <dgm:presLayoutVars>
          <dgm:bulletEnabled val="1"/>
        </dgm:presLayoutVars>
      </dgm:prSet>
      <dgm:spPr/>
    </dgm:pt>
    <dgm:pt modelId="{42B74FAB-1C49-4F35-B64C-C95DA69230CE}" type="pres">
      <dgm:prSet presAssocID="{9B24B454-929B-485C-8FFF-0638D03529B6}" presName="sp" presStyleCnt="0"/>
      <dgm:spPr/>
    </dgm:pt>
    <dgm:pt modelId="{19092D25-9E64-43FE-8277-4EBC2BD38201}" type="pres">
      <dgm:prSet presAssocID="{F09A7C67-AD4C-4BD9-A248-86319DFBD669}" presName="composite" presStyleCnt="0"/>
      <dgm:spPr/>
    </dgm:pt>
    <dgm:pt modelId="{A6C5B155-88DF-46C6-BB38-DA33C1040D29}" type="pres">
      <dgm:prSet presAssocID="{F09A7C67-AD4C-4BD9-A248-86319DFBD66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0C90BE2-5ADA-489F-B6B8-3FE1479DD20D}" type="pres">
      <dgm:prSet presAssocID="{F09A7C67-AD4C-4BD9-A248-86319DFBD66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F331D0B-CE18-464A-8C64-221B8D497F04}" srcId="{5FDEE07D-0F32-48EC-A8EF-952EB03C4F90}" destId="{A0FEAF7F-8F71-4857-BA16-56E037771DAA}" srcOrd="0" destOrd="0" parTransId="{3C11C4EB-968F-4E5A-BB0F-A69158F66C07}" sibTransId="{47C86764-38C1-4664-9224-C2197EC0B9B8}"/>
    <dgm:cxn modelId="{C8D8C716-0A79-4B1D-838D-9A82248C2E69}" type="presOf" srcId="{21C09722-1A98-49E7-ACE7-440FAED72CF2}" destId="{80C90BE2-5ADA-489F-B6B8-3FE1479DD20D}" srcOrd="0" destOrd="0" presId="urn:microsoft.com/office/officeart/2005/8/layout/chevron2"/>
    <dgm:cxn modelId="{4084BD67-2E06-4B13-B619-6260613DCFA9}" type="presOf" srcId="{5FDEE07D-0F32-48EC-A8EF-952EB03C4F90}" destId="{4A1E279C-7010-4FEB-B1B4-91A1A2D8B83B}" srcOrd="0" destOrd="0" presId="urn:microsoft.com/office/officeart/2005/8/layout/chevron2"/>
    <dgm:cxn modelId="{3FF74968-58D5-4833-B52A-D692035876B4}" type="presOf" srcId="{F09A7C67-AD4C-4BD9-A248-86319DFBD669}" destId="{A6C5B155-88DF-46C6-BB38-DA33C1040D29}" srcOrd="0" destOrd="0" presId="urn:microsoft.com/office/officeart/2005/8/layout/chevron2"/>
    <dgm:cxn modelId="{E2308F70-1048-4B83-820D-F21DB20D6E29}" type="presOf" srcId="{A0FEAF7F-8F71-4857-BA16-56E037771DAA}" destId="{C8735CBB-BBF4-4D03-B002-8612EE9E403A}" srcOrd="0" destOrd="0" presId="urn:microsoft.com/office/officeart/2005/8/layout/chevron2"/>
    <dgm:cxn modelId="{30B22657-AB47-46B8-8229-4BA12D81BF35}" srcId="{F09A7C67-AD4C-4BD9-A248-86319DFBD669}" destId="{21C09722-1A98-49E7-ACE7-440FAED72CF2}" srcOrd="0" destOrd="0" parTransId="{A56D3DA2-38C9-4A60-A18E-17D39098084E}" sibTransId="{8381D084-77AA-4D25-AEC4-C381CFDC09ED}"/>
    <dgm:cxn modelId="{5D5C497E-BC9A-4E9E-98B5-7041715F1C55}" type="presOf" srcId="{1D914F3C-3EB6-4B5A-ABD3-34F99730A9C1}" destId="{EA9A4378-B8AD-49BB-9BCA-A3997B063F43}" srcOrd="0" destOrd="0" presId="urn:microsoft.com/office/officeart/2005/8/layout/chevron2"/>
    <dgm:cxn modelId="{067C328D-47DF-43A7-8309-FD68FE8C99C0}" type="presOf" srcId="{FD20EBA0-24D4-4E08-9FEB-8C37E1C49CE6}" destId="{80C90BE2-5ADA-489F-B6B8-3FE1479DD20D}" srcOrd="0" destOrd="1" presId="urn:microsoft.com/office/officeart/2005/8/layout/chevron2"/>
    <dgm:cxn modelId="{A25D2C9C-6135-4EC9-999A-99AEE2326093}" srcId="{1D914F3C-3EB6-4B5A-ABD3-34F99730A9C1}" destId="{5FDEE07D-0F32-48EC-A8EF-952EB03C4F90}" srcOrd="0" destOrd="0" parTransId="{4DDB713B-E8D0-4787-9C10-8A4977AE4AAE}" sibTransId="{0985520A-33E8-4829-93FD-887209D359EB}"/>
    <dgm:cxn modelId="{69C85A9D-BF1E-4FA7-B834-5FB767EE2CB0}" type="presOf" srcId="{6A5C0374-ADCD-4C22-B50D-1D1545608D3E}" destId="{402962FB-BBB8-4EF6-AE17-CCBE5ECD29EC}" srcOrd="0" destOrd="0" presId="urn:microsoft.com/office/officeart/2005/8/layout/chevron2"/>
    <dgm:cxn modelId="{A14985A5-C261-4F3B-A45B-4AA4C0A8C832}" type="presOf" srcId="{933DF47B-D0C1-443E-B23A-A6BE2382F97C}" destId="{A411C18A-4A56-405C-BB62-CEA777E3FAAF}" srcOrd="0" destOrd="0" presId="urn:microsoft.com/office/officeart/2005/8/layout/chevron2"/>
    <dgm:cxn modelId="{DC60C3A5-2E33-49C9-9D72-CF2CC27ACD3E}" srcId="{1D914F3C-3EB6-4B5A-ABD3-34F99730A9C1}" destId="{F09A7C67-AD4C-4BD9-A248-86319DFBD669}" srcOrd="2" destOrd="0" parTransId="{D29E0425-D73B-46B5-8413-10A32532FCC3}" sibTransId="{72673EF9-9D27-4B03-AE6B-B59C51BB9020}"/>
    <dgm:cxn modelId="{9D9DDDAE-3468-46E0-9F37-FE6F0B62C094}" srcId="{F09A7C67-AD4C-4BD9-A248-86319DFBD669}" destId="{FD20EBA0-24D4-4E08-9FEB-8C37E1C49CE6}" srcOrd="1" destOrd="0" parTransId="{999607E4-8F23-4E9A-B1D0-56928390E98A}" sibTransId="{EF922122-08AC-47FD-83BB-2C649B0EA323}"/>
    <dgm:cxn modelId="{077B3BE8-1DA7-4FD6-91A2-59B0B248C9BF}" srcId="{933DF47B-D0C1-443E-B23A-A6BE2382F97C}" destId="{6A5C0374-ADCD-4C22-B50D-1D1545608D3E}" srcOrd="0" destOrd="0" parTransId="{2CC48CA8-A753-414C-A1A2-8507CCCE47EF}" sibTransId="{00B42AC6-F183-420E-A341-BFFE29BEF32A}"/>
    <dgm:cxn modelId="{54282BEB-1BFC-4A1C-AF63-2E0CC7B2B984}" srcId="{1D914F3C-3EB6-4B5A-ABD3-34F99730A9C1}" destId="{933DF47B-D0C1-443E-B23A-A6BE2382F97C}" srcOrd="1" destOrd="0" parTransId="{EFC00D84-593C-41AD-AE18-8EADF3D7684B}" sibTransId="{9B24B454-929B-485C-8FFF-0638D03529B6}"/>
    <dgm:cxn modelId="{01E611A8-ABDB-4D38-9F71-6E25E02A56B6}" type="presParOf" srcId="{EA9A4378-B8AD-49BB-9BCA-A3997B063F43}" destId="{9D763047-AC94-45D5-8BD5-34F697D3D56C}" srcOrd="0" destOrd="0" presId="urn:microsoft.com/office/officeart/2005/8/layout/chevron2"/>
    <dgm:cxn modelId="{C4FC161A-7750-4992-A6A1-210CE298A15D}" type="presParOf" srcId="{9D763047-AC94-45D5-8BD5-34F697D3D56C}" destId="{4A1E279C-7010-4FEB-B1B4-91A1A2D8B83B}" srcOrd="0" destOrd="0" presId="urn:microsoft.com/office/officeart/2005/8/layout/chevron2"/>
    <dgm:cxn modelId="{DFB15A01-72AB-46ED-AEAD-11206F5BC6E8}" type="presParOf" srcId="{9D763047-AC94-45D5-8BD5-34F697D3D56C}" destId="{C8735CBB-BBF4-4D03-B002-8612EE9E403A}" srcOrd="1" destOrd="0" presId="urn:microsoft.com/office/officeart/2005/8/layout/chevron2"/>
    <dgm:cxn modelId="{546AA16A-A50E-4D42-B01A-69D1BE3A8839}" type="presParOf" srcId="{EA9A4378-B8AD-49BB-9BCA-A3997B063F43}" destId="{9A7977D4-6B86-4398-B9C7-94361D6DBAF4}" srcOrd="1" destOrd="0" presId="urn:microsoft.com/office/officeart/2005/8/layout/chevron2"/>
    <dgm:cxn modelId="{DB09636E-D7EB-4BDD-8236-15722CB5BD4C}" type="presParOf" srcId="{EA9A4378-B8AD-49BB-9BCA-A3997B063F43}" destId="{917E6B93-F28E-4CC5-847F-B73628682782}" srcOrd="2" destOrd="0" presId="urn:microsoft.com/office/officeart/2005/8/layout/chevron2"/>
    <dgm:cxn modelId="{C5E81215-4C93-4C6B-B4E0-1D3B4546C296}" type="presParOf" srcId="{917E6B93-F28E-4CC5-847F-B73628682782}" destId="{A411C18A-4A56-405C-BB62-CEA777E3FAAF}" srcOrd="0" destOrd="0" presId="urn:microsoft.com/office/officeart/2005/8/layout/chevron2"/>
    <dgm:cxn modelId="{4E1427F9-2CF6-4CE8-94A7-4DECF96C0210}" type="presParOf" srcId="{917E6B93-F28E-4CC5-847F-B73628682782}" destId="{402962FB-BBB8-4EF6-AE17-CCBE5ECD29EC}" srcOrd="1" destOrd="0" presId="urn:microsoft.com/office/officeart/2005/8/layout/chevron2"/>
    <dgm:cxn modelId="{22D8A82F-95A5-48F6-873D-C431D8EFE909}" type="presParOf" srcId="{EA9A4378-B8AD-49BB-9BCA-A3997B063F43}" destId="{42B74FAB-1C49-4F35-B64C-C95DA69230CE}" srcOrd="3" destOrd="0" presId="urn:microsoft.com/office/officeart/2005/8/layout/chevron2"/>
    <dgm:cxn modelId="{FA35DD83-136B-442E-9BBE-4E58010B3F22}" type="presParOf" srcId="{EA9A4378-B8AD-49BB-9BCA-A3997B063F43}" destId="{19092D25-9E64-43FE-8277-4EBC2BD38201}" srcOrd="4" destOrd="0" presId="urn:microsoft.com/office/officeart/2005/8/layout/chevron2"/>
    <dgm:cxn modelId="{4138C074-ACC7-4B3B-B86B-F19047F80851}" type="presParOf" srcId="{19092D25-9E64-43FE-8277-4EBC2BD38201}" destId="{A6C5B155-88DF-46C6-BB38-DA33C1040D29}" srcOrd="0" destOrd="0" presId="urn:microsoft.com/office/officeart/2005/8/layout/chevron2"/>
    <dgm:cxn modelId="{71EEA4FE-CB31-4C10-BA36-9BB79219E39F}" type="presParOf" srcId="{19092D25-9E64-43FE-8277-4EBC2BD38201}" destId="{80C90BE2-5ADA-489F-B6B8-3FE1479DD2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13279-8FC7-4F2A-81E1-515906D7094C}">
      <dsp:nvSpPr>
        <dsp:cNvPr id="0" name=""/>
        <dsp:cNvSpPr/>
      </dsp:nvSpPr>
      <dsp:spPr>
        <a:xfrm>
          <a:off x="-7324360" y="-840043"/>
          <a:ext cx="8715888" cy="8715888"/>
        </a:xfrm>
        <a:prstGeom prst="blockArc">
          <a:avLst>
            <a:gd name="adj1" fmla="val 18900000"/>
            <a:gd name="adj2" fmla="val 2700000"/>
            <a:gd name="adj3" fmla="val 248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B9C01-E616-42FA-9DFB-420689ED4B5D}">
      <dsp:nvSpPr>
        <dsp:cNvPr id="0" name=""/>
        <dsp:cNvSpPr/>
      </dsp:nvSpPr>
      <dsp:spPr>
        <a:xfrm>
          <a:off x="607514" y="684082"/>
          <a:ext cx="4480788" cy="8098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84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>
              <a:latin typeface="Camber 1" panose="020B0604020202020204" charset="0"/>
              <a:cs typeface="Camber 1" panose="020B0604020202020204" charset="0"/>
            </a:rPr>
            <a:t>Besplatan sustav</a:t>
          </a:r>
        </a:p>
      </dsp:txBody>
      <dsp:txXfrm>
        <a:off x="607514" y="684082"/>
        <a:ext cx="4480788" cy="809884"/>
      </dsp:txXfrm>
    </dsp:sp>
    <dsp:sp modelId="{D79C2254-7591-41FC-B344-06CD5D5F16A7}">
      <dsp:nvSpPr>
        <dsp:cNvPr id="0" name=""/>
        <dsp:cNvSpPr/>
      </dsp:nvSpPr>
      <dsp:spPr>
        <a:xfrm>
          <a:off x="101336" y="582847"/>
          <a:ext cx="1012355" cy="1012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852F1-606B-4045-94BA-8DBC9D957193}">
      <dsp:nvSpPr>
        <dsp:cNvPr id="0" name=""/>
        <dsp:cNvSpPr/>
      </dsp:nvSpPr>
      <dsp:spPr>
        <a:xfrm>
          <a:off x="1187853" y="1898520"/>
          <a:ext cx="3900449" cy="809884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84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>
              <a:solidFill>
                <a:prstClr val="white"/>
              </a:solidFill>
              <a:latin typeface="Camber 1" panose="020B0604020202020204" charset="0"/>
              <a:ea typeface="+mn-ea"/>
              <a:cs typeface="Camber 1" panose="020B0604020202020204" charset="0"/>
            </a:rPr>
            <a:t>Nije potrebna instalacija</a:t>
          </a:r>
        </a:p>
      </dsp:txBody>
      <dsp:txXfrm>
        <a:off x="1187853" y="1898520"/>
        <a:ext cx="3900449" cy="809884"/>
      </dsp:txXfrm>
    </dsp:sp>
    <dsp:sp modelId="{C1DDFA87-EE45-461F-B72D-402B4A904AB7}">
      <dsp:nvSpPr>
        <dsp:cNvPr id="0" name=""/>
        <dsp:cNvSpPr/>
      </dsp:nvSpPr>
      <dsp:spPr>
        <a:xfrm>
          <a:off x="681675" y="1797284"/>
          <a:ext cx="1012355" cy="1012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542F4-DEBA-4C1C-B8B3-82F8ACD8EDA7}">
      <dsp:nvSpPr>
        <dsp:cNvPr id="0" name=""/>
        <dsp:cNvSpPr/>
      </dsp:nvSpPr>
      <dsp:spPr>
        <a:xfrm>
          <a:off x="1365970" y="3112957"/>
          <a:ext cx="3722331" cy="809884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84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>
              <a:solidFill>
                <a:prstClr val="white"/>
              </a:solidFill>
              <a:latin typeface="Camber 1" panose="020B0604020202020204" charset="0"/>
              <a:ea typeface="+mn-ea"/>
              <a:cs typeface="Camber 1" panose="020B0604020202020204" charset="0"/>
            </a:rPr>
            <a:t>Neograničen broj korisnika</a:t>
          </a:r>
        </a:p>
      </dsp:txBody>
      <dsp:txXfrm>
        <a:off x="1365970" y="3112957"/>
        <a:ext cx="3722331" cy="809884"/>
      </dsp:txXfrm>
    </dsp:sp>
    <dsp:sp modelId="{174463EE-4FAF-4E0D-B2DA-0E2524976AFC}">
      <dsp:nvSpPr>
        <dsp:cNvPr id="0" name=""/>
        <dsp:cNvSpPr/>
      </dsp:nvSpPr>
      <dsp:spPr>
        <a:xfrm>
          <a:off x="859793" y="3011722"/>
          <a:ext cx="1012355" cy="1012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DF2214-FF78-45F9-A22F-56632BF15292}">
      <dsp:nvSpPr>
        <dsp:cNvPr id="0" name=""/>
        <dsp:cNvSpPr/>
      </dsp:nvSpPr>
      <dsp:spPr>
        <a:xfrm>
          <a:off x="1187853" y="4327395"/>
          <a:ext cx="3900449" cy="809884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84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>
              <a:solidFill>
                <a:prstClr val="white"/>
              </a:solidFill>
              <a:latin typeface="Camber 1" panose="020B0604020202020204" charset="0"/>
              <a:ea typeface="+mn-ea"/>
              <a:cs typeface="Camber 1" panose="020B0604020202020204" charset="0"/>
            </a:rPr>
            <a:t>Učinkovito i transparentno upravljanje školom</a:t>
          </a:r>
        </a:p>
      </dsp:txBody>
      <dsp:txXfrm>
        <a:off x="1187853" y="4327395"/>
        <a:ext cx="3900449" cy="809884"/>
      </dsp:txXfrm>
    </dsp:sp>
    <dsp:sp modelId="{10C15FC6-B8A4-4A4E-9EEB-BDB65B44CE47}">
      <dsp:nvSpPr>
        <dsp:cNvPr id="0" name=""/>
        <dsp:cNvSpPr/>
      </dsp:nvSpPr>
      <dsp:spPr>
        <a:xfrm>
          <a:off x="681675" y="4226159"/>
          <a:ext cx="1012355" cy="1012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AAF8D-D84B-407B-A2CD-16509D1E0E90}">
      <dsp:nvSpPr>
        <dsp:cNvPr id="0" name=""/>
        <dsp:cNvSpPr/>
      </dsp:nvSpPr>
      <dsp:spPr>
        <a:xfrm>
          <a:off x="607514" y="5541832"/>
          <a:ext cx="4480788" cy="809884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84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>
              <a:solidFill>
                <a:prstClr val="white"/>
              </a:solidFill>
              <a:latin typeface="Camber 1" panose="020B0604020202020204" charset="0"/>
              <a:ea typeface="+mn-ea"/>
              <a:cs typeface="Camber 1" panose="020B0604020202020204" charset="0"/>
            </a:rPr>
            <a:t>Tehnička i korisnička podrška</a:t>
          </a:r>
        </a:p>
      </dsp:txBody>
      <dsp:txXfrm>
        <a:off x="607514" y="5541832"/>
        <a:ext cx="4480788" cy="809884"/>
      </dsp:txXfrm>
    </dsp:sp>
    <dsp:sp modelId="{B9D78C0D-F98F-4756-B632-1D7EF82F72D7}">
      <dsp:nvSpPr>
        <dsp:cNvPr id="0" name=""/>
        <dsp:cNvSpPr/>
      </dsp:nvSpPr>
      <dsp:spPr>
        <a:xfrm>
          <a:off x="101336" y="5440597"/>
          <a:ext cx="1012355" cy="10123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E279C-7010-4FEB-B1B4-91A1A2D8B83B}">
      <dsp:nvSpPr>
        <dsp:cNvPr id="0" name=""/>
        <dsp:cNvSpPr/>
      </dsp:nvSpPr>
      <dsp:spPr>
        <a:xfrm rot="5400000">
          <a:off x="-331336" y="331546"/>
          <a:ext cx="2208907" cy="154623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500" kern="1200" dirty="0">
              <a:latin typeface="Camber 1" panose="020B0604020202020204" charset="0"/>
              <a:cs typeface="Camber 1" panose="020B0604020202020204" charset="0"/>
            </a:rPr>
            <a:t>2021.</a:t>
          </a:r>
        </a:p>
      </dsp:txBody>
      <dsp:txXfrm rot="-5400000">
        <a:off x="1" y="773326"/>
        <a:ext cx="1546234" cy="662673"/>
      </dsp:txXfrm>
    </dsp:sp>
    <dsp:sp modelId="{C8735CBB-BBF4-4D03-B002-8612EE9E403A}">
      <dsp:nvSpPr>
        <dsp:cNvPr id="0" name=""/>
        <dsp:cNvSpPr/>
      </dsp:nvSpPr>
      <dsp:spPr>
        <a:xfrm rot="5400000">
          <a:off x="6798922" y="-5091840"/>
          <a:ext cx="1435789" cy="119411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0AA3C"/>
            </a:buClr>
            <a:buFont typeface="Arial" panose="020B0604020202020204" pitchFamily="34" charset="0"/>
            <a:buChar char="•"/>
          </a:pPr>
          <a:r>
            <a:rPr lang="hr-HR" sz="4300" kern="1200" dirty="0">
              <a:solidFill>
                <a:srgbClr val="737373"/>
              </a:solidFill>
              <a:latin typeface="Camber 1" panose="020B0604020202020204" charset="0"/>
              <a:cs typeface="Camber 1" panose="020B0604020202020204" charset="0"/>
            </a:rPr>
            <a:t> 30 pilot škola</a:t>
          </a:r>
        </a:p>
      </dsp:txBody>
      <dsp:txXfrm rot="-5400000">
        <a:off x="1546235" y="230936"/>
        <a:ext cx="11871076" cy="1295611"/>
      </dsp:txXfrm>
    </dsp:sp>
    <dsp:sp modelId="{A411C18A-4A56-405C-BB62-CEA777E3FAAF}">
      <dsp:nvSpPr>
        <dsp:cNvPr id="0" name=""/>
        <dsp:cNvSpPr/>
      </dsp:nvSpPr>
      <dsp:spPr>
        <a:xfrm rot="5400000">
          <a:off x="-331336" y="2351082"/>
          <a:ext cx="2208907" cy="154623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500" kern="1200" dirty="0">
              <a:latin typeface="Camber 1" panose="020B0604020202020204" charset="0"/>
              <a:cs typeface="Camber 1" panose="020B0604020202020204" charset="0"/>
            </a:rPr>
            <a:t>2022.</a:t>
          </a:r>
        </a:p>
      </dsp:txBody>
      <dsp:txXfrm rot="-5400000">
        <a:off x="1" y="2792862"/>
        <a:ext cx="1546234" cy="662673"/>
      </dsp:txXfrm>
    </dsp:sp>
    <dsp:sp modelId="{402962FB-BBB8-4EF6-AE17-CCBE5ECD29EC}">
      <dsp:nvSpPr>
        <dsp:cNvPr id="0" name=""/>
        <dsp:cNvSpPr/>
      </dsp:nvSpPr>
      <dsp:spPr>
        <a:xfrm rot="5400000">
          <a:off x="6798922" y="-3232941"/>
          <a:ext cx="1435789" cy="119411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0AA3C"/>
            </a:buClr>
            <a:buFont typeface="Arial" panose="020B0604020202020204" pitchFamily="34" charset="0"/>
            <a:buChar char="•"/>
          </a:pPr>
          <a:r>
            <a:rPr lang="hr-HR" sz="4300" kern="1200" dirty="0">
              <a:latin typeface="Camber 1" panose="020B0604020202020204" charset="0"/>
              <a:cs typeface="Camber 1" panose="020B0604020202020204" charset="0"/>
            </a:rPr>
            <a:t> </a:t>
          </a:r>
          <a:r>
            <a:rPr lang="hr-HR" sz="4300" kern="1200" dirty="0">
              <a:solidFill>
                <a:srgbClr val="737373"/>
              </a:solidFill>
              <a:latin typeface="Camber 1" panose="020B0604020202020204" charset="0"/>
              <a:cs typeface="Camber 1" panose="020B0604020202020204" charset="0"/>
            </a:rPr>
            <a:t>145 pilot škola</a:t>
          </a:r>
        </a:p>
      </dsp:txBody>
      <dsp:txXfrm rot="-5400000">
        <a:off x="1546235" y="2089835"/>
        <a:ext cx="11871076" cy="1295611"/>
      </dsp:txXfrm>
    </dsp:sp>
    <dsp:sp modelId="{A6C5B155-88DF-46C6-BB38-DA33C1040D29}">
      <dsp:nvSpPr>
        <dsp:cNvPr id="0" name=""/>
        <dsp:cNvSpPr/>
      </dsp:nvSpPr>
      <dsp:spPr>
        <a:xfrm rot="5400000">
          <a:off x="-331336" y="4370618"/>
          <a:ext cx="2208907" cy="154623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500" kern="1200" dirty="0">
              <a:latin typeface="Camber 1" panose="020B0604020202020204" charset="0"/>
              <a:cs typeface="Camber 1" panose="020B0604020202020204" charset="0"/>
            </a:rPr>
            <a:t>2023.</a:t>
          </a:r>
        </a:p>
      </dsp:txBody>
      <dsp:txXfrm rot="-5400000">
        <a:off x="1" y="4812398"/>
        <a:ext cx="1546234" cy="662673"/>
      </dsp:txXfrm>
    </dsp:sp>
    <dsp:sp modelId="{80C90BE2-5ADA-489F-B6B8-3FE1479DD20D}">
      <dsp:nvSpPr>
        <dsp:cNvPr id="0" name=""/>
        <dsp:cNvSpPr/>
      </dsp:nvSpPr>
      <dsp:spPr>
        <a:xfrm rot="5400000">
          <a:off x="6798922" y="-1213405"/>
          <a:ext cx="1435789" cy="119411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0AA3C"/>
            </a:buClr>
            <a:buFont typeface="Arial" panose="020B0604020202020204" pitchFamily="34" charset="0"/>
            <a:buChar char="•"/>
          </a:pPr>
          <a:r>
            <a:rPr lang="hr-HR" sz="4300" kern="1200" dirty="0">
              <a:solidFill>
                <a:srgbClr val="737373"/>
              </a:solidFill>
              <a:latin typeface="Camber 1" panose="020B0604020202020204" charset="0"/>
              <a:cs typeface="Camber 1" panose="020B0604020202020204" charset="0"/>
            </a:rPr>
            <a:t>sve osnovne škole u Republici Hrvatskoj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0AA3C"/>
            </a:buClr>
            <a:buFont typeface="Arial" panose="020B0604020202020204" pitchFamily="34" charset="0"/>
            <a:buChar char="•"/>
          </a:pPr>
          <a:r>
            <a:rPr lang="hr-HR" sz="4300" kern="1200" dirty="0">
              <a:solidFill>
                <a:srgbClr val="737373"/>
              </a:solidFill>
              <a:latin typeface="Camber 1" panose="020B0604020202020204" charset="0"/>
              <a:cs typeface="Camber 1" panose="020B0604020202020204" charset="0"/>
            </a:rPr>
            <a:t>927 matičnih/1100</a:t>
          </a:r>
        </a:p>
      </dsp:txBody>
      <dsp:txXfrm rot="-5400000">
        <a:off x="1546235" y="4109371"/>
        <a:ext cx="11871076" cy="1295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EE9FEAD0-100E-BE28-2E12-ABCD6C2AD6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633" y="0"/>
            <a:ext cx="27432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C68550F4-7071-67FB-7329-4843EAEB25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5963900" y="7962900"/>
            <a:ext cx="2324100" cy="23241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B60E42A-6EB8-C29C-01FF-F6A949723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973262"/>
            <a:ext cx="13220700" cy="7208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E7BB58F4-12E7-8675-99DC-84FC158E10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-2679"/>
            <a:ext cx="2743200" cy="2743200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3AA4C1EB-222C-7299-731B-8106C23318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5963900" y="7962900"/>
            <a:ext cx="2324100" cy="23241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CD2EC86-E38A-93A5-2B31-6661354F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647700"/>
            <a:ext cx="132207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0" y="647700"/>
            <a:ext cx="13220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1973262"/>
            <a:ext cx="13220700" cy="7208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37371"/>
          </a:solidFill>
          <a:latin typeface="Camber Regular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37371"/>
          </a:solidFill>
          <a:latin typeface="Camber Regular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37371"/>
          </a:solidFill>
          <a:latin typeface="Camber Regular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37371"/>
          </a:solidFill>
          <a:latin typeface="Camber Regular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37371"/>
          </a:solidFill>
          <a:latin typeface="Camber Regular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737371"/>
          </a:solidFill>
          <a:latin typeface="Camber Regular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question-mark-question-help-2314109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abava-udzbenika@mzo.hr" TargetMode="External"/><Relationship Id="rId5" Type="http://schemas.openxmlformats.org/officeDocument/2006/relationships/hyperlink" Target="mailto:helpdesk@skole.hr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helpdesk@skole.h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90500"/>
            <a:ext cx="18288000" cy="80288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5748" y="8028878"/>
            <a:ext cx="10376505" cy="12306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481935" y="9363411"/>
            <a:ext cx="7324130" cy="681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Camber 1"/>
              </a:rPr>
              <a:t>Projekt je sufinancirala Europska unija iz europskih strukturnih i investicijskih fondova.</a:t>
            </a:r>
          </a:p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Camber 1"/>
              </a:rPr>
              <a:t>Više informacija o EU fondovima možete naći na web stranicama Ministarstva regionalnog razvoja</a:t>
            </a:r>
          </a:p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Camber 1"/>
              </a:rPr>
              <a:t>i fondova Europske unije: www.strukturnifondovi.hr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B922-EDF3-BBBD-499E-709F4671F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6600" dirty="0"/>
              <a:t>Unos narudžbenice</a:t>
            </a:r>
            <a:endParaRPr lang="hr-H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49A0C-9C17-A7F8-4060-C7EBDAC04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74" y="2446912"/>
            <a:ext cx="13957226" cy="69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04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B922-EDF3-BBBD-499E-709F4671F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6600" dirty="0"/>
              <a:t>Razmjena iskustava​</a:t>
            </a:r>
            <a:endParaRPr lang="hr-H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D4886-B8E2-E5D5-119A-BEE22A247445}"/>
              </a:ext>
            </a:extLst>
          </p:cNvPr>
          <p:cNvSpPr txBox="1"/>
          <p:nvPr/>
        </p:nvSpPr>
        <p:spPr>
          <a:xfrm>
            <a:off x="2743200" y="2933700"/>
            <a:ext cx="13487400" cy="5722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spcAft>
                <a:spcPts val="125"/>
              </a:spcAft>
              <a:buClr>
                <a:srgbClr val="40AA3C"/>
              </a:buClr>
              <a:buFont typeface="Arial" panose="020B0604020202020204" pitchFamily="34" charset="0"/>
              <a:buChar char="•"/>
            </a:pPr>
            <a:r>
              <a:rPr lang="hr-HR" sz="3600" dirty="0">
                <a:solidFill>
                  <a:srgbClr val="737373"/>
                </a:solidFill>
                <a:latin typeface="Camber 1"/>
              </a:rPr>
              <a:t> unijeti kontakt podatke na profilu zbog lakše komunikacije</a:t>
            </a:r>
            <a:r>
              <a:rPr lang="en-US" sz="3600" dirty="0">
                <a:solidFill>
                  <a:srgbClr val="737373"/>
                </a:solidFill>
                <a:latin typeface="Camber 1"/>
              </a:rPr>
              <a:t>​</a:t>
            </a:r>
          </a:p>
          <a:p>
            <a:pPr algn="l" rtl="0" fontAlgn="base">
              <a:spcAft>
                <a:spcPts val="125"/>
              </a:spcAft>
              <a:buClr>
                <a:srgbClr val="40AA3C"/>
              </a:buClr>
              <a:buFont typeface="Arial" panose="020B0604020202020204" pitchFamily="34" charset="0"/>
              <a:buChar char="•"/>
            </a:pPr>
            <a:r>
              <a:rPr lang="hr-HR" sz="3600" dirty="0">
                <a:solidFill>
                  <a:srgbClr val="737373"/>
                </a:solidFill>
                <a:latin typeface="Camber 1"/>
              </a:rPr>
              <a:t> priložiti skenirane račune</a:t>
            </a:r>
            <a:r>
              <a:rPr lang="en-US" sz="3600" dirty="0">
                <a:solidFill>
                  <a:srgbClr val="737373"/>
                </a:solidFill>
                <a:latin typeface="Camber 1"/>
              </a:rPr>
              <a:t>​</a:t>
            </a:r>
          </a:p>
          <a:p>
            <a:pPr algn="l" rtl="0" fontAlgn="base">
              <a:spcAft>
                <a:spcPts val="125"/>
              </a:spcAft>
              <a:buClr>
                <a:srgbClr val="40AA3C"/>
              </a:buClr>
              <a:buFont typeface="Arial" panose="020B0604020202020204" pitchFamily="34" charset="0"/>
              <a:buChar char="•"/>
            </a:pPr>
            <a:r>
              <a:rPr lang="hr-HR" sz="3600" dirty="0">
                <a:solidFill>
                  <a:srgbClr val="737373"/>
                </a:solidFill>
                <a:latin typeface="Camber 1"/>
              </a:rPr>
              <a:t> provjeriti odgovara li iznos na računu (računima) iznosu na narudžbenici</a:t>
            </a:r>
            <a:r>
              <a:rPr lang="en-US" sz="3600" dirty="0">
                <a:solidFill>
                  <a:srgbClr val="737373"/>
                </a:solidFill>
                <a:latin typeface="Camber 1"/>
              </a:rPr>
              <a:t>​</a:t>
            </a:r>
          </a:p>
          <a:p>
            <a:pPr algn="l" rtl="0" fontAlgn="base">
              <a:spcAft>
                <a:spcPts val="125"/>
              </a:spcAft>
              <a:buClr>
                <a:srgbClr val="40AA3C"/>
              </a:buClr>
              <a:buFont typeface="Arial" panose="020B0604020202020204" pitchFamily="34" charset="0"/>
              <a:buChar char="•"/>
            </a:pPr>
            <a:r>
              <a:rPr lang="hr-HR" sz="3600" dirty="0">
                <a:solidFill>
                  <a:srgbClr val="737373"/>
                </a:solidFill>
                <a:latin typeface="Camber 1"/>
              </a:rPr>
              <a:t> usporediti stavke na računu s unesenim stavkama u aplikaciji</a:t>
            </a:r>
            <a:r>
              <a:rPr lang="en-US" sz="3600" dirty="0">
                <a:solidFill>
                  <a:srgbClr val="737373"/>
                </a:solidFill>
                <a:latin typeface="Camber 1"/>
              </a:rPr>
              <a:t>​</a:t>
            </a:r>
          </a:p>
          <a:p>
            <a:pPr algn="l" rtl="0" fontAlgn="base">
              <a:spcAft>
                <a:spcPts val="125"/>
              </a:spcAft>
              <a:buClr>
                <a:srgbClr val="40AA3C"/>
              </a:buClr>
              <a:buFont typeface="Arial" panose="020B0604020202020204" pitchFamily="34" charset="0"/>
              <a:buChar char="•"/>
            </a:pPr>
            <a:r>
              <a:rPr lang="hr-HR" sz="3600" dirty="0">
                <a:solidFill>
                  <a:srgbClr val="737373"/>
                </a:solidFill>
                <a:latin typeface="Camber 1"/>
              </a:rPr>
              <a:t> označiti da je narudžbenica završena i pripremljena za isplatu</a:t>
            </a:r>
            <a:r>
              <a:rPr lang="en-US" sz="3600" dirty="0">
                <a:solidFill>
                  <a:srgbClr val="737373"/>
                </a:solidFill>
                <a:latin typeface="Camber 1"/>
              </a:rPr>
              <a:t>​</a:t>
            </a:r>
          </a:p>
          <a:p>
            <a:pPr algn="l" rtl="0" fontAlgn="base">
              <a:spcAft>
                <a:spcPts val="125"/>
              </a:spcAft>
              <a:buClr>
                <a:srgbClr val="40AA3C"/>
              </a:buClr>
              <a:buFont typeface="Arial" panose="020B0604020202020204" pitchFamily="34" charset="0"/>
              <a:buChar char="•"/>
            </a:pPr>
            <a:r>
              <a:rPr lang="hr-HR" sz="3600" dirty="0">
                <a:solidFill>
                  <a:srgbClr val="737373"/>
                </a:solidFill>
                <a:latin typeface="Camber 1"/>
              </a:rPr>
              <a:t> MZO potvrđuje da je narudžbenica ispravna i priprema isplatu</a:t>
            </a:r>
            <a:r>
              <a:rPr lang="en-US" sz="3600" dirty="0">
                <a:solidFill>
                  <a:srgbClr val="737373"/>
                </a:solidFill>
                <a:latin typeface="Camber 1"/>
              </a:rPr>
              <a:t>​</a:t>
            </a:r>
          </a:p>
          <a:p>
            <a:pPr algn="l" rtl="0" fontAlgn="base">
              <a:spcAft>
                <a:spcPts val="125"/>
              </a:spcAft>
              <a:buClr>
                <a:srgbClr val="40AA3C"/>
              </a:buClr>
              <a:buFont typeface="Arial" panose="020B0604020202020204" pitchFamily="34" charset="0"/>
              <a:buChar char="•"/>
            </a:pPr>
            <a:r>
              <a:rPr lang="hr-HR" sz="3600" dirty="0">
                <a:solidFill>
                  <a:srgbClr val="737373"/>
                </a:solidFill>
                <a:latin typeface="Camber 1"/>
              </a:rPr>
              <a:t> ne ispunjavaju se tablice rekapitulacije (Podaci o fakturama kupljenih udžbenika)  </a:t>
            </a:r>
            <a:r>
              <a:rPr lang="en-US" sz="3600" dirty="0">
                <a:solidFill>
                  <a:srgbClr val="737373"/>
                </a:solidFill>
                <a:latin typeface="Camber 1"/>
              </a:rPr>
              <a:t>​</a:t>
            </a:r>
          </a:p>
          <a:p>
            <a:pPr algn="l" rtl="0" fontAlgn="base">
              <a:spcAft>
                <a:spcPts val="125"/>
              </a:spcAft>
              <a:buClr>
                <a:srgbClr val="40AA3C"/>
              </a:buClr>
              <a:buFont typeface="Arial" panose="020B0604020202020204" pitchFamily="34" charset="0"/>
              <a:buChar char="•"/>
            </a:pPr>
            <a:r>
              <a:rPr lang="hr-HR" sz="3600" dirty="0">
                <a:solidFill>
                  <a:srgbClr val="737373"/>
                </a:solidFill>
                <a:latin typeface="Camber 1"/>
              </a:rPr>
              <a:t> filteri po registarskim brojevima</a:t>
            </a:r>
            <a:r>
              <a:rPr lang="en-US" sz="3600" dirty="0">
                <a:solidFill>
                  <a:srgbClr val="737373"/>
                </a:solidFill>
                <a:latin typeface="Camber 1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22123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440646" cy="344064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AE97467-FBC0-F6C6-C74F-3807BD6C4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95" y="7940916"/>
            <a:ext cx="2834033" cy="167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81E2C8-4627-BFCF-AA70-25C4A24CE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8752" y="8109691"/>
            <a:ext cx="2834033" cy="1340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797BB4-81AE-F3F2-688C-325D9B7F9934}"/>
              </a:ext>
            </a:extLst>
          </p:cNvPr>
          <p:cNvSpPr txBox="1"/>
          <p:nvPr/>
        </p:nvSpPr>
        <p:spPr>
          <a:xfrm>
            <a:off x="2400300" y="2095500"/>
            <a:ext cx="13487400" cy="6104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Aft>
                <a:spcPts val="125"/>
              </a:spcAft>
              <a:buClr>
                <a:srgbClr val="40AA3C"/>
              </a:buClr>
            </a:pPr>
            <a:r>
              <a:rPr lang="hr-HR" sz="6600" b="1" dirty="0">
                <a:solidFill>
                  <a:srgbClr val="40AA3C"/>
                </a:solidFill>
                <a:latin typeface="Camber 1"/>
              </a:rPr>
              <a:t>PITANJA?</a:t>
            </a:r>
          </a:p>
          <a:p>
            <a:pPr algn="ctr" rtl="0" fontAlgn="base">
              <a:spcAft>
                <a:spcPts val="125"/>
              </a:spcAft>
              <a:buClr>
                <a:srgbClr val="40AA3C"/>
              </a:buClr>
            </a:pPr>
            <a:endParaRPr lang="hr-HR" sz="3600" dirty="0">
              <a:solidFill>
                <a:srgbClr val="737373"/>
              </a:solidFill>
              <a:latin typeface="Camber 1"/>
            </a:endParaRPr>
          </a:p>
          <a:p>
            <a:pPr algn="ctr" rtl="0" fontAlgn="base">
              <a:spcAft>
                <a:spcPts val="125"/>
              </a:spcAft>
              <a:buClr>
                <a:srgbClr val="40AA3C"/>
              </a:buClr>
            </a:pPr>
            <a:r>
              <a:rPr lang="hr-HR" sz="3600" dirty="0">
                <a:solidFill>
                  <a:srgbClr val="737373"/>
                </a:solidFill>
                <a:latin typeface="Camber 1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helpdesk@skole.hr</a:t>
            </a:r>
            <a:endParaRPr lang="hr-HR" sz="3600" dirty="0">
              <a:solidFill>
                <a:srgbClr val="737373"/>
              </a:solidFill>
              <a:latin typeface="Camber 1"/>
            </a:endParaRPr>
          </a:p>
          <a:p>
            <a:pPr algn="ctr" rtl="0" fontAlgn="base">
              <a:spcAft>
                <a:spcPts val="125"/>
              </a:spcAft>
              <a:buClr>
                <a:srgbClr val="40AA3C"/>
              </a:buClr>
            </a:pPr>
            <a:r>
              <a:rPr lang="hr-HR" sz="3600" dirty="0">
                <a:solidFill>
                  <a:srgbClr val="737373"/>
                </a:solidFill>
                <a:latin typeface="Camber 1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nabava-udzbenika@mzo.hr</a:t>
            </a:r>
            <a:endParaRPr lang="hr-HR" sz="3600" dirty="0">
              <a:solidFill>
                <a:srgbClr val="737373"/>
              </a:solidFill>
              <a:latin typeface="Camber 1"/>
            </a:endParaRPr>
          </a:p>
          <a:p>
            <a:pPr algn="ctr" rtl="0" fontAlgn="base">
              <a:spcAft>
                <a:spcPts val="125"/>
              </a:spcAft>
              <a:buClr>
                <a:srgbClr val="40AA3C"/>
              </a:buClr>
            </a:pPr>
            <a:endParaRPr lang="hr-HR" sz="3600" dirty="0">
              <a:solidFill>
                <a:srgbClr val="737373"/>
              </a:solidFill>
              <a:latin typeface="Camber 1"/>
            </a:endParaRPr>
          </a:p>
          <a:p>
            <a:pPr algn="ctr" rtl="0" fontAlgn="base">
              <a:spcAft>
                <a:spcPts val="125"/>
              </a:spcAft>
              <a:buClr>
                <a:srgbClr val="40AA3C"/>
              </a:buClr>
            </a:pPr>
            <a:r>
              <a:rPr lang="hr-HR" sz="6600" b="1" dirty="0">
                <a:solidFill>
                  <a:srgbClr val="40AA3C"/>
                </a:solidFill>
                <a:latin typeface="Camber 1"/>
              </a:rPr>
              <a:t>HVALA!</a:t>
            </a:r>
          </a:p>
          <a:p>
            <a:pPr algn="ctr" rtl="0" fontAlgn="base">
              <a:spcAft>
                <a:spcPts val="125"/>
              </a:spcAft>
              <a:buClr>
                <a:srgbClr val="40AA3C"/>
              </a:buClr>
            </a:pPr>
            <a:endParaRPr lang="hr-HR" sz="3600" dirty="0">
              <a:solidFill>
                <a:srgbClr val="737373"/>
              </a:solidFill>
              <a:latin typeface="Camber 1"/>
            </a:endParaRPr>
          </a:p>
          <a:p>
            <a:pPr algn="ctr" rtl="0" fontAlgn="base">
              <a:spcAft>
                <a:spcPts val="125"/>
              </a:spcAft>
              <a:buClr>
                <a:srgbClr val="40AA3C"/>
              </a:buClr>
            </a:pPr>
            <a:r>
              <a:rPr lang="hr-HR" sz="3600" dirty="0">
                <a:solidFill>
                  <a:srgbClr val="737373"/>
                </a:solidFill>
                <a:latin typeface="Camber 1"/>
              </a:rPr>
              <a:t>Karla Lojen, CARNET i Mirjana Miknić, MZO</a:t>
            </a:r>
          </a:p>
          <a:p>
            <a:pPr algn="ctr" rtl="0" fontAlgn="base">
              <a:spcAft>
                <a:spcPts val="125"/>
              </a:spcAft>
              <a:buClr>
                <a:srgbClr val="40AA3C"/>
              </a:buClr>
            </a:pPr>
            <a:endParaRPr lang="en-US" sz="3600" dirty="0">
              <a:solidFill>
                <a:srgbClr val="737373"/>
              </a:solidFill>
              <a:latin typeface="Camber 1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04D3643-A526-442E-AE1D-52FA97F734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169372" y="2324100"/>
            <a:ext cx="3956791" cy="395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5748" y="8028878"/>
            <a:ext cx="10376505" cy="12306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23677" y="2261133"/>
            <a:ext cx="3440646" cy="34406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481935" y="9363411"/>
            <a:ext cx="7324130" cy="681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Camber 1"/>
              </a:rPr>
              <a:t>Projekt je sufinancirala Europska unija iz europskih strukturnih i investicijskih fondova.</a:t>
            </a:r>
          </a:p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Camber 1"/>
              </a:rPr>
              <a:t>Više informacija o EU fondovima možete naći na web stranicama Ministarstva regionalnog razvoja</a:t>
            </a:r>
          </a:p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Camber 1"/>
              </a:rPr>
              <a:t>i fondova Europske unije: www.strukturnifondovi.hr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07446" y="5558903"/>
            <a:ext cx="9273108" cy="1285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6B7C82"/>
                </a:solidFill>
                <a:latin typeface="Camber 2"/>
              </a:rPr>
              <a:t>Hvala na pozornosti!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440646" cy="34406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88114" y="2612618"/>
            <a:ext cx="12199686" cy="3921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00"/>
              </a:lnSpc>
            </a:pPr>
            <a:r>
              <a:rPr lang="en-US" sz="7500" dirty="0" err="1">
                <a:solidFill>
                  <a:srgbClr val="737373"/>
                </a:solidFill>
                <a:latin typeface="Camber 2"/>
              </a:rPr>
              <a:t>Unos</a:t>
            </a:r>
            <a:r>
              <a:rPr lang="en-US" sz="7500" dirty="0">
                <a:solidFill>
                  <a:srgbClr val="737373"/>
                </a:solidFill>
                <a:latin typeface="Camber 2"/>
              </a:rPr>
              <a:t> </a:t>
            </a:r>
            <a:r>
              <a:rPr lang="en-US" sz="7500" dirty="0" err="1">
                <a:solidFill>
                  <a:srgbClr val="737373"/>
                </a:solidFill>
                <a:latin typeface="Camber 2"/>
              </a:rPr>
              <a:t>narudžbenica</a:t>
            </a:r>
            <a:r>
              <a:rPr lang="en-US" sz="7500" dirty="0">
                <a:solidFill>
                  <a:srgbClr val="737373"/>
                </a:solidFill>
                <a:latin typeface="Camber 2"/>
              </a:rPr>
              <a:t> za </a:t>
            </a:r>
            <a:r>
              <a:rPr lang="en-US" sz="7500" dirty="0" err="1">
                <a:solidFill>
                  <a:srgbClr val="737373"/>
                </a:solidFill>
                <a:latin typeface="Camber 2"/>
              </a:rPr>
              <a:t>udžbenike</a:t>
            </a:r>
            <a:r>
              <a:rPr lang="en-US" sz="7500" dirty="0">
                <a:solidFill>
                  <a:srgbClr val="737373"/>
                </a:solidFill>
                <a:latin typeface="Camber 2"/>
              </a:rPr>
              <a:t> </a:t>
            </a:r>
            <a:r>
              <a:rPr lang="en-US" sz="7500" dirty="0" err="1">
                <a:solidFill>
                  <a:srgbClr val="737373"/>
                </a:solidFill>
                <a:latin typeface="Camber 2"/>
              </a:rPr>
              <a:t>kroz</a:t>
            </a:r>
            <a:r>
              <a:rPr lang="en-US" sz="7500" dirty="0">
                <a:solidFill>
                  <a:srgbClr val="737373"/>
                </a:solidFill>
                <a:latin typeface="Camber 2"/>
              </a:rPr>
              <a:t> CARNET Sigma </a:t>
            </a:r>
            <a:r>
              <a:rPr lang="en-US" sz="7500" dirty="0" err="1">
                <a:solidFill>
                  <a:srgbClr val="737373"/>
                </a:solidFill>
                <a:latin typeface="Camber 2"/>
              </a:rPr>
              <a:t>sustav</a:t>
            </a:r>
            <a:endParaRPr lang="en-US" sz="7500" dirty="0">
              <a:solidFill>
                <a:srgbClr val="737373"/>
              </a:solidFill>
              <a:latin typeface="Camber 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12644-9638-064E-30A6-C5EA650B4D24}"/>
              </a:ext>
            </a:extLst>
          </p:cNvPr>
          <p:cNvSpPr txBox="1"/>
          <p:nvPr/>
        </p:nvSpPr>
        <p:spPr>
          <a:xfrm>
            <a:off x="13106400" y="8496300"/>
            <a:ext cx="2667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737373"/>
                </a:solidFill>
                <a:latin typeface="Camber 2"/>
              </a:rPr>
              <a:t>Karla</a:t>
            </a:r>
            <a:r>
              <a:rPr lang="hr-HR" sz="2800" dirty="0"/>
              <a:t>  </a:t>
            </a:r>
            <a:r>
              <a:rPr lang="hr-HR" sz="2800" dirty="0">
                <a:solidFill>
                  <a:srgbClr val="737373"/>
                </a:solidFill>
                <a:latin typeface="Camber 2"/>
              </a:rPr>
              <a:t>Lojen</a:t>
            </a:r>
          </a:p>
          <a:p>
            <a:r>
              <a:rPr lang="hr-HR" sz="2800" dirty="0">
                <a:solidFill>
                  <a:srgbClr val="737373"/>
                </a:solidFill>
                <a:latin typeface="Camber 2"/>
              </a:rPr>
              <a:t>Mirjana Miknić</a:t>
            </a:r>
            <a:endParaRPr lang="en-US" sz="2800" dirty="0">
              <a:solidFill>
                <a:srgbClr val="737373"/>
              </a:solidFill>
              <a:latin typeface="Camber 2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AE97467-FBC0-F6C6-C74F-3807BD6C4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95" y="7940916"/>
            <a:ext cx="2834033" cy="167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81E2C8-4627-BFCF-AA70-25C4A24CE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8752" y="8109691"/>
            <a:ext cx="2834033" cy="13407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B922-EDF3-BBBD-499E-709F4671F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6600" dirty="0"/>
              <a:t>Sadržaj</a:t>
            </a:r>
            <a:endParaRPr lang="hr-H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9D9DE-907A-362C-EA0C-DA1321723B45}"/>
              </a:ext>
            </a:extLst>
          </p:cNvPr>
          <p:cNvSpPr txBox="1"/>
          <p:nvPr/>
        </p:nvSpPr>
        <p:spPr>
          <a:xfrm>
            <a:off x="2743200" y="3467100"/>
            <a:ext cx="14782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Clr>
                <a:srgbClr val="40AA3C"/>
              </a:buClr>
              <a:buFont typeface="+mj-lt"/>
              <a:buAutoNum type="arabicPeriod"/>
            </a:pPr>
            <a:r>
              <a:rPr lang="hr-HR" sz="4400" dirty="0">
                <a:solidFill>
                  <a:srgbClr val="737373"/>
                </a:solidFill>
                <a:latin typeface="Camber 1"/>
              </a:rPr>
              <a:t>CARNET </a:t>
            </a:r>
            <a:r>
              <a:rPr lang="hr-HR" sz="4400" dirty="0" err="1">
                <a:solidFill>
                  <a:srgbClr val="737373"/>
                </a:solidFill>
                <a:latin typeface="Camber 1"/>
              </a:rPr>
              <a:t>sigma</a:t>
            </a:r>
            <a:r>
              <a:rPr lang="hr-HR" sz="4400" dirty="0">
                <a:solidFill>
                  <a:srgbClr val="737373"/>
                </a:solidFill>
                <a:latin typeface="Camber 1"/>
              </a:rPr>
              <a:t>​</a:t>
            </a:r>
          </a:p>
          <a:p>
            <a:pPr marL="742950" indent="-742950">
              <a:buClr>
                <a:srgbClr val="40AA3C"/>
              </a:buClr>
              <a:buFont typeface="+mj-lt"/>
              <a:buAutoNum type="arabicPeriod"/>
            </a:pPr>
            <a:r>
              <a:rPr lang="hr-HR" sz="4400" dirty="0">
                <a:solidFill>
                  <a:srgbClr val="737373"/>
                </a:solidFill>
                <a:latin typeface="Camber 1"/>
              </a:rPr>
              <a:t>Proces uključivanja u modul Upravljanje udžbenicima​</a:t>
            </a:r>
          </a:p>
          <a:p>
            <a:pPr marL="742950" indent="-742950">
              <a:buClr>
                <a:srgbClr val="40AA3C"/>
              </a:buClr>
              <a:buFont typeface="+mj-lt"/>
              <a:buAutoNum type="arabicPeriod"/>
            </a:pPr>
            <a:r>
              <a:rPr lang="hr-HR" sz="4400" dirty="0">
                <a:solidFill>
                  <a:srgbClr val="737373"/>
                </a:solidFill>
                <a:latin typeface="Camber 1"/>
              </a:rPr>
              <a:t>Unos narudžbenice​</a:t>
            </a:r>
          </a:p>
          <a:p>
            <a:pPr marL="742950" indent="-742950">
              <a:buClr>
                <a:srgbClr val="40AA3C"/>
              </a:buClr>
              <a:buFont typeface="+mj-lt"/>
              <a:buAutoNum type="arabicPeriod"/>
            </a:pPr>
            <a:r>
              <a:rPr lang="hr-HR" sz="4400" dirty="0">
                <a:solidFill>
                  <a:srgbClr val="737373"/>
                </a:solidFill>
                <a:latin typeface="Camber 1"/>
              </a:rPr>
              <a:t>Razmjena iskustava​</a:t>
            </a:r>
          </a:p>
        </p:txBody>
      </p:sp>
    </p:spTree>
    <p:extLst>
      <p:ext uri="{BB962C8B-B14F-4D97-AF65-F5344CB8AC3E}">
        <p14:creationId xmlns:p14="http://schemas.microsoft.com/office/powerpoint/2010/main" val="203726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A6772-FBD7-3EE9-95F6-9828C452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6600" dirty="0"/>
              <a:t>CARNET </a:t>
            </a:r>
            <a:r>
              <a:rPr lang="hr-HR" sz="6600" dirty="0" err="1"/>
              <a:t>sigma</a:t>
            </a:r>
            <a:endParaRPr lang="hr-HR" sz="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FA727C-28A3-D6FF-B8C3-797CC309E982}"/>
              </a:ext>
            </a:extLst>
          </p:cNvPr>
          <p:cNvSpPr txBox="1"/>
          <p:nvPr/>
        </p:nvSpPr>
        <p:spPr>
          <a:xfrm>
            <a:off x="1981200" y="2628900"/>
            <a:ext cx="9144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rgbClr val="40AA3C"/>
              </a:buClr>
              <a:buFont typeface="Arial" panose="020B0604020202020204" pitchFamily="34" charset="0"/>
              <a:buChar char="•"/>
            </a:pPr>
            <a:r>
              <a:rPr lang="hr-HR" sz="3600" dirty="0">
                <a:solidFill>
                  <a:srgbClr val="737373"/>
                </a:solidFill>
                <a:latin typeface="Camber 1"/>
              </a:rPr>
              <a:t>Centralizirani sustav za informatizaciju poslovanja i praćenje poslovnih procesa u školama​</a:t>
            </a:r>
          </a:p>
          <a:p>
            <a:pPr marL="571500" indent="-571500">
              <a:buClr>
                <a:srgbClr val="40AA3C"/>
              </a:buClr>
              <a:buFont typeface="Arial" panose="020B0604020202020204" pitchFamily="34" charset="0"/>
              <a:buChar char="•"/>
            </a:pPr>
            <a:endParaRPr lang="hr-HR" sz="3600" dirty="0">
              <a:solidFill>
                <a:srgbClr val="737373"/>
              </a:solidFill>
              <a:latin typeface="Camber 1"/>
            </a:endParaRPr>
          </a:p>
          <a:p>
            <a:pPr marL="571500" indent="-571500">
              <a:buClr>
                <a:srgbClr val="40AA3C"/>
              </a:buClr>
              <a:buFont typeface="Arial" panose="020B0604020202020204" pitchFamily="34" charset="0"/>
              <a:buChar char="•"/>
            </a:pPr>
            <a:r>
              <a:rPr lang="hr-HR" sz="3600" dirty="0">
                <a:solidFill>
                  <a:srgbClr val="737373"/>
                </a:solidFill>
                <a:latin typeface="Camber 1"/>
              </a:rPr>
              <a:t>Osmišljen za potrebe provedbe pilot-projekta e-Škole</a:t>
            </a:r>
          </a:p>
          <a:p>
            <a:pPr marL="571500" indent="-571500">
              <a:buClr>
                <a:srgbClr val="40AA3C"/>
              </a:buClr>
              <a:buFont typeface="Arial" panose="020B0604020202020204" pitchFamily="34" charset="0"/>
              <a:buChar char="•"/>
            </a:pPr>
            <a:endParaRPr lang="hr-HR" sz="3600" dirty="0">
              <a:solidFill>
                <a:srgbClr val="737373"/>
              </a:solidFill>
              <a:latin typeface="Camber 1"/>
            </a:endParaRPr>
          </a:p>
          <a:p>
            <a:pPr marL="571500" indent="-571500">
              <a:buClr>
                <a:srgbClr val="40AA3C"/>
              </a:buClr>
              <a:buFont typeface="Arial" panose="020B0604020202020204" pitchFamily="34" charset="0"/>
              <a:buChar char="•"/>
            </a:pPr>
            <a:r>
              <a:rPr lang="hr-HR" sz="3600" dirty="0">
                <a:solidFill>
                  <a:srgbClr val="737373"/>
                </a:solidFill>
                <a:latin typeface="Camber 1"/>
              </a:rPr>
              <a:t>Sve informacije: https://www.carnet.hr/usluga/sigma/​</a:t>
            </a:r>
          </a:p>
          <a:p>
            <a:endParaRPr lang="hr-HR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A073015-EE4E-1622-3CAE-28B387A29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401546"/>
              </p:ext>
            </p:extLst>
          </p:nvPr>
        </p:nvGraphicFramePr>
        <p:xfrm>
          <a:off x="11277600" y="1788656"/>
          <a:ext cx="5181600" cy="703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29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A6772-FBD7-3EE9-95F6-9828C452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6600" dirty="0"/>
              <a:t>CARNET </a:t>
            </a:r>
            <a:r>
              <a:rPr lang="hr-HR" sz="6600" dirty="0" err="1"/>
              <a:t>sigma</a:t>
            </a:r>
            <a:endParaRPr lang="hr-HR" sz="66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91628FA-9909-B6D2-BA33-1FB1A1B27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4991652"/>
              </p:ext>
            </p:extLst>
          </p:nvPr>
        </p:nvGraphicFramePr>
        <p:xfrm>
          <a:off x="2971800" y="2476500"/>
          <a:ext cx="13487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1966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B43FF-21F0-4DB6-F25E-25D1F47A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495300"/>
            <a:ext cx="13220700" cy="2209800"/>
          </a:xfrm>
        </p:spPr>
        <p:txBody>
          <a:bodyPr>
            <a:normAutofit/>
          </a:bodyPr>
          <a:lstStyle/>
          <a:p>
            <a:pPr algn="l"/>
            <a:r>
              <a:rPr lang="hr-HR" sz="6600" dirty="0"/>
              <a:t>CARNET </a:t>
            </a:r>
            <a:r>
              <a:rPr lang="hr-HR" sz="6600" dirty="0" err="1"/>
              <a:t>sigma</a:t>
            </a:r>
            <a:r>
              <a:rPr lang="hr-HR" sz="6600" dirty="0"/>
              <a:t> </a:t>
            </a:r>
            <a:br>
              <a:rPr lang="hr-HR" dirty="0"/>
            </a:br>
            <a:r>
              <a:rPr lang="hr-HR" dirty="0"/>
              <a:t>Moduli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0AA8F4-4A85-62C1-FBF1-EB407B7C5B4E}"/>
              </a:ext>
            </a:extLst>
          </p:cNvPr>
          <p:cNvGrpSpPr/>
          <p:nvPr/>
        </p:nvGrpSpPr>
        <p:grpSpPr>
          <a:xfrm>
            <a:off x="228600" y="2552700"/>
            <a:ext cx="17907000" cy="7467600"/>
            <a:chOff x="259353" y="212159"/>
            <a:chExt cx="22036755" cy="1138060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7D6C7A7-B78E-5BBA-AFD5-F457743DE145}"/>
                </a:ext>
              </a:extLst>
            </p:cNvPr>
            <p:cNvGrpSpPr/>
            <p:nvPr/>
          </p:nvGrpSpPr>
          <p:grpSpPr>
            <a:xfrm>
              <a:off x="259353" y="212159"/>
              <a:ext cx="22036755" cy="11380602"/>
              <a:chOff x="1535244" y="1175061"/>
              <a:chExt cx="20751180" cy="10716683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38613DE-C9DE-5307-8CC5-0F60E5B84871}"/>
                  </a:ext>
                </a:extLst>
              </p:cNvPr>
              <p:cNvSpPr/>
              <p:nvPr/>
            </p:nvSpPr>
            <p:spPr>
              <a:xfrm>
                <a:off x="1535245" y="2759402"/>
                <a:ext cx="3344267" cy="2881448"/>
              </a:xfrm>
              <a:custGeom>
                <a:avLst/>
                <a:gdLst>
                  <a:gd name="connsiteX0" fmla="*/ 0 w 3361696"/>
                  <a:gd name="connsiteY0" fmla="*/ 1440724 h 2881448"/>
                  <a:gd name="connsiteX1" fmla="*/ 720362 w 3361696"/>
                  <a:gd name="connsiteY1" fmla="*/ 1 h 2881448"/>
                  <a:gd name="connsiteX2" fmla="*/ 2641334 w 3361696"/>
                  <a:gd name="connsiteY2" fmla="*/ 1 h 2881448"/>
                  <a:gd name="connsiteX3" fmla="*/ 3361696 w 3361696"/>
                  <a:gd name="connsiteY3" fmla="*/ 1440724 h 2881448"/>
                  <a:gd name="connsiteX4" fmla="*/ 2641334 w 3361696"/>
                  <a:gd name="connsiteY4" fmla="*/ 2881447 h 2881448"/>
                  <a:gd name="connsiteX5" fmla="*/ 720362 w 3361696"/>
                  <a:gd name="connsiteY5" fmla="*/ 2881447 h 2881448"/>
                  <a:gd name="connsiteX6" fmla="*/ 0 w 3361696"/>
                  <a:gd name="connsiteY6" fmla="*/ 1440724 h 28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1696" h="2881448">
                    <a:moveTo>
                      <a:pt x="0" y="1440724"/>
                    </a:moveTo>
                    <a:lnTo>
                      <a:pt x="720362" y="1"/>
                    </a:lnTo>
                    <a:lnTo>
                      <a:pt x="2641334" y="1"/>
                    </a:lnTo>
                    <a:lnTo>
                      <a:pt x="3361696" y="1440724"/>
                    </a:lnTo>
                    <a:lnTo>
                      <a:pt x="2641334" y="2881447"/>
                    </a:lnTo>
                    <a:lnTo>
                      <a:pt x="720362" y="2881447"/>
                    </a:lnTo>
                    <a:lnTo>
                      <a:pt x="0" y="1440724"/>
                    </a:lnTo>
                    <a:close/>
                  </a:path>
                </a:pathLst>
              </a:custGeom>
              <a:solidFill>
                <a:srgbClr val="629057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626942" tIns="552618" rIns="626942" bIns="552618" numCol="1" spcCol="1270" anchor="ctr" anchorCtr="0">
                <a:noAutofit/>
              </a:bodyPr>
              <a:lstStyle>
                <a:defPPr>
                  <a:defRPr lang="sr-Latn-RS"/>
                </a:defPPr>
                <a:lvl1pPr marL="0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19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6638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4957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3276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1594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29913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18232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6551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1800" b="0" i="0" dirty="0">
                    <a:latin typeface="Camber 1" panose="020B0604020202020204" charset="0"/>
                    <a:cs typeface="Camber 1" panose="020B0604020202020204" charset="0"/>
                  </a:rPr>
                  <a:t>Obveze prema dobavljači</a:t>
                </a:r>
                <a:r>
                  <a:rPr lang="hr-HR" sz="1800" b="0" i="0" dirty="0">
                    <a:latin typeface="Camber 1" panose="020B0604020202020204" charset="0"/>
                    <a:cs typeface="Camber 1" panose="020B0604020202020204" charset="0"/>
                  </a:rPr>
                  <a:t>m</a:t>
                </a:r>
                <a:r>
                  <a:rPr lang="it-IT" sz="1800" b="0" i="0" dirty="0">
                    <a:latin typeface="Camber 1" panose="020B0604020202020204" charset="0"/>
                    <a:cs typeface="Camber 1" panose="020B0604020202020204" charset="0"/>
                  </a:rPr>
                  <a:t>a i ulazni</a:t>
                </a:r>
                <a:br>
                  <a:rPr lang="hr-HR" sz="1800" b="0" i="0" dirty="0">
                    <a:latin typeface="Camber 1" panose="020B0604020202020204" charset="0"/>
                    <a:cs typeface="Camber 1" panose="020B0604020202020204" charset="0"/>
                  </a:rPr>
                </a:br>
                <a:r>
                  <a:rPr lang="it-IT" sz="1800" b="0" i="0" dirty="0">
                    <a:latin typeface="Camber 1" panose="020B0604020202020204" charset="0"/>
                    <a:cs typeface="Camber 1" panose="020B0604020202020204" charset="0"/>
                  </a:rPr>
                  <a:t>e-Račun</a:t>
                </a: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27DD92D-2AE6-93BF-A34A-900008CE99B0}"/>
                  </a:ext>
                </a:extLst>
              </p:cNvPr>
              <p:cNvSpPr/>
              <p:nvPr/>
            </p:nvSpPr>
            <p:spPr>
              <a:xfrm>
                <a:off x="4508993" y="1175061"/>
                <a:ext cx="3361696" cy="2881448"/>
              </a:xfrm>
              <a:custGeom>
                <a:avLst/>
                <a:gdLst>
                  <a:gd name="connsiteX0" fmla="*/ 0 w 3361696"/>
                  <a:gd name="connsiteY0" fmla="*/ 1440724 h 2881448"/>
                  <a:gd name="connsiteX1" fmla="*/ 720362 w 3361696"/>
                  <a:gd name="connsiteY1" fmla="*/ 1 h 2881448"/>
                  <a:gd name="connsiteX2" fmla="*/ 2641334 w 3361696"/>
                  <a:gd name="connsiteY2" fmla="*/ 1 h 2881448"/>
                  <a:gd name="connsiteX3" fmla="*/ 3361696 w 3361696"/>
                  <a:gd name="connsiteY3" fmla="*/ 1440724 h 2881448"/>
                  <a:gd name="connsiteX4" fmla="*/ 2641334 w 3361696"/>
                  <a:gd name="connsiteY4" fmla="*/ 2881447 h 2881448"/>
                  <a:gd name="connsiteX5" fmla="*/ 720362 w 3361696"/>
                  <a:gd name="connsiteY5" fmla="*/ 2881447 h 2881448"/>
                  <a:gd name="connsiteX6" fmla="*/ 0 w 3361696"/>
                  <a:gd name="connsiteY6" fmla="*/ 1440724 h 28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1696" h="2881448">
                    <a:moveTo>
                      <a:pt x="0" y="1440724"/>
                    </a:moveTo>
                    <a:lnTo>
                      <a:pt x="720362" y="1"/>
                    </a:lnTo>
                    <a:lnTo>
                      <a:pt x="2641334" y="1"/>
                    </a:lnTo>
                    <a:lnTo>
                      <a:pt x="3361696" y="1440724"/>
                    </a:lnTo>
                    <a:lnTo>
                      <a:pt x="2641334" y="2881447"/>
                    </a:lnTo>
                    <a:lnTo>
                      <a:pt x="720362" y="2881447"/>
                    </a:lnTo>
                    <a:lnTo>
                      <a:pt x="0" y="1440724"/>
                    </a:lnTo>
                    <a:close/>
                  </a:path>
                </a:pathLst>
              </a:custGeom>
              <a:solidFill>
                <a:srgbClr val="629057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26942" tIns="552618" rIns="626942" bIns="552618" numCol="1" spcCol="1270" anchor="ctr" anchorCtr="0">
                <a:noAutofit/>
              </a:bodyPr>
              <a:lstStyle>
                <a:defPPr>
                  <a:defRPr lang="sr-Latn-RS"/>
                </a:defPPr>
                <a:lvl1pPr marL="0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19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6638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4957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3276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1594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29913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18232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6551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800" b="0" i="0" dirty="0">
                    <a:latin typeface="Camber 1" panose="020B0604020202020204" charset="0"/>
                    <a:cs typeface="Camber 1" panose="020B0604020202020204" charset="0"/>
                  </a:rPr>
                  <a:t>Potraživanja od kupaca i izlazni</a:t>
                </a:r>
                <a:br>
                  <a:rPr lang="pl-PL" sz="1800" b="0" i="0" dirty="0">
                    <a:latin typeface="Camber 1" panose="020B0604020202020204" charset="0"/>
                    <a:cs typeface="Camber 1" panose="020B0604020202020204" charset="0"/>
                  </a:rPr>
                </a:br>
                <a:r>
                  <a:rPr lang="pl-PL" sz="1800" b="0" i="0" dirty="0">
                    <a:latin typeface="Camber 1" panose="020B0604020202020204" charset="0"/>
                    <a:cs typeface="Camber 1" panose="020B0604020202020204" charset="0"/>
                  </a:rPr>
                  <a:t> e-Račun</a:t>
                </a: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BFA373E-69FB-D66F-E96E-6E8D62020393}"/>
                  </a:ext>
                </a:extLst>
              </p:cNvPr>
              <p:cNvSpPr/>
              <p:nvPr/>
            </p:nvSpPr>
            <p:spPr>
              <a:xfrm>
                <a:off x="7471779" y="2714866"/>
                <a:ext cx="3361696" cy="2881448"/>
              </a:xfrm>
              <a:custGeom>
                <a:avLst/>
                <a:gdLst>
                  <a:gd name="connsiteX0" fmla="*/ 0 w 3361696"/>
                  <a:gd name="connsiteY0" fmla="*/ 1440724 h 2881448"/>
                  <a:gd name="connsiteX1" fmla="*/ 720362 w 3361696"/>
                  <a:gd name="connsiteY1" fmla="*/ 1 h 2881448"/>
                  <a:gd name="connsiteX2" fmla="*/ 2641334 w 3361696"/>
                  <a:gd name="connsiteY2" fmla="*/ 1 h 2881448"/>
                  <a:gd name="connsiteX3" fmla="*/ 3361696 w 3361696"/>
                  <a:gd name="connsiteY3" fmla="*/ 1440724 h 2881448"/>
                  <a:gd name="connsiteX4" fmla="*/ 2641334 w 3361696"/>
                  <a:gd name="connsiteY4" fmla="*/ 2881447 h 2881448"/>
                  <a:gd name="connsiteX5" fmla="*/ 720362 w 3361696"/>
                  <a:gd name="connsiteY5" fmla="*/ 2881447 h 2881448"/>
                  <a:gd name="connsiteX6" fmla="*/ 0 w 3361696"/>
                  <a:gd name="connsiteY6" fmla="*/ 1440724 h 28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1696" h="2881448">
                    <a:moveTo>
                      <a:pt x="0" y="1440724"/>
                    </a:moveTo>
                    <a:lnTo>
                      <a:pt x="720362" y="1"/>
                    </a:lnTo>
                    <a:lnTo>
                      <a:pt x="2641334" y="1"/>
                    </a:lnTo>
                    <a:lnTo>
                      <a:pt x="3361696" y="1440724"/>
                    </a:lnTo>
                    <a:lnTo>
                      <a:pt x="2641334" y="2881447"/>
                    </a:lnTo>
                    <a:lnTo>
                      <a:pt x="720362" y="2881447"/>
                    </a:lnTo>
                    <a:lnTo>
                      <a:pt x="0" y="1440724"/>
                    </a:lnTo>
                    <a:close/>
                  </a:path>
                </a:pathLst>
              </a:custGeom>
              <a:solidFill>
                <a:srgbClr val="629057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626942" tIns="552618" rIns="626942" bIns="552618" numCol="1" spcCol="1270" anchor="ctr" anchorCtr="0">
                <a:noAutofit/>
              </a:bodyPr>
              <a:lstStyle>
                <a:defPPr>
                  <a:defRPr lang="sr-Latn-RS"/>
                </a:defPPr>
                <a:lvl1pPr marL="0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19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6638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4957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3276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1594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29913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18232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6551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800" b="0" i="0" dirty="0">
                    <a:latin typeface="Camber 1" panose="020B0604020202020204" charset="0"/>
                    <a:cs typeface="Camber 1" panose="020B0604020202020204" charset="0"/>
                  </a:rPr>
                  <a:t>Blagajničko poslovanje</a:t>
                </a: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A0B7F45-D4C6-D6FD-708B-C33176A32982}"/>
                  </a:ext>
                </a:extLst>
              </p:cNvPr>
              <p:cNvSpPr/>
              <p:nvPr/>
            </p:nvSpPr>
            <p:spPr>
              <a:xfrm>
                <a:off x="10347357" y="1245608"/>
                <a:ext cx="3361696" cy="2881448"/>
              </a:xfrm>
              <a:custGeom>
                <a:avLst/>
                <a:gdLst>
                  <a:gd name="connsiteX0" fmla="*/ 0 w 3361696"/>
                  <a:gd name="connsiteY0" fmla="*/ 1440724 h 2881448"/>
                  <a:gd name="connsiteX1" fmla="*/ 720362 w 3361696"/>
                  <a:gd name="connsiteY1" fmla="*/ 1 h 2881448"/>
                  <a:gd name="connsiteX2" fmla="*/ 2641334 w 3361696"/>
                  <a:gd name="connsiteY2" fmla="*/ 1 h 2881448"/>
                  <a:gd name="connsiteX3" fmla="*/ 3361696 w 3361696"/>
                  <a:gd name="connsiteY3" fmla="*/ 1440724 h 2881448"/>
                  <a:gd name="connsiteX4" fmla="*/ 2641334 w 3361696"/>
                  <a:gd name="connsiteY4" fmla="*/ 2881447 h 2881448"/>
                  <a:gd name="connsiteX5" fmla="*/ 720362 w 3361696"/>
                  <a:gd name="connsiteY5" fmla="*/ 2881447 h 2881448"/>
                  <a:gd name="connsiteX6" fmla="*/ 0 w 3361696"/>
                  <a:gd name="connsiteY6" fmla="*/ 1440724 h 28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1696" h="2881448">
                    <a:moveTo>
                      <a:pt x="0" y="1440724"/>
                    </a:moveTo>
                    <a:lnTo>
                      <a:pt x="720362" y="1"/>
                    </a:lnTo>
                    <a:lnTo>
                      <a:pt x="2641334" y="1"/>
                    </a:lnTo>
                    <a:lnTo>
                      <a:pt x="3361696" y="1440724"/>
                    </a:lnTo>
                    <a:lnTo>
                      <a:pt x="2641334" y="2881447"/>
                    </a:lnTo>
                    <a:lnTo>
                      <a:pt x="720362" y="2881447"/>
                    </a:lnTo>
                    <a:lnTo>
                      <a:pt x="0" y="1440724"/>
                    </a:lnTo>
                    <a:close/>
                  </a:path>
                </a:pathLst>
              </a:custGeom>
              <a:solidFill>
                <a:srgbClr val="629057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626942" tIns="552618" rIns="626942" bIns="552618" numCol="1" spcCol="1270" anchor="ctr" anchorCtr="0">
                <a:noAutofit/>
              </a:bodyPr>
              <a:lstStyle>
                <a:defPPr>
                  <a:defRPr lang="sr-Latn-RS"/>
                </a:defPPr>
                <a:lvl1pPr marL="0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19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6638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4957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3276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1594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29913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18232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6551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+mj-lt"/>
                  <a:buNone/>
                </a:pPr>
                <a:r>
                  <a:rPr lang="hr-HR" sz="1800" b="0" i="0" kern="1200" dirty="0">
                    <a:latin typeface="Camber 1" panose="020B0604020202020204" charset="0"/>
                    <a:cs typeface="Camber 1" panose="020B0604020202020204" charset="0"/>
                  </a:rPr>
                  <a:t>Nabava	</a:t>
                </a:r>
                <a:endParaRPr lang="it-IT" sz="1800" b="0" i="0" kern="1200" dirty="0">
                  <a:latin typeface="Camber 1" panose="020B0604020202020204" charset="0"/>
                  <a:cs typeface="Camber 1" panose="020B0604020202020204" charset="0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A43F909-036E-DF87-1B2F-11061ADE148E}"/>
                  </a:ext>
                </a:extLst>
              </p:cNvPr>
              <p:cNvSpPr/>
              <p:nvPr/>
            </p:nvSpPr>
            <p:spPr>
              <a:xfrm>
                <a:off x="16078289" y="4351315"/>
                <a:ext cx="3361696" cy="2881448"/>
              </a:xfrm>
              <a:custGeom>
                <a:avLst/>
                <a:gdLst>
                  <a:gd name="connsiteX0" fmla="*/ 0 w 3361696"/>
                  <a:gd name="connsiteY0" fmla="*/ 1440724 h 2881448"/>
                  <a:gd name="connsiteX1" fmla="*/ 720362 w 3361696"/>
                  <a:gd name="connsiteY1" fmla="*/ 1 h 2881448"/>
                  <a:gd name="connsiteX2" fmla="*/ 2641334 w 3361696"/>
                  <a:gd name="connsiteY2" fmla="*/ 1 h 2881448"/>
                  <a:gd name="connsiteX3" fmla="*/ 3361696 w 3361696"/>
                  <a:gd name="connsiteY3" fmla="*/ 1440724 h 2881448"/>
                  <a:gd name="connsiteX4" fmla="*/ 2641334 w 3361696"/>
                  <a:gd name="connsiteY4" fmla="*/ 2881447 h 2881448"/>
                  <a:gd name="connsiteX5" fmla="*/ 720362 w 3361696"/>
                  <a:gd name="connsiteY5" fmla="*/ 2881447 h 2881448"/>
                  <a:gd name="connsiteX6" fmla="*/ 0 w 3361696"/>
                  <a:gd name="connsiteY6" fmla="*/ 1440724 h 28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1696" h="2881448">
                    <a:moveTo>
                      <a:pt x="0" y="1440724"/>
                    </a:moveTo>
                    <a:lnTo>
                      <a:pt x="720362" y="1"/>
                    </a:lnTo>
                    <a:lnTo>
                      <a:pt x="2641334" y="1"/>
                    </a:lnTo>
                    <a:lnTo>
                      <a:pt x="3361696" y="1440724"/>
                    </a:lnTo>
                    <a:lnTo>
                      <a:pt x="2641334" y="2881447"/>
                    </a:lnTo>
                    <a:lnTo>
                      <a:pt x="720362" y="2881447"/>
                    </a:lnTo>
                    <a:lnTo>
                      <a:pt x="0" y="1440724"/>
                    </a:lnTo>
                    <a:close/>
                  </a:path>
                </a:pathLst>
              </a:custGeom>
              <a:solidFill>
                <a:srgbClr val="2973B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626942" tIns="552618" rIns="626942" bIns="552618" numCol="1" spcCol="1270" anchor="ctr" anchorCtr="0">
                <a:noAutofit/>
              </a:bodyPr>
              <a:lstStyle>
                <a:defPPr>
                  <a:defRPr lang="sr-Latn-RS"/>
                </a:defPPr>
                <a:lvl1pPr marL="0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19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6638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4957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3276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1594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29913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18232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6551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800" b="0" i="0" dirty="0">
                    <a:latin typeface="Camber 1" panose="020B0604020202020204" charset="0"/>
                    <a:cs typeface="Camber 1" panose="020B0604020202020204" charset="0"/>
                  </a:rPr>
                  <a:t>Dugotrajna imovina</a:t>
                </a: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3D259DA-5701-8997-AB64-8EBBB6DDAE93}"/>
                  </a:ext>
                </a:extLst>
              </p:cNvPr>
              <p:cNvSpPr/>
              <p:nvPr/>
            </p:nvSpPr>
            <p:spPr>
              <a:xfrm>
                <a:off x="18924728" y="2772697"/>
                <a:ext cx="3361696" cy="2881448"/>
              </a:xfrm>
              <a:custGeom>
                <a:avLst/>
                <a:gdLst>
                  <a:gd name="connsiteX0" fmla="*/ 0 w 3361696"/>
                  <a:gd name="connsiteY0" fmla="*/ 1440724 h 2881448"/>
                  <a:gd name="connsiteX1" fmla="*/ 720362 w 3361696"/>
                  <a:gd name="connsiteY1" fmla="*/ 1 h 2881448"/>
                  <a:gd name="connsiteX2" fmla="*/ 2641334 w 3361696"/>
                  <a:gd name="connsiteY2" fmla="*/ 1 h 2881448"/>
                  <a:gd name="connsiteX3" fmla="*/ 3361696 w 3361696"/>
                  <a:gd name="connsiteY3" fmla="*/ 1440724 h 2881448"/>
                  <a:gd name="connsiteX4" fmla="*/ 2641334 w 3361696"/>
                  <a:gd name="connsiteY4" fmla="*/ 2881447 h 2881448"/>
                  <a:gd name="connsiteX5" fmla="*/ 720362 w 3361696"/>
                  <a:gd name="connsiteY5" fmla="*/ 2881447 h 2881448"/>
                  <a:gd name="connsiteX6" fmla="*/ 0 w 3361696"/>
                  <a:gd name="connsiteY6" fmla="*/ 1440724 h 28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1696" h="2881448">
                    <a:moveTo>
                      <a:pt x="0" y="1440724"/>
                    </a:moveTo>
                    <a:lnTo>
                      <a:pt x="720362" y="1"/>
                    </a:lnTo>
                    <a:lnTo>
                      <a:pt x="2641334" y="1"/>
                    </a:lnTo>
                    <a:lnTo>
                      <a:pt x="3361696" y="1440724"/>
                    </a:lnTo>
                    <a:lnTo>
                      <a:pt x="2641334" y="2881447"/>
                    </a:lnTo>
                    <a:lnTo>
                      <a:pt x="720362" y="2881447"/>
                    </a:lnTo>
                    <a:lnTo>
                      <a:pt x="0" y="1440724"/>
                    </a:lnTo>
                    <a:close/>
                  </a:path>
                </a:pathLst>
              </a:custGeom>
              <a:solidFill>
                <a:srgbClr val="2973B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626942" tIns="552618" rIns="626942" bIns="552618" numCol="1" spcCol="1270" anchor="ctr" anchorCtr="0">
                <a:noAutofit/>
              </a:bodyPr>
              <a:lstStyle>
                <a:defPPr>
                  <a:defRPr lang="sr-Latn-RS"/>
                </a:defPPr>
                <a:lvl1pPr marL="0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19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6638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4957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3276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1594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29913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18232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6551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800" b="0" i="0" dirty="0">
                    <a:latin typeface="Camber 1" panose="020B0604020202020204" charset="0"/>
                    <a:cs typeface="Camber 1" panose="020B0604020202020204" charset="0"/>
                  </a:rPr>
                  <a:t>Upravljanje skladišnim poslovanjem</a:t>
                </a: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8D4F293-1FB9-EE55-FCCA-1FEAAE3FC642}"/>
                  </a:ext>
                </a:extLst>
              </p:cNvPr>
              <p:cNvSpPr/>
              <p:nvPr/>
            </p:nvSpPr>
            <p:spPr>
              <a:xfrm>
                <a:off x="1535244" y="5916395"/>
                <a:ext cx="3361696" cy="2881448"/>
              </a:xfrm>
              <a:custGeom>
                <a:avLst/>
                <a:gdLst>
                  <a:gd name="connsiteX0" fmla="*/ 0 w 3361696"/>
                  <a:gd name="connsiteY0" fmla="*/ 1440724 h 2881448"/>
                  <a:gd name="connsiteX1" fmla="*/ 720362 w 3361696"/>
                  <a:gd name="connsiteY1" fmla="*/ 1 h 2881448"/>
                  <a:gd name="connsiteX2" fmla="*/ 2641334 w 3361696"/>
                  <a:gd name="connsiteY2" fmla="*/ 1 h 2881448"/>
                  <a:gd name="connsiteX3" fmla="*/ 3361696 w 3361696"/>
                  <a:gd name="connsiteY3" fmla="*/ 1440724 h 2881448"/>
                  <a:gd name="connsiteX4" fmla="*/ 2641334 w 3361696"/>
                  <a:gd name="connsiteY4" fmla="*/ 2881447 h 2881448"/>
                  <a:gd name="connsiteX5" fmla="*/ 720362 w 3361696"/>
                  <a:gd name="connsiteY5" fmla="*/ 2881447 h 2881448"/>
                  <a:gd name="connsiteX6" fmla="*/ 0 w 3361696"/>
                  <a:gd name="connsiteY6" fmla="*/ 1440724 h 28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1696" h="2881448">
                    <a:moveTo>
                      <a:pt x="0" y="1440724"/>
                    </a:moveTo>
                    <a:lnTo>
                      <a:pt x="720362" y="1"/>
                    </a:lnTo>
                    <a:lnTo>
                      <a:pt x="2641334" y="1"/>
                    </a:lnTo>
                    <a:lnTo>
                      <a:pt x="3361696" y="1440724"/>
                    </a:lnTo>
                    <a:lnTo>
                      <a:pt x="2641334" y="2881447"/>
                    </a:lnTo>
                    <a:lnTo>
                      <a:pt x="720362" y="2881447"/>
                    </a:lnTo>
                    <a:lnTo>
                      <a:pt x="0" y="1440724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spcFirstLastPara="0" vert="horz" wrap="square" lIns="626942" tIns="552618" rIns="626942" bIns="552618" numCol="1" spcCol="1270" anchor="ctr" anchorCtr="0">
                <a:noAutofit/>
              </a:bodyPr>
              <a:lstStyle>
                <a:defPPr>
                  <a:defRPr lang="sr-Latn-RS"/>
                </a:defPPr>
                <a:lvl1pPr marL="0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19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6638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4957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3276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1594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29913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18232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6551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800" b="0" i="0" dirty="0">
                    <a:latin typeface="Camber 1" panose="020B0604020202020204" charset="0"/>
                    <a:cs typeface="Camber 1" panose="020B0604020202020204" charset="0"/>
                  </a:rPr>
                  <a:t>Upravljanje ljudskim resursima</a:t>
                </a: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C6E0A40-F175-12AE-D4DF-7BE72326D717}"/>
                  </a:ext>
                </a:extLst>
              </p:cNvPr>
              <p:cNvSpPr/>
              <p:nvPr/>
            </p:nvSpPr>
            <p:spPr>
              <a:xfrm>
                <a:off x="4508992" y="4332054"/>
                <a:ext cx="3361696" cy="2881448"/>
              </a:xfrm>
              <a:custGeom>
                <a:avLst/>
                <a:gdLst>
                  <a:gd name="connsiteX0" fmla="*/ 0 w 3361696"/>
                  <a:gd name="connsiteY0" fmla="*/ 1440724 h 2881448"/>
                  <a:gd name="connsiteX1" fmla="*/ 720362 w 3361696"/>
                  <a:gd name="connsiteY1" fmla="*/ 1 h 2881448"/>
                  <a:gd name="connsiteX2" fmla="*/ 2641334 w 3361696"/>
                  <a:gd name="connsiteY2" fmla="*/ 1 h 2881448"/>
                  <a:gd name="connsiteX3" fmla="*/ 3361696 w 3361696"/>
                  <a:gd name="connsiteY3" fmla="*/ 1440724 h 2881448"/>
                  <a:gd name="connsiteX4" fmla="*/ 2641334 w 3361696"/>
                  <a:gd name="connsiteY4" fmla="*/ 2881447 h 2881448"/>
                  <a:gd name="connsiteX5" fmla="*/ 720362 w 3361696"/>
                  <a:gd name="connsiteY5" fmla="*/ 2881447 h 2881448"/>
                  <a:gd name="connsiteX6" fmla="*/ 0 w 3361696"/>
                  <a:gd name="connsiteY6" fmla="*/ 1440724 h 28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1696" h="2881448">
                    <a:moveTo>
                      <a:pt x="0" y="1440724"/>
                    </a:moveTo>
                    <a:lnTo>
                      <a:pt x="720362" y="1"/>
                    </a:lnTo>
                    <a:lnTo>
                      <a:pt x="2641334" y="1"/>
                    </a:lnTo>
                    <a:lnTo>
                      <a:pt x="3361696" y="1440724"/>
                    </a:lnTo>
                    <a:lnTo>
                      <a:pt x="2641334" y="2881447"/>
                    </a:lnTo>
                    <a:lnTo>
                      <a:pt x="720362" y="2881447"/>
                    </a:lnTo>
                    <a:lnTo>
                      <a:pt x="0" y="1440724"/>
                    </a:lnTo>
                    <a:close/>
                  </a:path>
                </a:pathLst>
              </a:custGeom>
              <a:solidFill>
                <a:srgbClr val="629057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626942" tIns="552618" rIns="626942" bIns="552618" numCol="1" spcCol="1270" anchor="ctr" anchorCtr="0">
                <a:noAutofit/>
              </a:bodyPr>
              <a:lstStyle>
                <a:defPPr>
                  <a:defRPr lang="sr-Latn-RS"/>
                </a:defPPr>
                <a:lvl1pPr marL="0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19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6638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4957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3276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1594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29913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18232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6551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800" b="0" i="0" dirty="0">
                    <a:latin typeface="Camber 1" panose="020B0604020202020204" charset="0"/>
                    <a:cs typeface="Camber 1" panose="020B0604020202020204" charset="0"/>
                  </a:rPr>
                  <a:t>Obračun plaća</a:t>
                </a: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E39F70E-C772-70DB-BFA2-4C2BE9BD199C}"/>
                  </a:ext>
                </a:extLst>
              </p:cNvPr>
              <p:cNvSpPr/>
              <p:nvPr/>
            </p:nvSpPr>
            <p:spPr>
              <a:xfrm>
                <a:off x="10353361" y="4309828"/>
                <a:ext cx="3361696" cy="2881448"/>
              </a:xfrm>
              <a:custGeom>
                <a:avLst/>
                <a:gdLst>
                  <a:gd name="connsiteX0" fmla="*/ 0 w 3361696"/>
                  <a:gd name="connsiteY0" fmla="*/ 1440724 h 2881448"/>
                  <a:gd name="connsiteX1" fmla="*/ 720362 w 3361696"/>
                  <a:gd name="connsiteY1" fmla="*/ 1 h 2881448"/>
                  <a:gd name="connsiteX2" fmla="*/ 2641334 w 3361696"/>
                  <a:gd name="connsiteY2" fmla="*/ 1 h 2881448"/>
                  <a:gd name="connsiteX3" fmla="*/ 3361696 w 3361696"/>
                  <a:gd name="connsiteY3" fmla="*/ 1440724 h 2881448"/>
                  <a:gd name="connsiteX4" fmla="*/ 2641334 w 3361696"/>
                  <a:gd name="connsiteY4" fmla="*/ 2881447 h 2881448"/>
                  <a:gd name="connsiteX5" fmla="*/ 720362 w 3361696"/>
                  <a:gd name="connsiteY5" fmla="*/ 2881447 h 2881448"/>
                  <a:gd name="connsiteX6" fmla="*/ 0 w 3361696"/>
                  <a:gd name="connsiteY6" fmla="*/ 1440724 h 28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1696" h="2881448">
                    <a:moveTo>
                      <a:pt x="0" y="1440724"/>
                    </a:moveTo>
                    <a:lnTo>
                      <a:pt x="720362" y="1"/>
                    </a:lnTo>
                    <a:lnTo>
                      <a:pt x="2641334" y="1"/>
                    </a:lnTo>
                    <a:lnTo>
                      <a:pt x="3361696" y="1440724"/>
                    </a:lnTo>
                    <a:lnTo>
                      <a:pt x="2641334" y="2881447"/>
                    </a:lnTo>
                    <a:lnTo>
                      <a:pt x="720362" y="2881447"/>
                    </a:lnTo>
                    <a:lnTo>
                      <a:pt x="0" y="1440724"/>
                    </a:lnTo>
                    <a:close/>
                  </a:path>
                </a:pathLst>
              </a:custGeom>
              <a:solidFill>
                <a:srgbClr val="629057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626942" tIns="552618" rIns="626942" bIns="552618" numCol="1" spcCol="1270" anchor="ctr" anchorCtr="0">
                <a:noAutofit/>
              </a:bodyPr>
              <a:lstStyle>
                <a:defPPr>
                  <a:defRPr lang="sr-Latn-RS"/>
                </a:defPPr>
                <a:lvl1pPr marL="0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19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6638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4957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3276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1594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29913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18232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6551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800" b="0" i="0" dirty="0">
                    <a:latin typeface="Camber 1" panose="020B0604020202020204" charset="0"/>
                    <a:cs typeface="Camber 1" panose="020B0604020202020204" charset="0"/>
                  </a:rPr>
                  <a:t>Učeničko fakturiranje</a:t>
                </a: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04AA4A6-DE42-A5B6-0191-270543FC083E}"/>
                  </a:ext>
                </a:extLst>
              </p:cNvPr>
              <p:cNvSpPr/>
              <p:nvPr/>
            </p:nvSpPr>
            <p:spPr>
              <a:xfrm>
                <a:off x="13231850" y="2714866"/>
                <a:ext cx="3361696" cy="2881448"/>
              </a:xfrm>
              <a:custGeom>
                <a:avLst/>
                <a:gdLst>
                  <a:gd name="connsiteX0" fmla="*/ 0 w 3361696"/>
                  <a:gd name="connsiteY0" fmla="*/ 1440724 h 2881448"/>
                  <a:gd name="connsiteX1" fmla="*/ 720362 w 3361696"/>
                  <a:gd name="connsiteY1" fmla="*/ 1 h 2881448"/>
                  <a:gd name="connsiteX2" fmla="*/ 2641334 w 3361696"/>
                  <a:gd name="connsiteY2" fmla="*/ 1 h 2881448"/>
                  <a:gd name="connsiteX3" fmla="*/ 3361696 w 3361696"/>
                  <a:gd name="connsiteY3" fmla="*/ 1440724 h 2881448"/>
                  <a:gd name="connsiteX4" fmla="*/ 2641334 w 3361696"/>
                  <a:gd name="connsiteY4" fmla="*/ 2881447 h 2881448"/>
                  <a:gd name="connsiteX5" fmla="*/ 720362 w 3361696"/>
                  <a:gd name="connsiteY5" fmla="*/ 2881447 h 2881448"/>
                  <a:gd name="connsiteX6" fmla="*/ 0 w 3361696"/>
                  <a:gd name="connsiteY6" fmla="*/ 1440724 h 28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1696" h="2881448">
                    <a:moveTo>
                      <a:pt x="0" y="1440724"/>
                    </a:moveTo>
                    <a:lnTo>
                      <a:pt x="720362" y="1"/>
                    </a:lnTo>
                    <a:lnTo>
                      <a:pt x="2641334" y="1"/>
                    </a:lnTo>
                    <a:lnTo>
                      <a:pt x="3361696" y="1440724"/>
                    </a:lnTo>
                    <a:lnTo>
                      <a:pt x="2641334" y="2881447"/>
                    </a:lnTo>
                    <a:lnTo>
                      <a:pt x="720362" y="2881447"/>
                    </a:lnTo>
                    <a:lnTo>
                      <a:pt x="0" y="1440724"/>
                    </a:lnTo>
                    <a:close/>
                  </a:path>
                </a:pathLst>
              </a:custGeom>
              <a:solidFill>
                <a:srgbClr val="629057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626942" tIns="552618" rIns="626942" bIns="552618" numCol="1" spcCol="1270" anchor="ctr" anchorCtr="0">
                <a:noAutofit/>
              </a:bodyPr>
              <a:lstStyle>
                <a:defPPr>
                  <a:defRPr lang="sr-Latn-RS"/>
                </a:defPPr>
                <a:lvl1pPr marL="0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19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6638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4957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3276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1594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29913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18232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6551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800" b="0" i="0" dirty="0">
                    <a:latin typeface="Camber 1" panose="020B0604020202020204" charset="0"/>
                    <a:cs typeface="Camber 1" panose="020B0604020202020204" charset="0"/>
                  </a:rPr>
                  <a:t>Putni nalozi</a:t>
                </a: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0620EBA-BD2E-52CF-1016-10224FAE72E6}"/>
                  </a:ext>
                </a:extLst>
              </p:cNvPr>
              <p:cNvSpPr/>
              <p:nvPr/>
            </p:nvSpPr>
            <p:spPr>
              <a:xfrm>
                <a:off x="16107428" y="1194078"/>
                <a:ext cx="3361696" cy="2881448"/>
              </a:xfrm>
              <a:custGeom>
                <a:avLst/>
                <a:gdLst>
                  <a:gd name="connsiteX0" fmla="*/ 0 w 3361696"/>
                  <a:gd name="connsiteY0" fmla="*/ 1440724 h 2881448"/>
                  <a:gd name="connsiteX1" fmla="*/ 720362 w 3361696"/>
                  <a:gd name="connsiteY1" fmla="*/ 1 h 2881448"/>
                  <a:gd name="connsiteX2" fmla="*/ 2641334 w 3361696"/>
                  <a:gd name="connsiteY2" fmla="*/ 1 h 2881448"/>
                  <a:gd name="connsiteX3" fmla="*/ 3361696 w 3361696"/>
                  <a:gd name="connsiteY3" fmla="*/ 1440724 h 2881448"/>
                  <a:gd name="connsiteX4" fmla="*/ 2641334 w 3361696"/>
                  <a:gd name="connsiteY4" fmla="*/ 2881447 h 2881448"/>
                  <a:gd name="connsiteX5" fmla="*/ 720362 w 3361696"/>
                  <a:gd name="connsiteY5" fmla="*/ 2881447 h 2881448"/>
                  <a:gd name="connsiteX6" fmla="*/ 0 w 3361696"/>
                  <a:gd name="connsiteY6" fmla="*/ 1440724 h 28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1696" h="2881448">
                    <a:moveTo>
                      <a:pt x="0" y="1440724"/>
                    </a:moveTo>
                    <a:lnTo>
                      <a:pt x="720362" y="1"/>
                    </a:lnTo>
                    <a:lnTo>
                      <a:pt x="2641334" y="1"/>
                    </a:lnTo>
                    <a:lnTo>
                      <a:pt x="3361696" y="1440724"/>
                    </a:lnTo>
                    <a:lnTo>
                      <a:pt x="2641334" y="2881447"/>
                    </a:lnTo>
                    <a:lnTo>
                      <a:pt x="720362" y="2881447"/>
                    </a:lnTo>
                    <a:lnTo>
                      <a:pt x="0" y="1440724"/>
                    </a:lnTo>
                    <a:close/>
                  </a:path>
                </a:pathLst>
              </a:custGeom>
              <a:solidFill>
                <a:srgbClr val="629057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626942" tIns="552618" rIns="626942" bIns="552618" numCol="1" spcCol="1270" anchor="ctr" anchorCtr="0">
                <a:noAutofit/>
              </a:bodyPr>
              <a:lstStyle>
                <a:defPPr>
                  <a:defRPr lang="sr-Latn-RS"/>
                </a:defPPr>
                <a:lvl1pPr marL="0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19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6638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4957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3276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1594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29913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18232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6551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800" b="0" i="0" dirty="0">
                    <a:latin typeface="Camber 1" panose="020B0604020202020204" charset="0"/>
                    <a:cs typeface="Camber 1" panose="020B0604020202020204" charset="0"/>
                  </a:rPr>
                  <a:t>Platni promet</a:t>
                </a: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9CD2CAA-2245-9DA9-B1CE-CC5AC3C54D53}"/>
                  </a:ext>
                </a:extLst>
              </p:cNvPr>
              <p:cNvSpPr/>
              <p:nvPr/>
            </p:nvSpPr>
            <p:spPr>
              <a:xfrm>
                <a:off x="16098176" y="7433947"/>
                <a:ext cx="3361696" cy="2881448"/>
              </a:xfrm>
              <a:custGeom>
                <a:avLst/>
                <a:gdLst>
                  <a:gd name="connsiteX0" fmla="*/ 0 w 3361696"/>
                  <a:gd name="connsiteY0" fmla="*/ 1440724 h 2881448"/>
                  <a:gd name="connsiteX1" fmla="*/ 720362 w 3361696"/>
                  <a:gd name="connsiteY1" fmla="*/ 1 h 2881448"/>
                  <a:gd name="connsiteX2" fmla="*/ 2641334 w 3361696"/>
                  <a:gd name="connsiteY2" fmla="*/ 1 h 2881448"/>
                  <a:gd name="connsiteX3" fmla="*/ 3361696 w 3361696"/>
                  <a:gd name="connsiteY3" fmla="*/ 1440724 h 2881448"/>
                  <a:gd name="connsiteX4" fmla="*/ 2641334 w 3361696"/>
                  <a:gd name="connsiteY4" fmla="*/ 2881447 h 2881448"/>
                  <a:gd name="connsiteX5" fmla="*/ 720362 w 3361696"/>
                  <a:gd name="connsiteY5" fmla="*/ 2881447 h 2881448"/>
                  <a:gd name="connsiteX6" fmla="*/ 0 w 3361696"/>
                  <a:gd name="connsiteY6" fmla="*/ 1440724 h 28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1696" h="2881448">
                    <a:moveTo>
                      <a:pt x="0" y="1440724"/>
                    </a:moveTo>
                    <a:lnTo>
                      <a:pt x="720362" y="1"/>
                    </a:lnTo>
                    <a:lnTo>
                      <a:pt x="2641334" y="1"/>
                    </a:lnTo>
                    <a:lnTo>
                      <a:pt x="3361696" y="1440724"/>
                    </a:lnTo>
                    <a:lnTo>
                      <a:pt x="2641334" y="2881447"/>
                    </a:lnTo>
                    <a:lnTo>
                      <a:pt x="720362" y="2881447"/>
                    </a:lnTo>
                    <a:lnTo>
                      <a:pt x="0" y="1440724"/>
                    </a:lnTo>
                    <a:close/>
                  </a:path>
                </a:pathLst>
              </a:custGeom>
              <a:solidFill>
                <a:srgbClr val="629057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626942" tIns="552618" rIns="626942" bIns="552618" numCol="1" spcCol="1270" anchor="ctr" anchorCtr="0">
                <a:noAutofit/>
              </a:bodyPr>
              <a:lstStyle>
                <a:defPPr>
                  <a:defRPr lang="sr-Latn-RS"/>
                </a:defPPr>
                <a:lvl1pPr marL="0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19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6638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4957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3276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1594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29913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18232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6551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800" b="0" i="0" dirty="0">
                    <a:latin typeface="Camber 1" panose="020B0604020202020204" charset="0"/>
                    <a:cs typeface="Camber 1" panose="020B0604020202020204" charset="0"/>
                  </a:rPr>
                  <a:t>Glavna knjiga</a:t>
                </a: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5015690-6CA3-C7BD-0D70-AFBA7D0285FC}"/>
                  </a:ext>
                </a:extLst>
              </p:cNvPr>
              <p:cNvSpPr/>
              <p:nvPr/>
            </p:nvSpPr>
            <p:spPr>
              <a:xfrm>
                <a:off x="1556819" y="8975502"/>
                <a:ext cx="3361696" cy="2881448"/>
              </a:xfrm>
              <a:custGeom>
                <a:avLst/>
                <a:gdLst>
                  <a:gd name="connsiteX0" fmla="*/ 0 w 3361696"/>
                  <a:gd name="connsiteY0" fmla="*/ 1440724 h 2881448"/>
                  <a:gd name="connsiteX1" fmla="*/ 720362 w 3361696"/>
                  <a:gd name="connsiteY1" fmla="*/ 1 h 2881448"/>
                  <a:gd name="connsiteX2" fmla="*/ 2641334 w 3361696"/>
                  <a:gd name="connsiteY2" fmla="*/ 1 h 2881448"/>
                  <a:gd name="connsiteX3" fmla="*/ 3361696 w 3361696"/>
                  <a:gd name="connsiteY3" fmla="*/ 1440724 h 2881448"/>
                  <a:gd name="connsiteX4" fmla="*/ 2641334 w 3361696"/>
                  <a:gd name="connsiteY4" fmla="*/ 2881447 h 2881448"/>
                  <a:gd name="connsiteX5" fmla="*/ 720362 w 3361696"/>
                  <a:gd name="connsiteY5" fmla="*/ 2881447 h 2881448"/>
                  <a:gd name="connsiteX6" fmla="*/ 0 w 3361696"/>
                  <a:gd name="connsiteY6" fmla="*/ 1440724 h 28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1696" h="2881448">
                    <a:moveTo>
                      <a:pt x="0" y="1440724"/>
                    </a:moveTo>
                    <a:lnTo>
                      <a:pt x="720362" y="1"/>
                    </a:lnTo>
                    <a:lnTo>
                      <a:pt x="2641334" y="1"/>
                    </a:lnTo>
                    <a:lnTo>
                      <a:pt x="3361696" y="1440724"/>
                    </a:lnTo>
                    <a:lnTo>
                      <a:pt x="2641334" y="2881447"/>
                    </a:lnTo>
                    <a:lnTo>
                      <a:pt x="720362" y="2881447"/>
                    </a:lnTo>
                    <a:lnTo>
                      <a:pt x="0" y="1440724"/>
                    </a:lnTo>
                    <a:close/>
                  </a:path>
                </a:pathLst>
              </a:custGeom>
              <a:solidFill>
                <a:srgbClr val="6B61A8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26942" tIns="552618" rIns="626942" bIns="552618" numCol="1" spcCol="1270" anchor="ctr" anchorCtr="0">
                <a:noAutofit/>
              </a:bodyPr>
              <a:lstStyle>
                <a:defPPr>
                  <a:defRPr lang="sr-Latn-RS"/>
                </a:defPPr>
                <a:lvl1pPr marL="0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19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6638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4957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3276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1594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29913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18232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6551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800" b="0" i="0" dirty="0">
                    <a:latin typeface="Camber 1" panose="020B0604020202020204" charset="0"/>
                    <a:cs typeface="Camber 1" panose="020B0604020202020204" charset="0"/>
                  </a:rPr>
                  <a:t>Upravljanje udžbenicima</a:t>
                </a: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256A23E-296B-0F2D-DC60-318177715CEB}"/>
                  </a:ext>
                </a:extLst>
              </p:cNvPr>
              <p:cNvSpPr/>
              <p:nvPr/>
            </p:nvSpPr>
            <p:spPr>
              <a:xfrm>
                <a:off x="4487068" y="7489046"/>
                <a:ext cx="3361696" cy="2881448"/>
              </a:xfrm>
              <a:custGeom>
                <a:avLst/>
                <a:gdLst>
                  <a:gd name="connsiteX0" fmla="*/ 0 w 3361696"/>
                  <a:gd name="connsiteY0" fmla="*/ 1440724 h 2881448"/>
                  <a:gd name="connsiteX1" fmla="*/ 720362 w 3361696"/>
                  <a:gd name="connsiteY1" fmla="*/ 1 h 2881448"/>
                  <a:gd name="connsiteX2" fmla="*/ 2641334 w 3361696"/>
                  <a:gd name="connsiteY2" fmla="*/ 1 h 2881448"/>
                  <a:gd name="connsiteX3" fmla="*/ 3361696 w 3361696"/>
                  <a:gd name="connsiteY3" fmla="*/ 1440724 h 2881448"/>
                  <a:gd name="connsiteX4" fmla="*/ 2641334 w 3361696"/>
                  <a:gd name="connsiteY4" fmla="*/ 2881447 h 2881448"/>
                  <a:gd name="connsiteX5" fmla="*/ 720362 w 3361696"/>
                  <a:gd name="connsiteY5" fmla="*/ 2881447 h 2881448"/>
                  <a:gd name="connsiteX6" fmla="*/ 0 w 3361696"/>
                  <a:gd name="connsiteY6" fmla="*/ 1440724 h 28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1696" h="2881448">
                    <a:moveTo>
                      <a:pt x="0" y="1440724"/>
                    </a:moveTo>
                    <a:lnTo>
                      <a:pt x="720362" y="1"/>
                    </a:lnTo>
                    <a:lnTo>
                      <a:pt x="2641334" y="1"/>
                    </a:lnTo>
                    <a:lnTo>
                      <a:pt x="3361696" y="1440724"/>
                    </a:lnTo>
                    <a:lnTo>
                      <a:pt x="2641334" y="2881447"/>
                    </a:lnTo>
                    <a:lnTo>
                      <a:pt x="720362" y="2881447"/>
                    </a:lnTo>
                    <a:lnTo>
                      <a:pt x="0" y="1440724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spcFirstLastPara="0" vert="horz" wrap="square" lIns="626942" tIns="552618" rIns="626942" bIns="552618" numCol="1" spcCol="1270" anchor="ctr" anchorCtr="0">
                <a:noAutofit/>
              </a:bodyPr>
              <a:lstStyle>
                <a:defPPr>
                  <a:defRPr lang="sr-Latn-RS"/>
                </a:defPPr>
                <a:lvl1pPr marL="0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19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6638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4957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3276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1594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29913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18232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6551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800" dirty="0">
                    <a:latin typeface="Camber 1" panose="020B0604020202020204" charset="0"/>
                    <a:cs typeface="Camber 1" panose="020B0604020202020204" charset="0"/>
                  </a:rPr>
                  <a:t>Učenički servis</a:t>
                </a: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963795D-8D00-2BEE-3A45-8BA0EB086A54}"/>
                  </a:ext>
                </a:extLst>
              </p:cNvPr>
              <p:cNvSpPr/>
              <p:nvPr/>
            </p:nvSpPr>
            <p:spPr>
              <a:xfrm>
                <a:off x="7460816" y="5853304"/>
                <a:ext cx="3361696" cy="2881448"/>
              </a:xfrm>
              <a:custGeom>
                <a:avLst/>
                <a:gdLst>
                  <a:gd name="connsiteX0" fmla="*/ 0 w 3361696"/>
                  <a:gd name="connsiteY0" fmla="*/ 1440724 h 2881448"/>
                  <a:gd name="connsiteX1" fmla="*/ 720362 w 3361696"/>
                  <a:gd name="connsiteY1" fmla="*/ 1 h 2881448"/>
                  <a:gd name="connsiteX2" fmla="*/ 2641334 w 3361696"/>
                  <a:gd name="connsiteY2" fmla="*/ 1 h 2881448"/>
                  <a:gd name="connsiteX3" fmla="*/ 3361696 w 3361696"/>
                  <a:gd name="connsiteY3" fmla="*/ 1440724 h 2881448"/>
                  <a:gd name="connsiteX4" fmla="*/ 2641334 w 3361696"/>
                  <a:gd name="connsiteY4" fmla="*/ 2881447 h 2881448"/>
                  <a:gd name="connsiteX5" fmla="*/ 720362 w 3361696"/>
                  <a:gd name="connsiteY5" fmla="*/ 2881447 h 2881448"/>
                  <a:gd name="connsiteX6" fmla="*/ 0 w 3361696"/>
                  <a:gd name="connsiteY6" fmla="*/ 1440724 h 28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1696" h="2881448">
                    <a:moveTo>
                      <a:pt x="0" y="1440724"/>
                    </a:moveTo>
                    <a:lnTo>
                      <a:pt x="720362" y="1"/>
                    </a:lnTo>
                    <a:lnTo>
                      <a:pt x="2641334" y="1"/>
                    </a:lnTo>
                    <a:lnTo>
                      <a:pt x="3361696" y="1440724"/>
                    </a:lnTo>
                    <a:lnTo>
                      <a:pt x="2641334" y="2881447"/>
                    </a:lnTo>
                    <a:lnTo>
                      <a:pt x="720362" y="2881447"/>
                    </a:lnTo>
                    <a:lnTo>
                      <a:pt x="0" y="1440724"/>
                    </a:lnTo>
                    <a:close/>
                  </a:path>
                </a:pathLst>
              </a:custGeom>
              <a:solidFill>
                <a:srgbClr val="629057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626942" tIns="552618" rIns="626942" bIns="552618" numCol="1" spcCol="1270" anchor="ctr" anchorCtr="0">
                <a:noAutofit/>
              </a:bodyPr>
              <a:lstStyle>
                <a:defPPr>
                  <a:defRPr lang="sr-Latn-RS"/>
                </a:defPPr>
                <a:lvl1pPr marL="0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19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6638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4957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3276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1594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29913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18232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6551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800" b="0" i="0" dirty="0">
                    <a:latin typeface="Camber 1" panose="020B0604020202020204" charset="0"/>
                    <a:cs typeface="Camber 1" panose="020B0604020202020204" charset="0"/>
                  </a:rPr>
                  <a:t>Upravljanje ključnim šifrarnicima kompanije (MDM)</a:t>
                </a: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9DCBCF6-FAD0-BFCB-A251-5143B752AF5E}"/>
                  </a:ext>
                </a:extLst>
              </p:cNvPr>
              <p:cNvSpPr/>
              <p:nvPr/>
            </p:nvSpPr>
            <p:spPr>
              <a:xfrm>
                <a:off x="13255066" y="8975502"/>
                <a:ext cx="3361696" cy="2881448"/>
              </a:xfrm>
              <a:custGeom>
                <a:avLst/>
                <a:gdLst>
                  <a:gd name="connsiteX0" fmla="*/ 0 w 3361696"/>
                  <a:gd name="connsiteY0" fmla="*/ 1440724 h 2881448"/>
                  <a:gd name="connsiteX1" fmla="*/ 720362 w 3361696"/>
                  <a:gd name="connsiteY1" fmla="*/ 1 h 2881448"/>
                  <a:gd name="connsiteX2" fmla="*/ 2641334 w 3361696"/>
                  <a:gd name="connsiteY2" fmla="*/ 1 h 2881448"/>
                  <a:gd name="connsiteX3" fmla="*/ 3361696 w 3361696"/>
                  <a:gd name="connsiteY3" fmla="*/ 1440724 h 2881448"/>
                  <a:gd name="connsiteX4" fmla="*/ 2641334 w 3361696"/>
                  <a:gd name="connsiteY4" fmla="*/ 2881447 h 2881448"/>
                  <a:gd name="connsiteX5" fmla="*/ 720362 w 3361696"/>
                  <a:gd name="connsiteY5" fmla="*/ 2881447 h 2881448"/>
                  <a:gd name="connsiteX6" fmla="*/ 0 w 3361696"/>
                  <a:gd name="connsiteY6" fmla="*/ 1440724 h 28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1696" h="2881448">
                    <a:moveTo>
                      <a:pt x="0" y="1440724"/>
                    </a:moveTo>
                    <a:lnTo>
                      <a:pt x="720362" y="1"/>
                    </a:lnTo>
                    <a:lnTo>
                      <a:pt x="2641334" y="1"/>
                    </a:lnTo>
                    <a:lnTo>
                      <a:pt x="3361696" y="1440724"/>
                    </a:lnTo>
                    <a:lnTo>
                      <a:pt x="2641334" y="2881447"/>
                    </a:lnTo>
                    <a:lnTo>
                      <a:pt x="720362" y="2881447"/>
                    </a:lnTo>
                    <a:lnTo>
                      <a:pt x="0" y="1440724"/>
                    </a:lnTo>
                    <a:close/>
                  </a:path>
                </a:pathLst>
              </a:custGeom>
              <a:solidFill>
                <a:srgbClr val="629057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626942" tIns="552618" rIns="626942" bIns="552618" numCol="1" spcCol="1270" anchor="ctr" anchorCtr="0">
                <a:noAutofit/>
              </a:bodyPr>
              <a:lstStyle>
                <a:defPPr>
                  <a:defRPr lang="sr-Latn-RS"/>
                </a:defPPr>
                <a:lvl1pPr marL="0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19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6638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4957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3276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1594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29913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18232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6551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800" b="0" i="0" dirty="0">
                    <a:latin typeface="Camber 1" panose="020B0604020202020204" charset="0"/>
                    <a:cs typeface="Camber 1" panose="020B0604020202020204" charset="0"/>
                  </a:rPr>
                  <a:t>Planiranje i praćenje proračuna</a:t>
                </a: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2AF4458-98BB-9981-6CD7-3E8B64FE7E0F}"/>
                  </a:ext>
                </a:extLst>
              </p:cNvPr>
              <p:cNvSpPr/>
              <p:nvPr/>
            </p:nvSpPr>
            <p:spPr>
              <a:xfrm>
                <a:off x="13231849" y="5913158"/>
                <a:ext cx="3361696" cy="2881448"/>
              </a:xfrm>
              <a:custGeom>
                <a:avLst/>
                <a:gdLst>
                  <a:gd name="connsiteX0" fmla="*/ 0 w 3361696"/>
                  <a:gd name="connsiteY0" fmla="*/ 1440724 h 2881448"/>
                  <a:gd name="connsiteX1" fmla="*/ 720362 w 3361696"/>
                  <a:gd name="connsiteY1" fmla="*/ 1 h 2881448"/>
                  <a:gd name="connsiteX2" fmla="*/ 2641334 w 3361696"/>
                  <a:gd name="connsiteY2" fmla="*/ 1 h 2881448"/>
                  <a:gd name="connsiteX3" fmla="*/ 3361696 w 3361696"/>
                  <a:gd name="connsiteY3" fmla="*/ 1440724 h 2881448"/>
                  <a:gd name="connsiteX4" fmla="*/ 2641334 w 3361696"/>
                  <a:gd name="connsiteY4" fmla="*/ 2881447 h 2881448"/>
                  <a:gd name="connsiteX5" fmla="*/ 720362 w 3361696"/>
                  <a:gd name="connsiteY5" fmla="*/ 2881447 h 2881448"/>
                  <a:gd name="connsiteX6" fmla="*/ 0 w 3361696"/>
                  <a:gd name="connsiteY6" fmla="*/ 1440724 h 28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1696" h="2881448">
                    <a:moveTo>
                      <a:pt x="0" y="1440724"/>
                    </a:moveTo>
                    <a:lnTo>
                      <a:pt x="720362" y="1"/>
                    </a:lnTo>
                    <a:lnTo>
                      <a:pt x="2641334" y="1"/>
                    </a:lnTo>
                    <a:lnTo>
                      <a:pt x="3361696" y="1440724"/>
                    </a:lnTo>
                    <a:lnTo>
                      <a:pt x="2641334" y="2881447"/>
                    </a:lnTo>
                    <a:lnTo>
                      <a:pt x="720362" y="2881447"/>
                    </a:lnTo>
                    <a:lnTo>
                      <a:pt x="0" y="1440724"/>
                    </a:lnTo>
                    <a:close/>
                  </a:path>
                </a:pathLst>
              </a:custGeom>
              <a:solidFill>
                <a:srgbClr val="629057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626942" tIns="552618" rIns="626942" bIns="552618" numCol="1" spcCol="1270" anchor="ctr" anchorCtr="0">
                <a:noAutofit/>
              </a:bodyPr>
              <a:lstStyle>
                <a:defPPr>
                  <a:defRPr lang="sr-Latn-RS"/>
                </a:defPPr>
                <a:lvl1pPr marL="0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19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6638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4957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3276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1594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29913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18232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6551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800" b="0" i="0" dirty="0">
                    <a:latin typeface="Camber 1" panose="020B0604020202020204" charset="0"/>
                    <a:cs typeface="Camber 1" panose="020B0604020202020204" charset="0"/>
                  </a:rPr>
                  <a:t>Prodaja</a:t>
                </a:r>
                <a:endParaRPr lang="hr-HR" sz="1800" dirty="0">
                  <a:latin typeface="Camber 1" panose="020B0604020202020204" charset="0"/>
                  <a:cs typeface="Camber 1" panose="020B0604020202020204" charset="0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DCC1555-D713-E856-A861-35249B2A027D}"/>
                  </a:ext>
                </a:extLst>
              </p:cNvPr>
              <p:cNvSpPr/>
              <p:nvPr/>
            </p:nvSpPr>
            <p:spPr>
              <a:xfrm>
                <a:off x="18924727" y="9010296"/>
                <a:ext cx="3361696" cy="2881448"/>
              </a:xfrm>
              <a:custGeom>
                <a:avLst/>
                <a:gdLst>
                  <a:gd name="connsiteX0" fmla="*/ 0 w 3361696"/>
                  <a:gd name="connsiteY0" fmla="*/ 1440724 h 2881448"/>
                  <a:gd name="connsiteX1" fmla="*/ 720362 w 3361696"/>
                  <a:gd name="connsiteY1" fmla="*/ 1 h 2881448"/>
                  <a:gd name="connsiteX2" fmla="*/ 2641334 w 3361696"/>
                  <a:gd name="connsiteY2" fmla="*/ 1 h 2881448"/>
                  <a:gd name="connsiteX3" fmla="*/ 3361696 w 3361696"/>
                  <a:gd name="connsiteY3" fmla="*/ 1440724 h 2881448"/>
                  <a:gd name="connsiteX4" fmla="*/ 2641334 w 3361696"/>
                  <a:gd name="connsiteY4" fmla="*/ 2881447 h 2881448"/>
                  <a:gd name="connsiteX5" fmla="*/ 720362 w 3361696"/>
                  <a:gd name="connsiteY5" fmla="*/ 2881447 h 2881448"/>
                  <a:gd name="connsiteX6" fmla="*/ 0 w 3361696"/>
                  <a:gd name="connsiteY6" fmla="*/ 1440724 h 28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1696" h="2881448">
                    <a:moveTo>
                      <a:pt x="0" y="1440724"/>
                    </a:moveTo>
                    <a:lnTo>
                      <a:pt x="720362" y="1"/>
                    </a:lnTo>
                    <a:lnTo>
                      <a:pt x="2641334" y="1"/>
                    </a:lnTo>
                    <a:lnTo>
                      <a:pt x="3361696" y="1440724"/>
                    </a:lnTo>
                    <a:lnTo>
                      <a:pt x="2641334" y="2881447"/>
                    </a:lnTo>
                    <a:lnTo>
                      <a:pt x="720362" y="2881447"/>
                    </a:lnTo>
                    <a:lnTo>
                      <a:pt x="0" y="1440724"/>
                    </a:lnTo>
                    <a:close/>
                  </a:path>
                </a:pathLst>
              </a:custGeom>
              <a:solidFill>
                <a:srgbClr val="AA5399"/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spcFirstLastPara="0" vert="horz" wrap="square" lIns="626942" tIns="552618" rIns="626942" bIns="552618" numCol="1" spcCol="1270" anchor="ctr" anchorCtr="0">
                <a:noAutofit/>
              </a:bodyPr>
              <a:lstStyle>
                <a:defPPr>
                  <a:defRPr lang="sr-Latn-RS"/>
                </a:defPPr>
                <a:lvl1pPr marL="0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319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6638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4957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3276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1594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29913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18232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6551" algn="l" defTabSz="217663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800" b="0" i="0" dirty="0">
                    <a:latin typeface="Camber 1" panose="020B0604020202020204" charset="0"/>
                    <a:cs typeface="Camber 1" panose="020B0604020202020204" charset="0"/>
                  </a:rPr>
                  <a:t>Urudžbeni zapisnik</a:t>
                </a: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FB7FA9B-4D9D-9623-0653-C2963794D742}"/>
                </a:ext>
              </a:extLst>
            </p:cNvPr>
            <p:cNvSpPr/>
            <p:nvPr/>
          </p:nvSpPr>
          <p:spPr>
            <a:xfrm>
              <a:off x="6563667" y="8532802"/>
              <a:ext cx="3569959" cy="3059959"/>
            </a:xfrm>
            <a:custGeom>
              <a:avLst/>
              <a:gdLst>
                <a:gd name="connsiteX0" fmla="*/ 0 w 3361696"/>
                <a:gd name="connsiteY0" fmla="*/ 1440724 h 2881448"/>
                <a:gd name="connsiteX1" fmla="*/ 720362 w 3361696"/>
                <a:gd name="connsiteY1" fmla="*/ 1 h 2881448"/>
                <a:gd name="connsiteX2" fmla="*/ 2641334 w 3361696"/>
                <a:gd name="connsiteY2" fmla="*/ 1 h 2881448"/>
                <a:gd name="connsiteX3" fmla="*/ 3361696 w 3361696"/>
                <a:gd name="connsiteY3" fmla="*/ 1440724 h 2881448"/>
                <a:gd name="connsiteX4" fmla="*/ 2641334 w 3361696"/>
                <a:gd name="connsiteY4" fmla="*/ 2881447 h 2881448"/>
                <a:gd name="connsiteX5" fmla="*/ 720362 w 3361696"/>
                <a:gd name="connsiteY5" fmla="*/ 2881447 h 2881448"/>
                <a:gd name="connsiteX6" fmla="*/ 0 w 3361696"/>
                <a:gd name="connsiteY6" fmla="*/ 1440724 h 28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1696" h="2881448">
                  <a:moveTo>
                    <a:pt x="0" y="1440724"/>
                  </a:moveTo>
                  <a:lnTo>
                    <a:pt x="720362" y="1"/>
                  </a:lnTo>
                  <a:lnTo>
                    <a:pt x="2641334" y="1"/>
                  </a:lnTo>
                  <a:lnTo>
                    <a:pt x="3361696" y="1440724"/>
                  </a:lnTo>
                  <a:lnTo>
                    <a:pt x="2641334" y="2881447"/>
                  </a:lnTo>
                  <a:lnTo>
                    <a:pt x="720362" y="2881447"/>
                  </a:lnTo>
                  <a:lnTo>
                    <a:pt x="0" y="144072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626942" tIns="552618" rIns="626942" bIns="552618" numCol="1" spcCol="1270" anchor="ctr" anchorCtr="0">
              <a:noAutofit/>
            </a:bodyPr>
            <a:lstStyle>
              <a:defPPr>
                <a:defRPr lang="sr-Latn-RS"/>
              </a:defPPr>
              <a:lvl1pPr marL="0" algn="l" defTabSz="217663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319" algn="l" defTabSz="217663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6638" algn="l" defTabSz="217663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4957" algn="l" defTabSz="217663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3276" algn="l" defTabSz="217663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1594" algn="l" defTabSz="217663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29913" algn="l" defTabSz="217663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18232" algn="l" defTabSz="217663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6551" algn="l" defTabSz="217663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800" b="0" i="0" dirty="0">
                  <a:latin typeface="Camber 1" panose="020B0604020202020204" charset="0"/>
                  <a:cs typeface="Camber 1" panose="020B0604020202020204" charset="0"/>
                </a:rPr>
                <a:t>Hrvatski državni arhiv (HDA)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29D266-F03D-3032-4D33-004542C7EF84}"/>
                </a:ext>
              </a:extLst>
            </p:cNvPr>
            <p:cNvSpPr/>
            <p:nvPr/>
          </p:nvSpPr>
          <p:spPr>
            <a:xfrm>
              <a:off x="9608076" y="6876379"/>
              <a:ext cx="3569959" cy="3059959"/>
            </a:xfrm>
            <a:custGeom>
              <a:avLst/>
              <a:gdLst>
                <a:gd name="connsiteX0" fmla="*/ 0 w 3361696"/>
                <a:gd name="connsiteY0" fmla="*/ 1440724 h 2881448"/>
                <a:gd name="connsiteX1" fmla="*/ 720362 w 3361696"/>
                <a:gd name="connsiteY1" fmla="*/ 1 h 2881448"/>
                <a:gd name="connsiteX2" fmla="*/ 2641334 w 3361696"/>
                <a:gd name="connsiteY2" fmla="*/ 1 h 2881448"/>
                <a:gd name="connsiteX3" fmla="*/ 3361696 w 3361696"/>
                <a:gd name="connsiteY3" fmla="*/ 1440724 h 2881448"/>
                <a:gd name="connsiteX4" fmla="*/ 2641334 w 3361696"/>
                <a:gd name="connsiteY4" fmla="*/ 2881447 h 2881448"/>
                <a:gd name="connsiteX5" fmla="*/ 720362 w 3361696"/>
                <a:gd name="connsiteY5" fmla="*/ 2881447 h 2881448"/>
                <a:gd name="connsiteX6" fmla="*/ 0 w 3361696"/>
                <a:gd name="connsiteY6" fmla="*/ 1440724 h 28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1696" h="2881448">
                  <a:moveTo>
                    <a:pt x="0" y="1440724"/>
                  </a:moveTo>
                  <a:lnTo>
                    <a:pt x="720362" y="1"/>
                  </a:lnTo>
                  <a:lnTo>
                    <a:pt x="2641334" y="1"/>
                  </a:lnTo>
                  <a:lnTo>
                    <a:pt x="3361696" y="1440724"/>
                  </a:lnTo>
                  <a:lnTo>
                    <a:pt x="2641334" y="2881447"/>
                  </a:lnTo>
                  <a:lnTo>
                    <a:pt x="720362" y="2881447"/>
                  </a:lnTo>
                  <a:lnTo>
                    <a:pt x="0" y="144072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626942" tIns="552618" rIns="626942" bIns="552618" numCol="1" spcCol="1270" anchor="ctr" anchorCtr="0">
              <a:noAutofit/>
            </a:bodyPr>
            <a:lstStyle>
              <a:defPPr>
                <a:defRPr lang="sr-Latn-RS"/>
              </a:defPPr>
              <a:lvl1pPr marL="0" algn="l" defTabSz="217663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319" algn="l" defTabSz="217663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6638" algn="l" defTabSz="217663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4957" algn="l" defTabSz="217663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3276" algn="l" defTabSz="217663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1594" algn="l" defTabSz="217663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29913" algn="l" defTabSz="217663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18232" algn="l" defTabSz="217663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6551" algn="l" defTabSz="217663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800" b="0" i="0" dirty="0">
                  <a:latin typeface="Camber 1" panose="020B0604020202020204" charset="0"/>
                  <a:cs typeface="Camber 1" panose="020B0604020202020204" charset="0"/>
                </a:rPr>
                <a:t>CARNET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21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77800-F25B-8E27-68D2-79A3FA949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647700"/>
            <a:ext cx="13220700" cy="1905000"/>
          </a:xfrm>
        </p:spPr>
        <p:txBody>
          <a:bodyPr>
            <a:noAutofit/>
          </a:bodyPr>
          <a:lstStyle/>
          <a:p>
            <a:pPr algn="l"/>
            <a:r>
              <a:rPr lang="hr-HR" sz="6600" dirty="0"/>
              <a:t>Proces uključivanja u modul Upravljanje udžbenicima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33CC09-20ED-8B89-43F0-D6E9DBC34F22}"/>
              </a:ext>
            </a:extLst>
          </p:cNvPr>
          <p:cNvSpPr txBox="1"/>
          <p:nvPr/>
        </p:nvSpPr>
        <p:spPr>
          <a:xfrm>
            <a:off x="2743200" y="3390900"/>
            <a:ext cx="133731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hr-HR" sz="3600" dirty="0">
                <a:solidFill>
                  <a:srgbClr val="737373"/>
                </a:solidFill>
                <a:latin typeface="Camber 1"/>
              </a:rPr>
              <a:t>Postojeći korisnici</a:t>
            </a:r>
            <a:r>
              <a:rPr lang="en-US" sz="3600" dirty="0">
                <a:solidFill>
                  <a:srgbClr val="737373"/>
                </a:solidFill>
                <a:latin typeface="Camber 1"/>
              </a:rPr>
              <a:t>​</a:t>
            </a:r>
          </a:p>
          <a:p>
            <a:pPr lvl="1" fontAlgn="base">
              <a:buClr>
                <a:srgbClr val="40AA3C"/>
              </a:buClr>
              <a:buFont typeface="Arial" panose="020B0604020202020204" pitchFamily="34" charset="0"/>
              <a:buChar char="•"/>
            </a:pPr>
            <a:r>
              <a:rPr lang="hr-HR" sz="3600" dirty="0">
                <a:solidFill>
                  <a:srgbClr val="737373"/>
                </a:solidFill>
                <a:latin typeface="Camber 1"/>
              </a:rPr>
              <a:t> dobiveni predložak popuniti i poslati na </a:t>
            </a:r>
            <a:r>
              <a:rPr lang="hr-HR" sz="3600" dirty="0">
                <a:solidFill>
                  <a:srgbClr val="737373"/>
                </a:solidFill>
                <a:latin typeface="Camber 1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helpdesk@skole.hr</a:t>
            </a:r>
            <a:r>
              <a:rPr lang="hr-HR" sz="3600" dirty="0">
                <a:solidFill>
                  <a:srgbClr val="737373"/>
                </a:solidFill>
                <a:latin typeface="Camber 1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hr-HR" sz="3600" dirty="0">
              <a:solidFill>
                <a:srgbClr val="737373"/>
              </a:solidFill>
              <a:latin typeface="Camber 1"/>
            </a:endParaRPr>
          </a:p>
          <a:p>
            <a:pPr algn="l" rtl="0" fontAlgn="base"/>
            <a:r>
              <a:rPr lang="hr-HR" sz="3600" dirty="0">
                <a:solidFill>
                  <a:srgbClr val="737373"/>
                </a:solidFill>
                <a:latin typeface="Camber 1"/>
              </a:rPr>
              <a:t>Novi korisnici </a:t>
            </a:r>
            <a:r>
              <a:rPr lang="en-US" sz="3600" dirty="0">
                <a:solidFill>
                  <a:srgbClr val="737373"/>
                </a:solidFill>
                <a:latin typeface="Camber 1"/>
              </a:rPr>
              <a:t>​</a:t>
            </a:r>
          </a:p>
          <a:p>
            <a:pPr lvl="1" fontAlgn="base">
              <a:buClr>
                <a:srgbClr val="40AA3C"/>
              </a:buClr>
              <a:buFont typeface="Arial" panose="020B0604020202020204" pitchFamily="34" charset="0"/>
              <a:buChar char="•"/>
            </a:pPr>
            <a:r>
              <a:rPr lang="hr-HR" sz="3600" dirty="0">
                <a:solidFill>
                  <a:srgbClr val="737373"/>
                </a:solidFill>
                <a:latin typeface="Camber 1"/>
              </a:rPr>
              <a:t> javiti se na </a:t>
            </a:r>
            <a:r>
              <a:rPr lang="hr-HR" sz="3600" dirty="0">
                <a:solidFill>
                  <a:srgbClr val="737373"/>
                </a:solidFill>
                <a:latin typeface="Camber 1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helpdesk@skole.hr</a:t>
            </a:r>
            <a:r>
              <a:rPr lang="hr-HR" sz="3600" dirty="0">
                <a:solidFill>
                  <a:srgbClr val="737373"/>
                </a:solidFill>
                <a:latin typeface="Camber 1"/>
              </a:rPr>
              <a:t> s nazivom škole, OIB-om i MZO šifrom te zahtjevom za korištenje modula nabave udžbenika</a:t>
            </a:r>
            <a:r>
              <a:rPr lang="en-US" sz="3600" dirty="0">
                <a:solidFill>
                  <a:srgbClr val="737373"/>
                </a:solidFill>
                <a:latin typeface="Camber 1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hr-HR" b="0" i="0" dirty="0">
              <a:solidFill>
                <a:srgbClr val="6D6E7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7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B922-EDF3-BBBD-499E-709F4671F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6600" dirty="0"/>
              <a:t>Unos narudžbenice</a:t>
            </a:r>
            <a:endParaRPr lang="hr-H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9CA81B-A133-C314-2E71-4A8DDC8D7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26" y="2400300"/>
            <a:ext cx="14081947" cy="63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62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B922-EDF3-BBBD-499E-709F4671F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6600" dirty="0"/>
              <a:t>Unos narudžbenice</a:t>
            </a:r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4354A8-8532-9EFB-5BE9-B845C505C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43" y="2400300"/>
            <a:ext cx="1404605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601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b625e1-1c2f-4c26-a46e-26224a11f626">
      <Terms xmlns="http://schemas.microsoft.com/office/infopath/2007/PartnerControls"/>
    </lcf76f155ced4ddcb4097134ff3c332f>
    <TaxCatchAll xmlns="540f58dd-fae0-4d8a-89ed-5b9f4de124c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A5CF4C609EB64BAC8D6DC5FC8245BA" ma:contentTypeVersion="18" ma:contentTypeDescription="Stvaranje novog dokumenta." ma:contentTypeScope="" ma:versionID="747b2fb1304a7e56b9383b26ed07981b">
  <xsd:schema xmlns:xsd="http://www.w3.org/2001/XMLSchema" xmlns:xs="http://www.w3.org/2001/XMLSchema" xmlns:p="http://schemas.microsoft.com/office/2006/metadata/properties" xmlns:ns2="bf74dda1-592a-4df4-8263-7d02cb3833a6" xmlns:ns3="a3b625e1-1c2f-4c26-a46e-26224a11f626" xmlns:ns4="540f58dd-fae0-4d8a-89ed-5b9f4de124c7" targetNamespace="http://schemas.microsoft.com/office/2006/metadata/properties" ma:root="true" ma:fieldsID="a46fbfe313f56a93ce21905d46048176" ns2:_="" ns3:_="" ns4:_="">
    <xsd:import namespace="bf74dda1-592a-4df4-8263-7d02cb3833a6"/>
    <xsd:import namespace="a3b625e1-1c2f-4c26-a46e-26224a11f626"/>
    <xsd:import namespace="540f58dd-fae0-4d8a-89ed-5b9f4de124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4dda1-592a-4df4-8263-7d02cb3833a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Raspršivanje savjeta za zajedničko korištenje" ma:internalName="SharingHintHash" ma:readOnly="true">
      <xsd:simpleType>
        <xsd:restriction base="dms:Text"/>
      </xsd:simpleType>
    </xsd:element>
    <xsd:element name="SharedWithDetails" ma:index="10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625e1-1c2f-4c26-a46e-26224a11f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Oznake slika" ma:readOnly="false" ma:fieldId="{5cf76f15-5ced-4ddc-b409-7134ff3c332f}" ma:taxonomyMulti="true" ma:sspId="6d986ede-ccc4-4a57-b6a6-e316a042c0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f58dd-fae0-4d8a-89ed-5b9f4de124c7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cab3d0d-e970-44dc-844c-bd77915a7bdf}" ma:internalName="TaxCatchAll" ma:showField="CatchAllData" ma:web="540f58dd-fae0-4d8a-89ed-5b9f4de12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F16EC4-C3B2-4AB6-A240-DBDA31ED5C46}">
  <ds:schemaRefs>
    <ds:schemaRef ds:uri="http://schemas.microsoft.com/office/2006/metadata/properties"/>
    <ds:schemaRef ds:uri="http://schemas.openxmlformats.org/package/2006/metadata/core-properties"/>
    <ds:schemaRef ds:uri="a3b625e1-1c2f-4c26-a46e-26224a11f626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540f58dd-fae0-4d8a-89ed-5b9f4de124c7"/>
    <ds:schemaRef ds:uri="bf74dda1-592a-4df4-8263-7d02cb3833a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62C4711-0D40-4A69-9318-F20C2F9608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A1466B-D909-4AF5-8471-39CE8049EE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74dda1-592a-4df4-8263-7d02cb3833a6"/>
    <ds:schemaRef ds:uri="a3b625e1-1c2f-4c26-a46e-26224a11f626"/>
    <ds:schemaRef ds:uri="540f58dd-fae0-4d8a-89ed-5b9f4de124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8507</TotalTime>
  <Words>415</Words>
  <Application>Microsoft Office PowerPoint</Application>
  <PresentationFormat>Prilagođeno</PresentationFormat>
  <Paragraphs>81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Theme</vt:lpstr>
      <vt:lpstr>PowerPoint prezentacija</vt:lpstr>
      <vt:lpstr>PowerPoint prezentacija</vt:lpstr>
      <vt:lpstr>Sadržaj</vt:lpstr>
      <vt:lpstr>CARNET sigma</vt:lpstr>
      <vt:lpstr>CARNET sigma</vt:lpstr>
      <vt:lpstr>CARNET sigma  Moduli</vt:lpstr>
      <vt:lpstr>Proces uključivanja u modul Upravljanje udžbenicima</vt:lpstr>
      <vt:lpstr>Unos narudžbenice</vt:lpstr>
      <vt:lpstr>Unos narudžbenice</vt:lpstr>
      <vt:lpstr>Unos narudžbenice</vt:lpstr>
      <vt:lpstr>Razmjena iskustava​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CUC2023_prezentacija</dc:title>
  <cp:lastModifiedBy>Karla Lojen</cp:lastModifiedBy>
  <cp:revision>5</cp:revision>
  <dcterms:created xsi:type="dcterms:W3CDTF">2006-08-16T00:00:00Z</dcterms:created>
  <dcterms:modified xsi:type="dcterms:W3CDTF">2023-04-24T13:13:42Z</dcterms:modified>
  <dc:identifier>DAFd6UHvDVw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0x010100C0A5CF4C609EB64BAC8D6DC5FC8245BA</vt:lpwstr>
  </property>
  <property fmtid="{D5CDD505-2E9C-101B-9397-08002B2CF9AE}" pid="3" name="MediaServiceImageTags">
    <vt:lpwstr/>
  </property>
</Properties>
</file>