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5" r:id="rId3"/>
    <p:sldId id="278" r:id="rId4"/>
    <p:sldId id="257" r:id="rId5"/>
    <p:sldId id="270" r:id="rId6"/>
    <p:sldId id="279" r:id="rId7"/>
    <p:sldId id="275" r:id="rId8"/>
    <p:sldId id="271" r:id="rId9"/>
    <p:sldId id="276" r:id="rId10"/>
    <p:sldId id="272" r:id="rId11"/>
    <p:sldId id="274" r:id="rId12"/>
    <p:sldId id="273" r:id="rId13"/>
    <p:sldId id="282" r:id="rId14"/>
    <p:sldId id="277" r:id="rId15"/>
    <p:sldId id="284" r:id="rId16"/>
    <p:sldId id="283" r:id="rId17"/>
    <p:sldId id="285" r:id="rId18"/>
    <p:sldId id="296" r:id="rId19"/>
    <p:sldId id="289" r:id="rId20"/>
    <p:sldId id="297" r:id="rId21"/>
    <p:sldId id="286" r:id="rId22"/>
    <p:sldId id="290" r:id="rId23"/>
    <p:sldId id="291" r:id="rId24"/>
    <p:sldId id="292" r:id="rId25"/>
    <p:sldId id="293" r:id="rId26"/>
    <p:sldId id="267" r:id="rId27"/>
    <p:sldId id="269" r:id="rId28"/>
    <p:sldId id="288" r:id="rId29"/>
    <p:sldId id="294" r:id="rId30"/>
    <p:sldId id="281" r:id="rId31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14" autoAdjust="0"/>
    <p:restoredTop sz="85230" autoAdjust="0"/>
  </p:normalViewPr>
  <p:slideViewPr>
    <p:cSldViewPr>
      <p:cViewPr>
        <p:scale>
          <a:sx n="60" d="100"/>
          <a:sy n="60" d="100"/>
        </p:scale>
        <p:origin x="200" y="2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2022./2023.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Algoritmi</c:v>
                </c:pt>
                <c:pt idx="1">
                  <c:v>Uvod u programski jezik 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3.5</c:v>
                </c:pt>
                <c:pt idx="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22-4424-B2DD-C859DF438F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2021./2022.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Algoritmi</c:v>
                </c:pt>
                <c:pt idx="1">
                  <c:v>Uvod u programski jezik C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3.35</c:v>
                </c:pt>
                <c:pt idx="1">
                  <c:v>3.67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22-4424-B2DD-C859DF438F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2020./2021.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Algoritmi</c:v>
                </c:pt>
                <c:pt idx="1">
                  <c:v>Uvod u programski jezik C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2.67</c:v>
                </c:pt>
                <c:pt idx="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B-46CB-B00C-775B755DFD9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2019./2020.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Algoritmi</c:v>
                </c:pt>
                <c:pt idx="1">
                  <c:v>Uvod u programski jezik C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2.79</c:v>
                </c:pt>
                <c:pt idx="1">
                  <c:v>3.54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B-46CB-B00C-775B755DF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6055696"/>
        <c:axId val="296056088"/>
      </c:barChart>
      <c:catAx>
        <c:axId val="29605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96056088"/>
        <c:crosses val="autoZero"/>
        <c:auto val="1"/>
        <c:lblAlgn val="ctr"/>
        <c:lblOffset val="100"/>
        <c:noMultiLvlLbl val="0"/>
      </c:catAx>
      <c:valAx>
        <c:axId val="29605608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96055696"/>
        <c:crosses val="autoZero"/>
        <c:crossBetween val="between"/>
        <c:majorUnit val="0.5"/>
        <c:minorUnit val="0.30000000000000004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477D14C5-CED9-4CFC-B338-DFB0C8090B9F}">
      <dgm:prSet phldrT="[Text]"/>
      <dgm:spPr/>
      <dgm:t>
        <a:bodyPr rtlCol="0"/>
        <a:lstStyle/>
        <a:p>
          <a:pPr rtl="0"/>
          <a:r>
            <a:rPr lang="hr-HR" noProof="0" dirty="0"/>
            <a:t>Hipoteza 1</a:t>
          </a:r>
        </a:p>
      </dgm:t>
    </dgm:pt>
    <dgm:pt modelId="{92DFCBC7-BC14-4697-8ECD-BF0D5B1EDA3B}" type="par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87E3C0DB-7BEE-424E-8E11-B838D238D595}" type="sib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/>
      <dgm:spPr/>
      <dgm:t>
        <a:bodyPr rtlCol="0"/>
        <a:lstStyle/>
        <a:p>
          <a:pPr rtl="0"/>
          <a:r>
            <a:rPr lang="hr-HR" dirty="0">
              <a:latin typeface="Calibri" panose="020F0502020204030204" pitchFamily="34" charset="0"/>
              <a:cs typeface="Calibri" panose="020F0502020204030204" pitchFamily="34" charset="0"/>
            </a:rPr>
            <a:t>Učenici postižu bolje rezultate ako koristimo </a:t>
          </a:r>
          <a:r>
            <a:rPr lang="hr-HR" i="1" dirty="0" err="1">
              <a:latin typeface="Calibri" panose="020F0502020204030204" pitchFamily="34" charset="0"/>
              <a:cs typeface="Calibri" panose="020F0502020204030204" pitchFamily="34" charset="0"/>
            </a:rPr>
            <a:t>Flowgorithm</a:t>
          </a:r>
          <a:r>
            <a:rPr lang="hr-HR" dirty="0">
              <a:latin typeface="Calibri" panose="020F0502020204030204" pitchFamily="34" charset="0"/>
              <a:cs typeface="Calibri" panose="020F0502020204030204" pitchFamily="34" charset="0"/>
            </a:rPr>
            <a:t>, a ne papir i olovku za učenje algoritama.</a:t>
          </a:r>
          <a:endParaRPr lang="hr-HR" noProof="0" dirty="0"/>
        </a:p>
      </dgm: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/>
      <dgm:spPr/>
      <dgm:t>
        <a:bodyPr rtlCol="0"/>
        <a:lstStyle/>
        <a:p>
          <a:pPr rtl="0"/>
          <a:r>
            <a:rPr lang="hr-HR" noProof="0" dirty="0"/>
            <a:t>Hipoteza 2</a:t>
          </a:r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D6510970-8F9C-4B45-A0F3-6ACB9AA76D40}">
      <dgm:prSet phldrT="[Text]"/>
      <dgm:spPr/>
      <dgm:t>
        <a:bodyPr/>
        <a:lstStyle/>
        <a:p>
          <a:r>
            <a:rPr lang="hr-HR" dirty="0">
              <a:latin typeface="Calibri" panose="020F0502020204030204" pitchFamily="34" charset="0"/>
              <a:cs typeface="Calibri" panose="020F0502020204030204" pitchFamily="34" charset="0"/>
            </a:rPr>
            <a:t>Učenici postižu bolje rezultate pri upotrebi programskog jezika </a:t>
          </a:r>
          <a:r>
            <a:rPr lang="hr-HR" i="1" dirty="0">
              <a:latin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hr-HR" dirty="0">
              <a:latin typeface="Calibri" panose="020F0502020204030204" pitchFamily="34" charset="0"/>
              <a:cs typeface="Calibri" panose="020F0502020204030204" pitchFamily="34" charset="0"/>
            </a:rPr>
            <a:t> ako prethodno koristimo </a:t>
          </a:r>
          <a:r>
            <a:rPr lang="hr-HR" i="1" dirty="0" err="1">
              <a:latin typeface="Calibri" panose="020F0502020204030204" pitchFamily="34" charset="0"/>
              <a:cs typeface="Calibri" panose="020F0502020204030204" pitchFamily="34" charset="0"/>
            </a:rPr>
            <a:t>Flowgorithm</a:t>
          </a:r>
          <a:r>
            <a:rPr lang="hr-HR" dirty="0">
              <a:latin typeface="Calibri" panose="020F0502020204030204" pitchFamily="34" charset="0"/>
              <a:cs typeface="Calibri" panose="020F0502020204030204" pitchFamily="34" charset="0"/>
            </a:rPr>
            <a:t> tijekom učenja algoritama.</a:t>
          </a:r>
          <a:endParaRPr lang="hr-HR" noProof="0" dirty="0"/>
        </a:p>
      </dgm:t>
    </dgm:pt>
    <dgm:pt modelId="{7A9FC291-2B6A-4475-8B09-917F9F09E3AB}" type="par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4B87F32C-3630-48F2-9114-4262C0BEEA9E}" type="sib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A9DD881E-A532-414B-870C-8ADE2076F78C}" type="pres">
      <dgm:prSet presAssocID="{477D14C5-CED9-4CFC-B338-DFB0C8090B9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D5F6E02-AD43-4E7A-935B-DDF5D6C74800}" type="pres">
      <dgm:prSet presAssocID="{477D14C5-CED9-4CFC-B338-DFB0C8090B9F}" presName="childText" presStyleLbl="revTx" presStyleIdx="0" presStyleCnt="2">
        <dgm:presLayoutVars>
          <dgm:bulletEnabled val="1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82956A5-ADC8-4959-B856-589B9D9B9635}" type="pres">
      <dgm:prSet presAssocID="{3C67E77D-62FA-499D-B5E6-E79A091C526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AB09493F-37CB-481D-BE1C-7A521AC3963B}" type="presOf" srcId="{477D14C5-CED9-4CFC-B338-DFB0C8090B9F}" destId="{A9DD881E-A532-414B-870C-8ADE2076F78C}" srcOrd="0" destOrd="0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87AD0085-41E8-4E29-BBED-9D1036577237}" type="presOf" srcId="{C111C18A-FD96-4E63-821A-54D70D8DC65F}" destId="{CD5F6E02-AD43-4E7A-935B-DDF5D6C74800}" srcOrd="0" destOrd="0" presId="urn:microsoft.com/office/officeart/2005/8/layout/vList2"/>
    <dgm:cxn modelId="{E2EE33AC-3CDB-41AB-99D0-EE89822B0377}" type="presOf" srcId="{90119837-5B71-4D44-BB01-DB0B084933C8}" destId="{ED5DCCC5-BCA8-4491-AA37-BAF153ECA184}" srcOrd="0" destOrd="0" presId="urn:microsoft.com/office/officeart/2005/8/layout/vList2"/>
    <dgm:cxn modelId="{80D369CF-62F1-4541-AEE2-AB29E5A204FB}" type="presOf" srcId="{3C67E77D-62FA-499D-B5E6-E79A091C5267}" destId="{81203336-F3DE-4B3A-BCF4-0F68C23AC2BB}" srcOrd="0" destOrd="0" presId="urn:microsoft.com/office/officeart/2005/8/layout/vList2"/>
    <dgm:cxn modelId="{44946EF3-425E-42C8-A6FB-ABA83804B586}" type="presOf" srcId="{D6510970-8F9C-4B45-A0F3-6ACB9AA76D40}" destId="{782956A5-ADC8-4959-B856-589B9D9B9635}" srcOrd="0" destOrd="0" presId="urn:microsoft.com/office/officeart/2005/8/layout/vList2"/>
    <dgm:cxn modelId="{8ED8745E-70AE-4940-BBB9-FB6376BDA0D9}" type="presParOf" srcId="{ED5DCCC5-BCA8-4491-AA37-BAF153ECA184}" destId="{A9DD881E-A532-414B-870C-8ADE2076F78C}" srcOrd="0" destOrd="0" presId="urn:microsoft.com/office/officeart/2005/8/layout/vList2"/>
    <dgm:cxn modelId="{31CF7A1A-6E4D-4D10-861C-4FF0D37EB7F8}" type="presParOf" srcId="{ED5DCCC5-BCA8-4491-AA37-BAF153ECA184}" destId="{CD5F6E02-AD43-4E7A-935B-DDF5D6C74800}" srcOrd="1" destOrd="0" presId="urn:microsoft.com/office/officeart/2005/8/layout/vList2"/>
    <dgm:cxn modelId="{9126909B-F016-45D1-8092-6C3135AB4C8A}" type="presParOf" srcId="{ED5DCCC5-BCA8-4491-AA37-BAF153ECA184}" destId="{81203336-F3DE-4B3A-BCF4-0F68C23AC2BB}" srcOrd="2" destOrd="0" presId="urn:microsoft.com/office/officeart/2005/8/layout/vList2"/>
    <dgm:cxn modelId="{730D2F2D-B4CA-4D4B-834E-CF6050C80AD0}" type="presParOf" srcId="{ED5DCCC5-BCA8-4491-AA37-BAF153ECA184}" destId="{782956A5-ADC8-4959-B856-589B9D9B963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382177"/>
          <a:ext cx="4419600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rtlCol="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noProof="0" dirty="0"/>
            <a:t>Hipoteza 1</a:t>
          </a:r>
        </a:p>
      </dsp:txBody>
      <dsp:txXfrm>
        <a:off x="31613" y="413790"/>
        <a:ext cx="4356374" cy="584369"/>
      </dsp:txXfrm>
    </dsp:sp>
    <dsp:sp modelId="{CD5F6E02-AD43-4E7A-935B-DDF5D6C74800}">
      <dsp:nvSpPr>
        <dsp:cNvPr id="0" name=""/>
        <dsp:cNvSpPr/>
      </dsp:nvSpPr>
      <dsp:spPr>
        <a:xfrm>
          <a:off x="0" y="1029772"/>
          <a:ext cx="4419600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34290" rIns="192024" bIns="34290" numCol="1" spcCol="1270" rtlCol="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100" kern="1200" dirty="0">
              <a:latin typeface="Calibri" panose="020F0502020204030204" pitchFamily="34" charset="0"/>
              <a:cs typeface="Calibri" panose="020F0502020204030204" pitchFamily="34" charset="0"/>
            </a:rPr>
            <a:t>Učenici postižu bolje rezultate ako koristimo </a:t>
          </a:r>
          <a:r>
            <a:rPr lang="hr-HR" sz="2100" i="1" kern="1200" dirty="0" err="1">
              <a:latin typeface="Calibri" panose="020F0502020204030204" pitchFamily="34" charset="0"/>
              <a:cs typeface="Calibri" panose="020F0502020204030204" pitchFamily="34" charset="0"/>
            </a:rPr>
            <a:t>Flowgorithm</a:t>
          </a:r>
          <a:r>
            <a:rPr lang="hr-HR" sz="2100" kern="1200" dirty="0">
              <a:latin typeface="Calibri" panose="020F0502020204030204" pitchFamily="34" charset="0"/>
              <a:cs typeface="Calibri" panose="020F0502020204030204" pitchFamily="34" charset="0"/>
            </a:rPr>
            <a:t>, a ne papir i olovku za učenje algoritama.</a:t>
          </a:r>
          <a:endParaRPr lang="hr-HR" sz="2100" kern="1200" noProof="0" dirty="0"/>
        </a:p>
      </dsp:txBody>
      <dsp:txXfrm>
        <a:off x="0" y="1029772"/>
        <a:ext cx="4419600" cy="950130"/>
      </dsp:txXfrm>
    </dsp:sp>
    <dsp:sp modelId="{81203336-F3DE-4B3A-BCF4-0F68C23AC2BB}">
      <dsp:nvSpPr>
        <dsp:cNvPr id="0" name=""/>
        <dsp:cNvSpPr/>
      </dsp:nvSpPr>
      <dsp:spPr>
        <a:xfrm>
          <a:off x="0" y="1979902"/>
          <a:ext cx="4419600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rtlCol="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noProof="0" dirty="0"/>
            <a:t>Hipoteza 2</a:t>
          </a:r>
        </a:p>
      </dsp:txBody>
      <dsp:txXfrm>
        <a:off x="31613" y="2011515"/>
        <a:ext cx="4356374" cy="584369"/>
      </dsp:txXfrm>
    </dsp:sp>
    <dsp:sp modelId="{782956A5-ADC8-4959-B856-589B9D9B9635}">
      <dsp:nvSpPr>
        <dsp:cNvPr id="0" name=""/>
        <dsp:cNvSpPr/>
      </dsp:nvSpPr>
      <dsp:spPr>
        <a:xfrm>
          <a:off x="0" y="2627497"/>
          <a:ext cx="4419600" cy="1257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100" kern="1200" dirty="0">
              <a:latin typeface="Calibri" panose="020F0502020204030204" pitchFamily="34" charset="0"/>
              <a:cs typeface="Calibri" panose="020F0502020204030204" pitchFamily="34" charset="0"/>
            </a:rPr>
            <a:t>Učenici postižu bolje rezultate pri upotrebi programskog jezika </a:t>
          </a:r>
          <a:r>
            <a:rPr lang="hr-HR" sz="2100" i="1" kern="1200" dirty="0">
              <a:latin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hr-HR" sz="2100" kern="1200" dirty="0">
              <a:latin typeface="Calibri" panose="020F0502020204030204" pitchFamily="34" charset="0"/>
              <a:cs typeface="Calibri" panose="020F0502020204030204" pitchFamily="34" charset="0"/>
            </a:rPr>
            <a:t> ako prethodno koristimo </a:t>
          </a:r>
          <a:r>
            <a:rPr lang="hr-HR" sz="2100" i="1" kern="1200" dirty="0" err="1">
              <a:latin typeface="Calibri" panose="020F0502020204030204" pitchFamily="34" charset="0"/>
              <a:cs typeface="Calibri" panose="020F0502020204030204" pitchFamily="34" charset="0"/>
            </a:rPr>
            <a:t>Flowgorithm</a:t>
          </a:r>
          <a:r>
            <a:rPr lang="hr-HR" sz="2100" kern="1200" dirty="0">
              <a:latin typeface="Calibri" panose="020F0502020204030204" pitchFamily="34" charset="0"/>
              <a:cs typeface="Calibri" panose="020F0502020204030204" pitchFamily="34" charset="0"/>
            </a:rPr>
            <a:t> tijekom učenja algoritama.</a:t>
          </a:r>
          <a:endParaRPr lang="hr-HR" sz="2100" kern="1200" noProof="0" dirty="0"/>
        </a:p>
      </dsp:txBody>
      <dsp:txXfrm>
        <a:off x="0" y="2627497"/>
        <a:ext cx="4419600" cy="1257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B131F9-05FE-49DE-92C8-6B812B9BB146}" type="datetime1">
              <a:rPr lang="hr-HR" smtClean="0"/>
              <a:t>31.3.2023.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277FB5-421B-48D0-A6B8-3E99BFD14656}" type="datetime1">
              <a:rPr lang="hr-HR" smtClean="0"/>
              <a:t>31.3.2023.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796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27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3181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28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40146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29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834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Dijagram toka je grafički prikaz algoritma ili programa. Algoritam je skup instrukcija (konačan) koji rješava zadani problem. Dijagrami dijagrama toka lako su razumljivi i vizualno predstavljaju logične korake i tijek programa. Dijagrami toka mogu se pisati rukom odnosno crtati olovkom na papiru ili crtati na računalu upotrebom digitalnih alata za crtanje dijagrama toka.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3192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36 jezika za sučelje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4484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08719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3 vrste </a:t>
            </a:r>
            <a:r>
              <a:rPr lang="hr-HR" dirty="0" err="1"/>
              <a:t>pseudokoda</a:t>
            </a:r>
            <a:endParaRPr lang="hr-HR" dirty="0"/>
          </a:p>
          <a:p>
            <a:r>
              <a:rPr lang="hr-HR" dirty="0"/>
              <a:t>25 programskih jezika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832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5878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61456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25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676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26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716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hr-HR" dirty="0"/>
              <a:t>Kliknite da biste uredili stil naslova matrice</a:t>
            </a:r>
          </a:p>
        </p:txBody>
      </p:sp>
      <p:grpSp>
        <p:nvGrpSpPr>
          <p:cNvPr id="256" name="crta" descr="Slika crt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Prostoručni oblik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8" name="Prostoručni oblik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9" name="Prostoručni oblik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0" name="Prostoručni oblik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1" name="Prostoručni oblik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2" name="Prostoručni oblik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3" name="Prostoručni oblik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4" name="Prostoručni oblik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5" name="Prostoručni oblik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6" name="Prostoručni oblik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7" name="Prostoručni oblik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8" name="Prostoručni oblik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9" name="Prostoručni oblik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0" name="Prostoručni oblik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1" name="Prostoručni oblik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2" name="Prostoručni oblik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3" name="Prostoručni oblik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4" name="Prostoručni oblik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5" name="Prostoručni oblik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6" name="Prostoručni oblik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7" name="Prostoručni oblik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8" name="Prostoručni oblik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9" name="Prostoručni oblik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0" name="Prostoručni oblik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1" name="Prostoručni oblik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2" name="Prostoručni oblik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3" name="Prostoručni oblik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4" name="Prostoručni oblik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5" name="Prostoručni oblik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6" name="Prostoručni oblik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7" name="Prostoručni oblik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8" name="Prostoručni oblik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9" name="Prostoručni oblik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0" name="Prostoručni oblik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1" name="Prostoručni oblik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2" name="Prostoručni oblik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3" name="Prostoručni oblik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4" name="Prostoručni oblik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5" name="Prostoručni oblik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6" name="Prostoručni oblik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7" name="Prostoručni oblik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8" name="Prostoručni oblik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9" name="Prostoručni oblik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0" name="Prostoručni oblik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1" name="Prostoručni oblik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2" name="Prostoručni oblik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3" name="Prostoručni oblik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4" name="Prostoručni oblik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5" name="Prostoručni oblik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6" name="Prostoručni oblik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7" name="Prostoručni oblik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8" name="Prostoručni oblik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9" name="Prostoručni oblik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0" name="Prostoručni oblik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1" name="Prostoručni oblik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2" name="Prostoručni oblik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3" name="Prostoručni oblik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4" name="Prostoručni oblik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5" name="Prostoručni oblik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6" name="Prostoručni oblik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7" name="Prostoručni oblik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8" name="Prostoručni oblik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9" name="Prostoručni oblik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0" name="Prostoručni oblik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1" name="Prostoručni oblik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2" name="Prostoručni oblik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3" name="Prostoručni oblik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4" name="Prostoručni oblik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5" name="Prostoručni oblik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6" name="Prostoručni oblik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7" name="Prostoručni oblik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8" name="Prostoručni oblik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9" name="Prostoručni oblik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0" name="Prostoručni oblik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1" name="Prostoručni oblik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2" name="Prostoručni oblik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3" name="Prostoručni oblik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4" name="Prostoručni oblik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5" name="Prostoručni oblik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6" name="Prostoručni oblik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7" name="Prostoručni oblik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8" name="Prostoručni oblik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9" name="Prostoručni oblik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0" name="Prostoručni oblik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1" name="Prostoručni oblik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2" name="Prostoručni oblik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3" name="Prostoručni oblik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4" name="Prostoručni oblik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5" name="Prostoručni oblik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6" name="Prostoručni oblik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7" name="Prostoručni oblik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8" name="Prostoručni oblik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9" name="Prostoručni oblik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0" name="Prostoručni oblik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1" name="Prostoručni oblik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2" name="Prostoručni oblik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3" name="Prostoručni oblik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4" name="Prostoručni oblik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5" name="Prostoručni oblik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6" name="Prostoručni oblik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7" name="Prostoručni oblik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8" name="Prostoručni oblik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9" name="Prostoručni oblik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0" name="Prostoručni oblik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1" name="Prostoručni oblik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2" name="Prostoručni oblik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3" name="Prostoručni oblik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4" name="Prostoručni oblik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5" name="Prostoručni oblik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6" name="Prostoručni oblik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7" name="Prostoručni oblik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8" name="Prostoručni oblik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9" name="Prostoručni oblik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0" name="Prostoručni oblik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1" name="Prostoručni oblik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2" name="Prostoručni oblik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3" name="Prostoručni oblik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4" name="Prostoručni oblik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5" name="Prostoručni oblik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6" name="Prostoručni oblik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7" name="Prostoručni oblik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8" name="Prostoručni oblik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9" name="Prostoručni oblik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7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Prostoručni oblik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9" name="Prostoručni oblik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0" name="Prostoručni oblik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1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2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3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4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5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4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5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6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7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8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9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0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1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2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3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4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5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6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7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8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9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0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1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2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3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4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5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6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7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8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9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0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1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2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3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4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5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6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7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8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9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0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1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2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3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4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5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6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7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8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9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0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1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2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3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4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5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6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7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8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9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80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81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7" name="crta" descr="Slika crt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Prostoruč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9" name="Prostoruč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0" name="Prostoruč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1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2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3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4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5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4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5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6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7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8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9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0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1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2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3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4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5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6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7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8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9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0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1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2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3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4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5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6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7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8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9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0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1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2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3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4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5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6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7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8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9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0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1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2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3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4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5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6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7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8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9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0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1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2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3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4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5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6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7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8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9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80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81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167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Prostoruč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9" name="Prostoruč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0" name="Prostoruč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1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2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3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4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5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6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7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8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9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0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1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2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3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4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5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6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7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8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9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0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1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2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3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4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5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6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7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8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9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0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1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2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3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4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5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6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7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8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9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0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1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2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3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4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5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6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7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8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9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0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1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2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3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4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5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6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7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8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9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0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1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2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3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4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5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6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7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8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9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40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41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255" name="crta" descr="Slika crt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Prostoručni oblik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7" name="Prostoručni oblik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8" name="Prostoručni oblik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9" name="Prostoručni oblik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0" name="Prostoručni oblik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1" name="Prostoručni oblik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2" name="Prostoručni oblik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3" name="Prostoručni oblik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4" name="Prostoručni oblik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5" name="Prostoručni oblik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6" name="Prostoručni oblik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7" name="Prostoručni oblik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8" name="Prostoručni oblik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9" name="Prostoručni oblik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0" name="Prostoručni oblik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1" name="Prostoručni oblik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2" name="Prostoručni oblik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3" name="Prostoručni oblik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4" name="Prostoručni oblik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5" name="Prostoručni oblik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6" name="Prostoručni oblik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7" name="Prostoručni oblik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8" name="Prostoručni oblik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9" name="Prostoručni oblik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0" name="Prostoručni oblik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1" name="Prostoručni oblik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2" name="Prostoručni oblik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3" name="Prostoručni oblik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4" name="Prostoručni oblik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5" name="Prostoručni oblik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6" name="Prostoručni oblik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7" name="Prostoručni oblik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8" name="Prostoručni oblik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9" name="Prostoručni oblik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0" name="Prostoručni oblik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1" name="Prostoručni oblik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2" name="Prostoručni oblik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3" name="Prostoručni oblik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4" name="Prostoručni oblik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5" name="Prostoručni oblik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6" name="Prostoručni oblik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7" name="Prostoručni oblik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8" name="Prostoručni oblik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9" name="Prostoručni oblik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0" name="Prostoručni oblik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1" name="Prostoručni oblik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2" name="Prostoručni oblik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3" name="Prostoručni oblik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4" name="Prostoručni oblik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5" name="Prostoručni oblik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6" name="Prostoručni oblik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7" name="Prostoručni oblik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8" name="Prostoručni oblik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9" name="Prostoručni oblik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0" name="Prostoručni oblik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1" name="Prostoručni oblik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2" name="Prostoručni oblik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3" name="Prostoručni oblik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4" name="Prostoručni oblik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5" name="Prostoručni oblik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6" name="Prostoručni oblik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7" name="Prostoručni oblik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8" name="Prostoručni oblik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9" name="Prostoručni oblik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0" name="Prostoručni oblik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1" name="Prostoručni oblik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2" name="Prostoručni oblik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3" name="Prostoručni oblik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4" name="Prostoručni oblik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5" name="Prostoručni oblik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6" name="Prostoručni oblik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7" name="Prostoručni oblik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8" name="Prostoručni oblik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9" name="Prostoručni oblik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0" name="Prostoručni oblik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1" name="Prostoručni oblik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2" name="Prostoručni oblik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3" name="Prostoručni oblik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4" name="Prostoručni oblik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5" name="Prostoručni oblik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6" name="Prostoručni oblik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7" name="Prostoručni oblik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8" name="Prostoručni oblik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9" name="Prostoručni oblik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0" name="Prostoručni oblik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1" name="Prostoručni oblik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2" name="Prostoručni oblik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3" name="Prostoručni oblik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4" name="Prostoručni oblik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5" name="Prostoručni oblik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6" name="Prostoručni oblik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7" name="Prostoručni oblik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8" name="Prostoručni oblik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9" name="Prostoručni oblik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0" name="Prostoručni oblik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1" name="Prostoručni oblik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2" name="Prostoručni oblik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3" name="Prostoručni oblik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4" name="Prostoručni oblik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5" name="Prostoručni oblik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6" name="Prostoručni oblik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7" name="Prostoručni oblik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8" name="Prostoručni oblik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9" name="Prostoručni oblik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0" name="Prostoručni oblik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1" name="Prostoručni oblik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2" name="Prostoručni oblik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3" name="Prostoručni oblik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4" name="Prostoručni oblik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5" name="Prostoručni oblik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6" name="Prostoručni oblik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7" name="Prostoručni oblik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8" name="Prostoručni oblik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9" name="Prostoručni oblik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0" name="Prostoručni oblik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1" name="Prostoručni oblik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2" name="Prostoručni oblik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3" name="Prostoručni oblik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4" name="Prostoručni oblik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5" name="Prostoručni oblik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6" name="Prostoručni oblik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7" name="Prostoručni oblik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8" name="Prostoručni oblik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158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Prostoruč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0" name="Prostoruč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1" name="Prostoruč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2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3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4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5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6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7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8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9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0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1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2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3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4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5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6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7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8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9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0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1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2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3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4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5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6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7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8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9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0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1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2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3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4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5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6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7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8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9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0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1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2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3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4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5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6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7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8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9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0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1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2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3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4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5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6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7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8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9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0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1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2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3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4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5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6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7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8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9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0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1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2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160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Prostoručni oblik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2" name="Prostoručni oblik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3" name="Prostoručni oblik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4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5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6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7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8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9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0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1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2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3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4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5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6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7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8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9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0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1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2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3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4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5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6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7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8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9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0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1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2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3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4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5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6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7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8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9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0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1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2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3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4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5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6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7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8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9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0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1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2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3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4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5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6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7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8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9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0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1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2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3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4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5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6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7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8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9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0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1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2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3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4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5" name="Rezervirano mjesto za sadržaj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156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Prostoruč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58" name="Prostoruč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59" name="Prostoruč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0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1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2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3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4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5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6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7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8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9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0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1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2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3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4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5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6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7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8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9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0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1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2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3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4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5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6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7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8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9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0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1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2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3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4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5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6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7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8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9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0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1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2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3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4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5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6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7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8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9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0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1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2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3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4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5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6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7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8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9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0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1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2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3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4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5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6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7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8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9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0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grpSp>
        <p:nvGrpSpPr>
          <p:cNvPr id="615" name="okvir" descr="Slika okvir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Prostoručni oblik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rostoručni oblik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rostoručni oblik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Prostoručni oblik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rostoručni oblik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rostoručni oblik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Prostoručni oblik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rostoručni oblik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rostoručni oblik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Prostoručni oblik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rostoručni oblik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rostoručni oblik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614" name="okvir" descr="Slika okvir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Prostoručni oblik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Prostoručni oblik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rostoručni oblik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Prostoručni oblik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Prostoručni oblik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rostoručni oblik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Prostoručni oblik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Prostoručni oblik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rostoručni oblik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Prostoručni oblik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Prostoručni oblik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rostoručni oblik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rostoručni oblik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rostoručni oblik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rostoručni oblik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rostoručni oblik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rostoručni oblik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rostoručni oblik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rostoručni oblik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rostoručni oblik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rostoručni oblik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rostoručni oblik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rostoručni oblik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rostoručni oblik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rostoručni oblik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rostoručni oblik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rostoručni oblik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rostoručni oblik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rostoručni oblik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rostoručni oblik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rostoručni oblik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rostoručni oblik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rostoručni oblik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rostoručni oblik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rostoručni oblik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rostoručni oblik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rostoručni oblik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rostoručni oblik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rostoručni oblik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rostoručni oblik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rostoručni oblik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rostoručni oblik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rostoručni oblik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rostoručni oblik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rostoručni oblik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rostoručni oblik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rostoručni oblik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rostoručni oblik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rostoručni oblik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rostoručni oblik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rostoručni oblik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rostoručni oblik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rostoručni oblik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rostoručni oblik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rostoručni oblik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rostoručni oblik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rostoručni oblik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rostoručni oblik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rostoručni oblik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rostoručni oblik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rostoručni oblik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rostoručni oblik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rostoručni oblik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rostoručni oblik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rostoručni oblik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rostoručni oblik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rostoručni oblik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rostoručni oblik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rostoručni oblik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rostoručni oblik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rostoručni oblik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rostoručni oblik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rostoručni oblik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rostoručni oblik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rostoručni oblik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rostoručni oblik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rostoručni oblik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rostoručni oblik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rostoručni oblik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rostoručni oblik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rostoručni oblik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rostoručni oblik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rostoručni oblik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dirty="0"/>
              <a:t>CUC 2023.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16_J4oUXEw?start=13&amp;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diagrams.net/?src=abou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narodne-novine.nn.hr/clanci/sluzbeni/2017_07_71_1699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lowgorithm.org/download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lowgorithm.org/documentation/index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1484784"/>
            <a:ext cx="9144000" cy="3087216"/>
          </a:xfrm>
        </p:spPr>
        <p:txBody>
          <a:bodyPr rtlCol="0"/>
          <a:lstStyle/>
          <a:p>
            <a:pPr rtl="0"/>
            <a:r>
              <a:rPr lang="hr-H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Omogućava li </a:t>
            </a:r>
            <a:r>
              <a:rPr lang="hr-HR" i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Flowgorithm</a:t>
            </a:r>
            <a:r>
              <a:rPr lang="hr-H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bolje razumijevanje programiranja?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2" y="5157192"/>
            <a:ext cx="9143999" cy="1066800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Emina Grmić, prof. savjetnik</a:t>
            </a:r>
          </a:p>
          <a:p>
            <a:pPr rtl="0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Tehnička škola Bjelovar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1FFC37B3-245E-8A52-A5A7-2EF886C8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C113883-3672-524D-51C7-89062DDC8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343"/>
            <a:ext cx="12188825" cy="647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653308BD-149B-61E4-AB32-9520C18F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2129B9D-1045-939B-8780-3098F7A52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343"/>
            <a:ext cx="12188825" cy="647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50B6DA4D-9A63-0D4C-37EC-4D4173DE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87D4B01-0F9B-C47E-9352-E74E6D129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343"/>
            <a:ext cx="12188825" cy="647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5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89C854D1-6DF3-4D1E-3619-19349A85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  <p:pic>
        <p:nvPicPr>
          <p:cNvPr id="3" name="Mrežni medijski sadržaji 2" title="Flowgorithm">
            <a:hlinkClick r:id="" action="ppaction://media"/>
            <a:extLst>
              <a:ext uri="{FF2B5EF4-FFF2-40B4-BE49-F238E27FC236}">
                <a16:creationId xmlns:a16="http://schemas.microsoft.com/office/drawing/2014/main" id="{365D5B76-29ED-E559-BC10-040C547FAA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36181"/>
            <a:ext cx="12188825" cy="68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7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048B2D-D2F4-2694-1F67-618FB999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>
                <a:latin typeface="Calibri" panose="020F0502020204030204" pitchFamily="34" charset="0"/>
                <a:cs typeface="Calibri" panose="020F0502020204030204" pitchFamily="34" charset="0"/>
              </a:rPr>
              <a:t>Alat za izradu dijagrama toka:</a:t>
            </a:r>
            <a:br>
              <a:rPr lang="hr-HR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4400" dirty="0">
                <a:latin typeface="Calibri" panose="020F0502020204030204" pitchFamily="34" charset="0"/>
                <a:cs typeface="Calibri" panose="020F0502020204030204" pitchFamily="34" charset="0"/>
              </a:rPr>
              <a:t>app.diagrams.net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FEB44DE-6245-399D-DB81-016063A69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72EAF99-E657-6935-2996-856F081A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37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1EB07A-CF09-9BC9-9984-3C4CA47C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>
                <a:latin typeface="Calibri" panose="020F0502020204030204" pitchFamily="34" charset="0"/>
                <a:cs typeface="Calibri" panose="020F0502020204030204" pitchFamily="34" charset="0"/>
              </a:rPr>
              <a:t>Što je app.diagrams.net?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375DCE-EBA2-5213-E6A9-7BCBF55FF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/>
              <a:t>online/offline program za crtanje dijagrama</a:t>
            </a:r>
          </a:p>
          <a:p>
            <a:r>
              <a:rPr lang="hr-HR" sz="3200" dirty="0"/>
              <a:t>nema  sve predviđene oblike za crtanje</a:t>
            </a:r>
          </a:p>
          <a:p>
            <a:r>
              <a:rPr lang="hr-HR" sz="3200" dirty="0"/>
              <a:t>crtanje dijagrama toka traje dulje</a:t>
            </a:r>
          </a:p>
          <a:p>
            <a:r>
              <a:rPr lang="hr-HR" sz="3200" dirty="0"/>
              <a:t>nema izvršavanja dijagrama toka</a:t>
            </a:r>
          </a:p>
          <a:p>
            <a:r>
              <a:rPr lang="hr-HR" sz="3200" dirty="0"/>
              <a:t>nema praćenja vrijednosti varijabli</a:t>
            </a:r>
          </a:p>
          <a:p>
            <a:r>
              <a:rPr lang="hr-HR" sz="3200" dirty="0"/>
              <a:t>nema prevođenja u programski jezik</a:t>
            </a:r>
          </a:p>
          <a:p>
            <a:endParaRPr lang="hr-HR" sz="3200" dirty="0"/>
          </a:p>
          <a:p>
            <a:endParaRPr lang="hr-HR" sz="3200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A0964E3-DEDF-9554-3453-778892D8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620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5CC6491F-C08A-86C0-0E3C-913E4A9A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Dijagram </a:t>
            </a:r>
            <a:r>
              <a:rPr lang="hr-HR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flowchart</a:t>
            </a:r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https://app.diagrams.net/?src=about</a:t>
            </a:r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0C168C6-D0C3-395B-58B0-66C35434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5FC7E42-64A3-705A-A17E-5ED4379C2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932" y="1853381"/>
            <a:ext cx="8712968" cy="43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8D79BE5-D267-6ABB-2DBE-5DD79B66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  <p:pic>
        <p:nvPicPr>
          <p:cNvPr id="8" name="Slika 7" descr="Slika na kojoj se prikazuje dijagram&#10;&#10;Opis je automatski generiran">
            <a:extLst>
              <a:ext uri="{FF2B5EF4-FFF2-40B4-BE49-F238E27FC236}">
                <a16:creationId xmlns:a16="http://schemas.microsoft.com/office/drawing/2014/main" id="{DE79AF0C-B7BC-1495-3EFE-AC0E5703EB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" r="41095" b="19551"/>
          <a:stretch/>
        </p:blipFill>
        <p:spPr>
          <a:xfrm>
            <a:off x="621804" y="205581"/>
            <a:ext cx="3528392" cy="6588275"/>
          </a:xfrm>
          <a:prstGeom prst="rect">
            <a:avLst/>
          </a:prstGeom>
        </p:spPr>
      </p:pic>
      <p:graphicFrame>
        <p:nvGraphicFramePr>
          <p:cNvPr id="9" name="Tablica 9">
            <a:extLst>
              <a:ext uri="{FF2B5EF4-FFF2-40B4-BE49-F238E27FC236}">
                <a16:creationId xmlns:a16="http://schemas.microsoft.com/office/drawing/2014/main" id="{DCCFD666-66E7-8145-9D72-58C632573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610122"/>
              </p:ext>
            </p:extLst>
          </p:nvPr>
        </p:nvGraphicFramePr>
        <p:xfrm>
          <a:off x="4991423" y="62166"/>
          <a:ext cx="5927526" cy="679582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75842">
                  <a:extLst>
                    <a:ext uri="{9D8B030D-6E8A-4147-A177-3AD203B41FA5}">
                      <a16:colId xmlns:a16="http://schemas.microsoft.com/office/drawing/2014/main" val="2668602909"/>
                    </a:ext>
                  </a:extLst>
                </a:gridCol>
                <a:gridCol w="1975842">
                  <a:extLst>
                    <a:ext uri="{9D8B030D-6E8A-4147-A177-3AD203B41FA5}">
                      <a16:colId xmlns:a16="http://schemas.microsoft.com/office/drawing/2014/main" val="486199378"/>
                    </a:ext>
                  </a:extLst>
                </a:gridCol>
                <a:gridCol w="1975842">
                  <a:extLst>
                    <a:ext uri="{9D8B030D-6E8A-4147-A177-3AD203B41FA5}">
                      <a16:colId xmlns:a16="http://schemas.microsoft.com/office/drawing/2014/main" val="3910148139"/>
                    </a:ext>
                  </a:extLst>
                </a:gridCol>
              </a:tblGrid>
              <a:tr h="522756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zbroj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1087417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nepoznato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0918706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1174598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314153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endParaRPr lang="hr-HR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0760508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4656818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endParaRPr lang="hr-HR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110662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endParaRPr lang="hr-HR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843799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816936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3790479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628046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5306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792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50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28C0C2D6-C405-FED3-7408-87761318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1072C52-2BBA-D927-158E-7EED986C0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6" y="1772816"/>
            <a:ext cx="6943725" cy="2800350"/>
          </a:xfrm>
          <a:prstGeom prst="rect">
            <a:avLst/>
          </a:prstGeom>
        </p:spPr>
      </p:pic>
      <p:graphicFrame>
        <p:nvGraphicFramePr>
          <p:cNvPr id="7" name="Tablica 9">
            <a:extLst>
              <a:ext uri="{FF2B5EF4-FFF2-40B4-BE49-F238E27FC236}">
                <a16:creationId xmlns:a16="http://schemas.microsoft.com/office/drawing/2014/main" id="{34A05C56-A1B3-EC14-B1A4-A158C51F3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89463"/>
              </p:ext>
            </p:extLst>
          </p:nvPr>
        </p:nvGraphicFramePr>
        <p:xfrm>
          <a:off x="7199062" y="0"/>
          <a:ext cx="4955637" cy="679582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296145">
                  <a:extLst>
                    <a:ext uri="{9D8B030D-6E8A-4147-A177-3AD203B41FA5}">
                      <a16:colId xmlns:a16="http://schemas.microsoft.com/office/drawing/2014/main" val="2668602909"/>
                    </a:ext>
                  </a:extLst>
                </a:gridCol>
                <a:gridCol w="2007613">
                  <a:extLst>
                    <a:ext uri="{9D8B030D-6E8A-4147-A177-3AD203B41FA5}">
                      <a16:colId xmlns:a16="http://schemas.microsoft.com/office/drawing/2014/main" val="486199378"/>
                    </a:ext>
                  </a:extLst>
                </a:gridCol>
                <a:gridCol w="1651879">
                  <a:extLst>
                    <a:ext uri="{9D8B030D-6E8A-4147-A177-3AD203B41FA5}">
                      <a16:colId xmlns:a16="http://schemas.microsoft.com/office/drawing/2014/main" val="3910148139"/>
                    </a:ext>
                  </a:extLst>
                </a:gridCol>
              </a:tblGrid>
              <a:tr h="522756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zbroj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1087417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nepoznato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0918706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1174598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314153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endParaRPr lang="hr-HR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0760508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4656818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endParaRPr lang="hr-HR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110662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endParaRPr lang="hr-HR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843799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816936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3790479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628046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5306"/>
                  </a:ext>
                </a:extLst>
              </a:tr>
              <a:tr h="522756"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792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23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4CBFBB-0303-70AC-4A17-406A89F11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>
                <a:latin typeface="Calibri" panose="020F0502020204030204" pitchFamily="34" charset="0"/>
                <a:cs typeface="Calibri" panose="020F0502020204030204" pitchFamily="34" charset="0"/>
              </a:rPr>
              <a:t>Ishodi učenja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21B64A-2442-25B3-95E9-34AA731B4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1D51564-51CE-F13D-9FB6-E9F806D8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415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B1CE98-A379-27EA-9039-9BC9B8FA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>
                <a:latin typeface="Calibri" panose="020F0502020204030204" pitchFamily="34" charset="0"/>
                <a:cs typeface="Calibri" panose="020F0502020204030204" pitchFamily="34" charset="0"/>
              </a:rPr>
              <a:t>Hipoteze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E7ED89-32C5-DE37-6F8F-ED30EA873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Hipoteza 1: Učenici postižu bolje rezultate ako koristimo </a:t>
            </a:r>
            <a:r>
              <a:rPr lang="hr-H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Flowgorithm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, a ne papir i olovku za učenje algoritama.</a:t>
            </a:r>
          </a:p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Hipoteza 2: Učenici postižu bolje rezultate pri upotrebi programskog jezika </a:t>
            </a:r>
            <a:r>
              <a:rPr lang="hr-HR" sz="3200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 ako prethodno koristimo </a:t>
            </a:r>
            <a:r>
              <a:rPr lang="hr-H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Flowgorithm</a:t>
            </a:r>
            <a:r>
              <a:rPr lang="hr-H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tijekom učenja algoritama.</a:t>
            </a:r>
          </a:p>
          <a:p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C1751FF-755C-4BF6-7B8E-C3ECF472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230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EA3F0C-CE83-B5B0-20FF-4142AA41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Calibri" panose="020F0502020204030204" pitchFamily="34" charset="0"/>
                <a:cs typeface="Calibri" panose="020F0502020204030204" pitchFamily="34" charset="0"/>
              </a:rPr>
              <a:t>Algoritmi i programiranje, ishodi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695CB9-DB8A-177C-8E01-8E72217D3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1. objasniti važnost algoritama u procesu rješavanja problema</a:t>
            </a:r>
          </a:p>
          <a:p>
            <a:pPr marL="0" indent="0">
              <a:buNone/>
            </a:pP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2. razmotriti tipične strukture podataka i pripadnih algoritama te prepoznati važna svojstva algoritama</a:t>
            </a:r>
          </a:p>
          <a:p>
            <a:pPr marL="0" indent="0">
              <a:buNone/>
            </a:pP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3. odabrati i osmisliti algoritme za rješavanje jednostavnijih problema</a:t>
            </a:r>
          </a:p>
          <a:p>
            <a:pPr marL="0" indent="0">
              <a:buNone/>
            </a:pP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4. koristiti naredbe za upis i ispis podataka</a:t>
            </a:r>
          </a:p>
          <a:p>
            <a:pPr marL="0" indent="0">
              <a:buNone/>
            </a:pP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5. primijeniti naredbe za grananje i ponavljanje dijelova programa</a:t>
            </a:r>
          </a:p>
          <a:p>
            <a:pPr marL="0" indent="0">
              <a:buNone/>
            </a:pP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6. koristiti jednodimenzionalna i dvodimenzionalna polja te nizove znakova</a:t>
            </a:r>
          </a:p>
          <a:p>
            <a:pPr marL="0" indent="0">
              <a:buNone/>
            </a:pPr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https://narodne-novine.nn.hr/clanci/sluzbeni/2017_07_71_1699.html</a:t>
            </a:r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5DF343F-21CB-E620-0694-DC111958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153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96ED08-2279-9B34-F9F3-ED859B11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>
                <a:latin typeface="Calibri" panose="020F0502020204030204" pitchFamily="34" charset="0"/>
                <a:cs typeface="Calibri" panose="020F0502020204030204" pitchFamily="34" charset="0"/>
              </a:rPr>
              <a:t>Učenici i alat app.diagrams.net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1CED85-1BBF-2855-F3E5-75099BC5D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Crtanje dijagrama toka je sporo, odvlači pozornost od razumijevanja samog algoritma (ili na papiru ili u alatu app.diagrams.net).</a:t>
            </a:r>
          </a:p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Omjer uloženog vremena za crtanje i vremena za postizanje razumijevanja algoritma nije u ravnoteži.</a:t>
            </a:r>
          </a:p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Često smo umjesto crtanja dijagrama toka pisali </a:t>
            </a:r>
            <a:r>
              <a:rPr lang="hr-H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pseudokod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 za algoritam.</a:t>
            </a:r>
          </a:p>
          <a:p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3E2A3AF-BC36-466C-F755-E8BD1AAA6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96ED08-2279-9B34-F9F3-ED859B11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>
                <a:latin typeface="Calibri" panose="020F0502020204030204" pitchFamily="34" charset="0"/>
                <a:cs typeface="Calibri" panose="020F0502020204030204" pitchFamily="34" charset="0"/>
              </a:rPr>
              <a:t>Učenici i alat </a:t>
            </a:r>
            <a:r>
              <a:rPr lang="hr-HR" sz="5400" i="1" dirty="0" err="1">
                <a:latin typeface="Calibri" panose="020F0502020204030204" pitchFamily="34" charset="0"/>
                <a:cs typeface="Calibri" panose="020F0502020204030204" pitchFamily="34" charset="0"/>
              </a:rPr>
              <a:t>Flowgorithm</a:t>
            </a:r>
            <a:endParaRPr lang="hr-HR" sz="5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1CED85-1BBF-2855-F3E5-75099BC5D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Crtanje dijagrama toka jednostavno je, intuitivno te  je naglasak na razumijevanju samog algoritma.</a:t>
            </a:r>
          </a:p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Omjer uloženog vremena za crtanje i vremena za postizanje razumijevanja algoritma je u ravnoteži.</a:t>
            </a:r>
          </a:p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Za potpuno razumijevanje algoritma i dalje smo na početku raspisivali tablicu promjene varijabli na ploči te nakon toga testirali rezultat putem </a:t>
            </a:r>
            <a:r>
              <a:rPr lang="hr-H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Flowgorithma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3E2A3AF-BC36-466C-F755-E8BD1AAA6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0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46669D-D087-C858-9496-5AE0E169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>
                <a:latin typeface="Calibri" panose="020F0502020204030204" pitchFamily="34" charset="0"/>
                <a:cs typeface="Calibri" panose="020F0502020204030204" pitchFamily="34" charset="0"/>
              </a:rPr>
              <a:t>Usporedba postizanja ishoda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D54314-FDEA-1B5A-0A5F-8F2A9D368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Rezultati nisu u potpunosti usporedivi zbog različitih ulaznih parametara, </a:t>
            </a:r>
            <a:r>
              <a:rPr lang="hr-H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pandemijskih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 godina poučavanja i ispitivanja </a:t>
            </a:r>
            <a:r>
              <a:rPr lang="hr-HR" sz="3200" i="1" dirty="0"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Promatrana skupina: tehničar za računalstvo, prvi razred, nastavni predmet Algoritmi i programiranje, nastavne cjeline: Algoritmi, Uvod u programiranje u programskom jeziku </a:t>
            </a:r>
            <a:r>
              <a:rPr lang="hr-HR" sz="3200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Hipoteza 1: Učenici postižu bolje rezultate ako koristimo </a:t>
            </a:r>
            <a:r>
              <a:rPr lang="hr-H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Flowgorithm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, a ne papir i olovku za učenje algoritama.</a:t>
            </a:r>
          </a:p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Hipoteza 2: Učenici postižu bolje rezultate pri upotrebi programskog jezika </a:t>
            </a:r>
            <a:r>
              <a:rPr lang="hr-HR" sz="3200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 ako prethodno koristimo </a:t>
            </a:r>
            <a:r>
              <a:rPr lang="hr-H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Flowgorithm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 tijekom učenja algoritama.</a:t>
            </a: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CD91E04-A52F-45A5-6448-8BE6526B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86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667660-FCDC-499F-9DE9-6DF8E4980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>
                <a:latin typeface="Calibri" panose="020F0502020204030204" pitchFamily="34" charset="0"/>
                <a:cs typeface="Calibri" panose="020F0502020204030204" pitchFamily="34" charset="0"/>
              </a:rPr>
              <a:t>Promatrane skupine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2379F4-BBB7-D9E8-EEE5-940552E99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tehničar za računalstvo, prvi razred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2022./2023., 26 učenika, </a:t>
            </a:r>
            <a:r>
              <a:rPr lang="hr-HR" i="1" dirty="0" err="1">
                <a:latin typeface="Calibri" panose="020F0502020204030204" pitchFamily="34" charset="0"/>
                <a:cs typeface="Calibri" panose="020F0502020204030204" pitchFamily="34" charset="0"/>
              </a:rPr>
              <a:t>Flowgorithm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(5. i 6. razred obvezan nastavni predmet Informatika)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2021./2022., 25 učenika,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pseudokod</a:t>
            </a:r>
            <a:b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(6. razred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obvezan nastavni predmet Informatika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2020. /2021., 24 učenika,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pseudokod</a:t>
            </a:r>
            <a:b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(nisu imali obvezan nastavni predmet Informatiku; nastava na daljinu: od listopada 2020. do svibnja 2021.)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2019./2020., 26 učenika,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app.diagrams.net</a:t>
            </a:r>
            <a:b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(nisu imali obvezan nastavni predmet Informatiku; nastava na daljinu: od ožujka 2020.)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ED9177-FCC6-D543-2527-6F636720D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6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DD4DD7-9981-6D9E-E005-A8F0F0EF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>
                <a:latin typeface="Calibri" panose="020F0502020204030204" pitchFamily="34" charset="0"/>
                <a:cs typeface="Calibri" panose="020F0502020204030204" pitchFamily="34" charset="0"/>
              </a:rPr>
              <a:t>Rezultati primjene znanja</a:t>
            </a:r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3184F13C-1B17-508D-30A7-CAACC2708E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528301"/>
              </p:ext>
            </p:extLst>
          </p:nvPr>
        </p:nvGraphicFramePr>
        <p:xfrm>
          <a:off x="1629916" y="1295400"/>
          <a:ext cx="9903053" cy="53949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88698446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51651327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17651143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401937511"/>
                    </a:ext>
                  </a:extLst>
                </a:gridCol>
                <a:gridCol w="2198197">
                  <a:extLst>
                    <a:ext uri="{9D8B030D-6E8A-4147-A177-3AD203B41FA5}">
                      <a16:colId xmlns:a16="http://schemas.microsoft.com/office/drawing/2014/main" val="520565164"/>
                    </a:ext>
                  </a:extLst>
                </a:gridCol>
              </a:tblGrid>
              <a:tr h="142984">
                <a:tc>
                  <a:txBody>
                    <a:bodyPr/>
                    <a:lstStyle/>
                    <a:p>
                      <a:r>
                        <a:rPr lang="hr-HR" dirty="0"/>
                        <a:t>Razredni odjel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Upisi u SŠ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Okolnosti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Primjena algoritama - </a:t>
                      </a:r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srednja ocjena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Uvod u programski jezik </a:t>
                      </a:r>
                      <a:r>
                        <a:rPr lang="hr-HR" i="1" dirty="0"/>
                        <a:t>C</a:t>
                      </a:r>
                      <a:r>
                        <a:rPr lang="hr-HR" dirty="0"/>
                        <a:t> </a:t>
                      </a:r>
                      <a:br>
                        <a:rPr lang="hr-HR" dirty="0"/>
                      </a:br>
                      <a:r>
                        <a:rPr lang="hr-HR" dirty="0"/>
                        <a:t>- </a:t>
                      </a:r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srednja ocjena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592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2022./2023. </a:t>
                      </a:r>
                      <a:b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 učenika </a:t>
                      </a:r>
                      <a:b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r-HR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Flowgorithm</a:t>
                      </a:r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prvi: </a:t>
                      </a:r>
                      <a:r>
                        <a:rPr lang="hr-HR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79,92</a:t>
                      </a:r>
                      <a:br>
                        <a:rPr lang="hr-HR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hr-HR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zadnji: 70,2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i 6. razred </a:t>
                      </a:r>
                      <a:b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obvezna Informatika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5003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2021./2022. </a:t>
                      </a:r>
                      <a:b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učenika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pseudokod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prvi: 80,00</a:t>
                      </a:r>
                    </a:p>
                    <a:p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zadnji: 74,73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razred </a:t>
                      </a:r>
                      <a:br>
                        <a:rPr lang="hr-H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r-H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obvezna Informatika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200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2020. /2021.</a:t>
                      </a:r>
                      <a:b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učenika </a:t>
                      </a:r>
                    </a:p>
                    <a:p>
                      <a:r>
                        <a:rPr lang="hr-H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pseudokod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hr-HR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</a:t>
                      </a:r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prvi: </a:t>
                      </a:r>
                      <a:r>
                        <a:rPr lang="hr-HR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80,56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zadnji: </a:t>
                      </a:r>
                      <a:r>
                        <a:rPr lang="hr-HR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69,21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nisu imali obveznu Informatiku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 listopada 2020. do svibnja 2021. </a:t>
                      </a:r>
                      <a:b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nastava </a:t>
                      </a:r>
                      <a:r>
                        <a:rPr lang="hr-HR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</a:t>
                      </a:r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9983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2019./2020.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 učenika</a:t>
                      </a:r>
                      <a:b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r-H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app.diagrams.net </a:t>
                      </a:r>
                      <a:endParaRPr lang="hr-HR" dirty="0"/>
                    </a:p>
                    <a:p>
                      <a:r>
                        <a:rPr lang="hr-HR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</a:t>
                      </a:r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prvi: 80,00</a:t>
                      </a:r>
                    </a:p>
                    <a:p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zadnji: 64,71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nisu imali obveznu Informatiku</a:t>
                      </a:r>
                    </a:p>
                    <a:p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 ožujka 2020. </a:t>
                      </a:r>
                      <a:b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nastava </a:t>
                      </a:r>
                      <a:r>
                        <a:rPr lang="hr-HR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90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5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5400" dirty="0">
                <a:latin typeface="Calibri" panose="020F0502020204030204" pitchFamily="34" charset="0"/>
                <a:cs typeface="Calibri" panose="020F0502020204030204" pitchFamily="34" charset="0"/>
              </a:rPr>
              <a:t>Rezultati primjene znanja</a:t>
            </a:r>
          </a:p>
        </p:txBody>
      </p:sp>
      <p:graphicFrame>
        <p:nvGraphicFramePr>
          <p:cNvPr id="6" name="Rezervirano mjesto za sadržaj 5" descr="Grupirani stupčasti grafikon na kojem se prikazuju vrijednosti 3 niza za 4 kategorij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900076"/>
              </p:ext>
            </p:extLst>
          </p:nvPr>
        </p:nvGraphicFramePr>
        <p:xfrm>
          <a:off x="1522413" y="1905000"/>
          <a:ext cx="9144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7385947-BEDE-81E7-5B76-BC722C86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Rezultati provedenog istraživanja</a:t>
            </a:r>
          </a:p>
        </p:txBody>
      </p:sp>
      <p:graphicFrame>
        <p:nvGraphicFramePr>
          <p:cNvPr id="4" name="Rezervirano mjesto za sadržaj 3" descr="Okomiti popis s grafičkim oznakama koji prikazuje tri grupe posložene jedna ispod druge i natuknice ispod svake grupe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1311576"/>
              </p:ext>
            </p:extLst>
          </p:nvPr>
        </p:nvGraphicFramePr>
        <p:xfrm>
          <a:off x="1522413" y="1905000"/>
          <a:ext cx="441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zervirano mjesto za sadržaj 5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Dosadašnjim analizom podataka zaključeno je:</a:t>
            </a:r>
          </a:p>
          <a:p>
            <a:pPr rtl="0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Hipoteza 1 je potvrđena.</a:t>
            </a:r>
          </a:p>
          <a:p>
            <a:pPr rtl="0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Hipoteza 2 nije potvrđena.</a:t>
            </a:r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028532F-84A1-7470-64AE-439FCE82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0236E6-A5F1-A2E0-2305-BAC09A6C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Umjesto zaključka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DF64B82-E9B0-1036-91F5-B5D420033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Istraživanje je potrebno nastaviti, a metode poučavanja prilagođavati.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4E8E516-7C9B-8280-4E34-2F0BA429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8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5BBFB97-C6BC-754C-ADD5-10AB2255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6361C7E-857F-C618-C60B-16F3FC6305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" y="9309"/>
            <a:ext cx="6858000" cy="685800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C63FEA31-3A82-E036-14A7-73AC8AD5BAA9}"/>
              </a:ext>
            </a:extLst>
          </p:cNvPr>
          <p:cNvSpPr txBox="1"/>
          <p:nvPr/>
        </p:nvSpPr>
        <p:spPr>
          <a:xfrm>
            <a:off x="7390556" y="1988840"/>
            <a:ext cx="410445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3200" b="1" dirty="0">
                <a:latin typeface="Calibri" panose="020F0502020204030204" pitchFamily="34" charset="0"/>
                <a:cs typeface="Calibri" panose="020F0502020204030204" pitchFamily="34" charset="0"/>
              </a:rPr>
              <a:t>https://bit.ly/2023cuc</a:t>
            </a:r>
          </a:p>
        </p:txBody>
      </p:sp>
    </p:spTree>
    <p:extLst>
      <p:ext uri="{BB962C8B-B14F-4D97-AF65-F5344CB8AC3E}">
        <p14:creationId xmlns:p14="http://schemas.microsoft.com/office/powerpoint/2010/main" val="2350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C251A6-2928-5F21-115A-FE5E96455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i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Flowgorithm</a:t>
            </a:r>
            <a:endParaRPr lang="hr-HR" sz="5400" i="1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EE1D52A-9697-B8D3-EF0D-002ED50951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Opis alata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396087F-22A6-A4CB-81B7-6ECF5B39C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51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058F9AAD-2396-0AF4-03F7-E1E1D6F9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3321005-B7C9-C3E7-F9E3-59E4C6C9FE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402240"/>
            <a:ext cx="6455760" cy="64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2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hr-HR" sz="5400" i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Flowgorithm</a:t>
            </a:r>
            <a:endParaRPr lang="hr-HR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3200" dirty="0"/>
              <a:t>besplatan alat</a:t>
            </a:r>
          </a:p>
          <a:p>
            <a:pPr rtl="0"/>
            <a:r>
              <a:rPr lang="hr-HR" sz="3200" dirty="0"/>
              <a:t>algoritam (engl. </a:t>
            </a:r>
            <a:r>
              <a:rPr lang="hr-HR" sz="3200" dirty="0" err="1"/>
              <a:t>algorithm</a:t>
            </a:r>
            <a:r>
              <a:rPr lang="hr-HR" sz="3200" dirty="0"/>
              <a:t>)</a:t>
            </a:r>
          </a:p>
          <a:p>
            <a:pPr rtl="0"/>
            <a:r>
              <a:rPr lang="hr-HR" sz="3200" dirty="0"/>
              <a:t>dijagram toka (engl. </a:t>
            </a:r>
            <a:r>
              <a:rPr lang="hr-HR" sz="3200" dirty="0" err="1"/>
              <a:t>flowchart</a:t>
            </a:r>
            <a:r>
              <a:rPr lang="hr-HR" sz="3200" dirty="0"/>
              <a:t>)</a:t>
            </a:r>
          </a:p>
          <a:p>
            <a:pPr rtl="0"/>
            <a:r>
              <a:rPr lang="hr-HR" sz="3200" dirty="0"/>
              <a:t>izvršavanje dijagrama toka</a:t>
            </a:r>
          </a:p>
          <a:p>
            <a:pPr rtl="0"/>
            <a:r>
              <a:rPr lang="hr-HR" sz="3200" dirty="0"/>
              <a:t>praćenje promjena vrijednosti varijabli</a:t>
            </a:r>
          </a:p>
          <a:p>
            <a:pPr rtl="0"/>
            <a:r>
              <a:rPr lang="hr-HR" sz="3200" dirty="0"/>
              <a:t>pretvaranje u izvorni kod programskog jezika</a:t>
            </a:r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145ADF33-435D-85F0-C337-5AD08A21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  <p:sp>
        <p:nvSpPr>
          <p:cNvPr id="3" name="Akcijski gumb: Prazno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1EAA8A3-8933-4C3A-5337-99CC2C01FDAF}"/>
              </a:ext>
            </a:extLst>
          </p:cNvPr>
          <p:cNvSpPr/>
          <p:nvPr/>
        </p:nvSpPr>
        <p:spPr>
          <a:xfrm>
            <a:off x="9694812" y="6021288"/>
            <a:ext cx="2016224" cy="562074"/>
          </a:xfrm>
          <a:prstGeom prst="actionButtonBlank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Video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72973B-9751-9580-F9E9-1BD51CD4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500" i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Flowgorithm</a:t>
            </a:r>
            <a:r>
              <a:rPr lang="hr-HR" sz="450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- </a:t>
            </a:r>
            <a:r>
              <a:rPr lang="hr-HR" sz="45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preuzimanje i instalacija </a:t>
            </a:r>
            <a:endParaRPr lang="hr-HR" sz="45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AED0892B-AA72-D7F3-9EE3-6E97FD5E3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instalacija za operacijski sustav </a:t>
            </a:r>
            <a:r>
              <a:rPr lang="hr-HR" sz="3200" i="1" dirty="0">
                <a:latin typeface="Calibri" panose="020F0502020204030204" pitchFamily="34" charset="0"/>
                <a:cs typeface="Calibri" panose="020F0502020204030204" pitchFamily="34" charset="0"/>
              </a:rPr>
              <a:t>Windows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 (2.15 MB)</a:t>
            </a:r>
          </a:p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http://www.flowgorithm.org/download/index.html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instalirani program na disku zauzima 11.9 MB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3D86BDE-772A-E8AC-D162-6B32D9192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F697F72-741A-29B6-102F-8CEEE58D1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023" y="4365104"/>
            <a:ext cx="18792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068E1A-A104-3869-712C-ACA9CDAE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hr-HR" sz="5400" i="1" dirty="0" err="1">
                <a:latin typeface="Calibri" panose="020F0502020204030204" pitchFamily="34" charset="0"/>
                <a:cs typeface="Calibri" panose="020F0502020204030204" pitchFamily="34" charset="0"/>
              </a:rPr>
              <a:t>Flowgorithm</a:t>
            </a:r>
            <a:r>
              <a:rPr lang="hr-HR" sz="5400" dirty="0">
                <a:latin typeface="Calibri" panose="020F0502020204030204" pitchFamily="34" charset="0"/>
                <a:cs typeface="Calibri" panose="020F0502020204030204" pitchFamily="34" charset="0"/>
              </a:rPr>
              <a:t> - dokumentacija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8FC5C6-2D58-3FF1-ECF0-24E6F6B03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/>
          <a:p>
            <a:r>
              <a:rPr lang="hr-HR">
                <a:hlinkClick r:id="rId2"/>
              </a:rPr>
              <a:t>http://www.flowgorithm.org/documentation/index.html</a:t>
            </a:r>
            <a:r>
              <a:rPr lang="hr-HR"/>
              <a:t> </a:t>
            </a:r>
          </a:p>
          <a:p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9DB1F00-E679-5422-5669-FF631A306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639" y="1916669"/>
            <a:ext cx="1834896" cy="4267200"/>
          </a:xfrm>
          <a:prstGeom prst="rect">
            <a:avLst/>
          </a:prstGeom>
          <a:noFill/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A038849-623F-19D0-4A3B-5EF56D2D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hr-HR"/>
              <a:t>CUC 2023.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D4FF7AC-9F70-8735-8FBF-E44C6F7C0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788" y="1916669"/>
            <a:ext cx="1747216" cy="224408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71D3528-9232-0750-817D-A6B2B04DA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413" y="3573016"/>
            <a:ext cx="5501106" cy="21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668813E9-8310-B758-BD9F-C3E56BB5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23E5DBE-E8BF-0906-A51F-F5A9B6FCB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343"/>
            <a:ext cx="12188825" cy="647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08D3C739-9236-D4D5-1E87-C14C7320A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hr-HR"/>
              <a:t>CUC 2023.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ED24615-E42A-96EF-5970-0093ACFE5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2" y="201411"/>
            <a:ext cx="12188825" cy="648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A7A873EF-DA07-A95C-A444-0A659389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CUC 2023.</a:t>
            </a: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208911F-AA96-D87F-C9D0-120E147A0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55"/>
          <a:stretch/>
        </p:blipFill>
        <p:spPr>
          <a:xfrm>
            <a:off x="-1" y="229046"/>
            <a:ext cx="12188825" cy="639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kolska ploča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7_TF02804846_TF02804846" id="{A5489B6C-81BC-479F-9848-A82C7F5662CB}" vid="{446BF683-5578-459A-BFDA-67523B809D0D}"/>
    </a:ext>
  </a:extLst>
</a:theme>
</file>

<file path=ppt/theme/theme2.xml><?xml version="1.0" encoding="utf-8"?>
<a:theme xmlns:a="http://schemas.openxmlformats.org/drawingml/2006/main" name="Tema sustava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Obrazovna prezentacija s motivom školske ploče (široki zaslon)</Template>
  <TotalTime>700</TotalTime>
  <Words>1034</Words>
  <Application>Microsoft Office PowerPoint</Application>
  <PresentationFormat>Prilagođeno</PresentationFormat>
  <Paragraphs>213</Paragraphs>
  <Slides>30</Slides>
  <Notes>12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5" baseType="lpstr">
      <vt:lpstr>Arial</vt:lpstr>
      <vt:lpstr>Calibri</vt:lpstr>
      <vt:lpstr>Consolas</vt:lpstr>
      <vt:lpstr>Corbel</vt:lpstr>
      <vt:lpstr>Školska ploča 16 x 9</vt:lpstr>
      <vt:lpstr>Omogućava li Flowgorithm bolje razumijevanje programiranja?</vt:lpstr>
      <vt:lpstr>Hipoteze</vt:lpstr>
      <vt:lpstr>Flowgorithm</vt:lpstr>
      <vt:lpstr>Flowgorithm</vt:lpstr>
      <vt:lpstr>Flowgorithm - preuzimanje i instalacija </vt:lpstr>
      <vt:lpstr>Flowgorithm - dokumentacija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Alat za izradu dijagrama toka: app.diagrams.net</vt:lpstr>
      <vt:lpstr>Što je app.diagrams.net?</vt:lpstr>
      <vt:lpstr>Dijagram flowchart https://app.diagrams.net/?src=about </vt:lpstr>
      <vt:lpstr>PowerPoint prezentacija</vt:lpstr>
      <vt:lpstr>PowerPoint prezentacija</vt:lpstr>
      <vt:lpstr>Ishodi učenja</vt:lpstr>
      <vt:lpstr>Algoritmi i programiranje, ishodi</vt:lpstr>
      <vt:lpstr>Učenici i alat app.diagrams.net</vt:lpstr>
      <vt:lpstr>Učenici i alat Flowgorithm</vt:lpstr>
      <vt:lpstr>Usporedba postizanja ishoda</vt:lpstr>
      <vt:lpstr>Promatrane skupine</vt:lpstr>
      <vt:lpstr>Rezultati primjene znanja</vt:lpstr>
      <vt:lpstr>Rezultati primjene znanja</vt:lpstr>
      <vt:lpstr>Rezultati provedenog istraživanja</vt:lpstr>
      <vt:lpstr>Umjesto zaključka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Omogućava li Flowgorithm bolje razumijevanje programiranja?</dc:title>
  <dc:creator>Emina Grmić</dc:creator>
  <cp:lastModifiedBy>Emina Grmić</cp:lastModifiedBy>
  <cp:revision>61</cp:revision>
  <dcterms:created xsi:type="dcterms:W3CDTF">2023-03-25T12:31:06Z</dcterms:created>
  <dcterms:modified xsi:type="dcterms:W3CDTF">2023-03-31T17:55:12Z</dcterms:modified>
</cp:coreProperties>
</file>