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8" r:id="rId3"/>
    <p:sldId id="259" r:id="rId4"/>
    <p:sldId id="265" r:id="rId5"/>
    <p:sldId id="276" r:id="rId6"/>
    <p:sldId id="260" r:id="rId7"/>
    <p:sldId id="275" r:id="rId8"/>
    <p:sldId id="267" r:id="rId9"/>
    <p:sldId id="269" r:id="rId10"/>
    <p:sldId id="264" r:id="rId11"/>
    <p:sldId id="274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60302" autoAdjust="0"/>
  </p:normalViewPr>
  <p:slideViewPr>
    <p:cSldViewPr snapToGrid="0">
      <p:cViewPr varScale="1">
        <p:scale>
          <a:sx n="51" d="100"/>
          <a:sy n="51" d="100"/>
        </p:scale>
        <p:origin x="18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19728-02AF-4DF1-BC45-AE6890E00D3A}" type="datetimeFigureOut">
              <a:rPr lang="hr-HR" smtClean="0"/>
              <a:t>31.3.2023.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2469-8B77-4BDE-9D98-6480845199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262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41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920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9526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03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Galileo Galilei otac je suvremene eksperimentalne znanstvene metode koju i danas znanstvenici i istraživači primjenjuju u svojim laboratorijima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4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42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988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Tx/>
              <a:buNone/>
            </a:pPr>
            <a:endParaRPr lang="hr-HR" sz="1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949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669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58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100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2469-8B77-4BDE-9D98-648084519953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86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882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841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6912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829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579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807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9403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1119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8513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72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7061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3/31/2023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0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91wjjAYb5Q?feature=oembed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E3B669-D0C6-43C4-9D0E-ED152B12D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urs on a white surface">
            <a:extLst>
              <a:ext uri="{FF2B5EF4-FFF2-40B4-BE49-F238E27FC236}">
                <a16:creationId xmlns:a16="http://schemas.microsoft.com/office/drawing/2014/main" id="{A18F24EB-A841-42EE-9103-E5F5F441C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9000"/>
          </a:blip>
          <a:srcRect t="11748" b="31953"/>
          <a:stretch/>
        </p:blipFill>
        <p:spPr>
          <a:xfrm>
            <a:off x="-2" y="-128580"/>
            <a:ext cx="12192002" cy="514801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A71DBB0-AC44-2C14-16AC-FA00A5C0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" y="3889877"/>
            <a:ext cx="11521440" cy="706641"/>
          </a:xfrm>
        </p:spPr>
        <p:txBody>
          <a:bodyPr anchor="b">
            <a:noAutofit/>
          </a:bodyPr>
          <a:lstStyle/>
          <a:p>
            <a:r>
              <a:rPr lang="hr-HR" sz="4400" dirty="0"/>
              <a:t>Galileo XR </a:t>
            </a:r>
            <a:r>
              <a:rPr lang="hr-HR" sz="4400" dirty="0" err="1"/>
              <a:t>escape</a:t>
            </a:r>
            <a:r>
              <a:rPr lang="hr-HR" sz="4400" dirty="0"/>
              <a:t> room - u potrazi za zaboravljenim znanstvenikom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0179F9A-CCE1-0DE4-336C-AB0B878BF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" y="5515075"/>
            <a:ext cx="11162177" cy="1180997"/>
          </a:xfrm>
        </p:spPr>
        <p:txBody>
          <a:bodyPr anchor="t">
            <a:normAutofit/>
          </a:bodyPr>
          <a:lstStyle/>
          <a:p>
            <a:r>
              <a:rPr lang="hr-HR" sz="2000" dirty="0"/>
              <a:t>Alexander </a:t>
            </a:r>
            <a:r>
              <a:rPr lang="hr-HR" sz="2000" dirty="0" err="1"/>
              <a:t>Marinšek</a:t>
            </a:r>
            <a:r>
              <a:rPr lang="hr-HR" sz="2000" dirty="0"/>
              <a:t>, mag. ing., doktorski istraživač, KU </a:t>
            </a:r>
            <a:r>
              <a:rPr lang="hr-HR" sz="2000" dirty="0" err="1"/>
              <a:t>Leuven</a:t>
            </a:r>
            <a:r>
              <a:rPr lang="hr-HR" sz="2000" dirty="0"/>
              <a:t>, </a:t>
            </a:r>
            <a:r>
              <a:rPr lang="hr-HR" sz="2000" dirty="0" err="1"/>
              <a:t>Gent</a:t>
            </a:r>
            <a:r>
              <a:rPr lang="hr-HR" sz="2000" dirty="0"/>
              <a:t>, Belgija</a:t>
            </a:r>
          </a:p>
          <a:p>
            <a:r>
              <a:rPr lang="hr-HR" sz="2000" dirty="0"/>
              <a:t>Dalia Kager, mag. prim. </a:t>
            </a:r>
            <a:r>
              <a:rPr lang="hr-HR" sz="2000" dirty="0" err="1"/>
              <a:t>educ</a:t>
            </a:r>
            <a:r>
              <a:rPr lang="hr-HR" sz="2000" dirty="0"/>
              <a:t>., mentor, OŠ Eugena Kvaternika, Velika Gorica, Hrvatska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5D9F35-775B-4B73-BBB6-176A2E08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1741688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052AE2AE-CC08-D537-2529-05556F564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50" y="111571"/>
            <a:ext cx="4213057" cy="2199010"/>
          </a:xfrm>
          <a:prstGeom prst="rect">
            <a:avLst/>
          </a:prstGeom>
        </p:spPr>
      </p:pic>
      <p:pic>
        <p:nvPicPr>
          <p:cNvPr id="14" name="Slika 13" descr="Slika na kojoj se prikazuje logotip&#10;&#10;Opis je automatski generiran">
            <a:extLst>
              <a:ext uri="{FF2B5EF4-FFF2-40B4-BE49-F238E27FC236}">
                <a16:creationId xmlns:a16="http://schemas.microsoft.com/office/drawing/2014/main" id="{9F3288B0-9536-CE13-6FB5-B83D8DD28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6" y="254734"/>
            <a:ext cx="2099486" cy="2087100"/>
          </a:xfrm>
          <a:prstGeom prst="rect">
            <a:avLst/>
          </a:prstGeom>
        </p:spPr>
      </p:pic>
      <p:pic>
        <p:nvPicPr>
          <p:cNvPr id="6" name="Slika 5" descr="Slika na kojoj se prikazuje logotip&#10;&#10;Opis je automatski generiran">
            <a:extLst>
              <a:ext uri="{FF2B5EF4-FFF2-40B4-BE49-F238E27FC236}">
                <a16:creationId xmlns:a16="http://schemas.microsoft.com/office/drawing/2014/main" id="{D64D0969-CE69-4714-DCBC-2A34DAC30F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83" y="5515075"/>
            <a:ext cx="1139252" cy="411199"/>
          </a:xfrm>
          <a:prstGeom prst="rect">
            <a:avLst/>
          </a:prstGeom>
        </p:spPr>
      </p:pic>
      <p:pic>
        <p:nvPicPr>
          <p:cNvPr id="8" name="Slika 7" descr="Slika na kojoj se prikazuje narančasto&#10;&#10;Opis je automatski generiran">
            <a:extLst>
              <a:ext uri="{FF2B5EF4-FFF2-40B4-BE49-F238E27FC236}">
                <a16:creationId xmlns:a16="http://schemas.microsoft.com/office/drawing/2014/main" id="{285994CB-5ECF-40B1-192F-FB039A8DFE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28" y="6016682"/>
            <a:ext cx="6000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1836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D633E7-B803-06BC-FEB1-63023EEE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60" y="2663300"/>
            <a:ext cx="2854343" cy="732408"/>
          </a:xfrm>
        </p:spPr>
        <p:txBody>
          <a:bodyPr>
            <a:noAutofit/>
          </a:bodyPr>
          <a:lstStyle/>
          <a:p>
            <a:r>
              <a:rPr lang="hr-HR" sz="3600" dirty="0"/>
              <a:t>Galileo XR</a:t>
            </a:r>
            <a:br>
              <a:rPr lang="hr-HR" sz="3600" dirty="0"/>
            </a:br>
            <a:r>
              <a:rPr lang="hr-HR" sz="3600" dirty="0"/>
              <a:t>- tijek rada </a:t>
            </a:r>
          </a:p>
        </p:txBody>
      </p:sp>
      <p:pic>
        <p:nvPicPr>
          <p:cNvPr id="5" name="Slik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A6611B3D-8112-2EC0-7BEA-1801A7E0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6" y="5138236"/>
            <a:ext cx="1614713" cy="16051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63E05C2-CA7A-07F0-1AA3-8675D0188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92" y="-136871"/>
            <a:ext cx="1843985" cy="1843985"/>
          </a:xfrm>
          <a:prstGeom prst="rect">
            <a:avLst/>
          </a:prstGeom>
        </p:spPr>
      </p:pic>
      <p:pic>
        <p:nvPicPr>
          <p:cNvPr id="4" name="image4.png">
            <a:extLst>
              <a:ext uri="{FF2B5EF4-FFF2-40B4-BE49-F238E27FC236}">
                <a16:creationId xmlns:a16="http://schemas.microsoft.com/office/drawing/2014/main" id="{21541AB6-5714-E763-7302-9ED1950B80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3141" y="-26010"/>
            <a:ext cx="7089341" cy="676943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4685494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stol&#10;&#10;Opis je automatski generiran">
            <a:extLst>
              <a:ext uri="{FF2B5EF4-FFF2-40B4-BE49-F238E27FC236}">
                <a16:creationId xmlns:a16="http://schemas.microsoft.com/office/drawing/2014/main" id="{52691831-E20F-8964-949F-468E30ED9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10" y="785121"/>
            <a:ext cx="5562075" cy="419161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466D03-3E68-A679-5C2B-3AAB4BAA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2" y="163482"/>
            <a:ext cx="5901128" cy="1080702"/>
          </a:xfrm>
        </p:spPr>
        <p:txBody>
          <a:bodyPr>
            <a:normAutofit/>
          </a:bodyPr>
          <a:lstStyle/>
          <a:p>
            <a:r>
              <a:rPr lang="hr-HR" sz="5400" dirty="0"/>
              <a:t>Materijali za rad</a:t>
            </a:r>
          </a:p>
        </p:txBody>
      </p:sp>
      <p:pic>
        <p:nvPicPr>
          <p:cNvPr id="4" name="Slika 3" descr="Slika na kojoj se prikazuje logotip&#10;&#10;Opis je automatski generiran">
            <a:extLst>
              <a:ext uri="{FF2B5EF4-FFF2-40B4-BE49-F238E27FC236}">
                <a16:creationId xmlns:a16="http://schemas.microsoft.com/office/drawing/2014/main" id="{56BB2BD4-D5A6-1071-9D4F-BBBB04BDC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6" y="5138236"/>
            <a:ext cx="1614713" cy="16051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9262B83-CFEA-78E1-57FD-DC03EF101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92" y="-136871"/>
            <a:ext cx="1843985" cy="1843985"/>
          </a:xfrm>
          <a:prstGeom prst="rect">
            <a:avLst/>
          </a:prstGeom>
        </p:spPr>
      </p:pic>
      <p:pic>
        <p:nvPicPr>
          <p:cNvPr id="9" name="Slika 8" descr="Slika na kojoj se prikazuje dijagram&#10;&#10;Opis je automatski generiran">
            <a:extLst>
              <a:ext uri="{FF2B5EF4-FFF2-40B4-BE49-F238E27FC236}">
                <a16:creationId xmlns:a16="http://schemas.microsoft.com/office/drawing/2014/main" id="{645F1199-EA2C-FB16-1D06-C5AA5245A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2" y="1159065"/>
            <a:ext cx="6059160" cy="553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950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režni medijski sadržaji 3" title="Finding the forgotten scientist (XR), SiW 2023 - official presentation video">
            <a:hlinkClick r:id="" action="ppaction://media"/>
            <a:extLst>
              <a:ext uri="{FF2B5EF4-FFF2-40B4-BE49-F238E27FC236}">
                <a16:creationId xmlns:a16="http://schemas.microsoft.com/office/drawing/2014/main" id="{CF569BBD-602C-759E-2D79-09FD109E3B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2462" y="325151"/>
            <a:ext cx="10987076" cy="6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61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B1897B-3F14-4996-810D-54D93A629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0750B8-F7DB-EA48-59FD-6528F5E7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5297388"/>
            <a:ext cx="9854824" cy="1170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Galileo XR – </a:t>
            </a:r>
            <a:r>
              <a:rPr lang="hr-HR" dirty="0"/>
              <a:t>odabran u </a:t>
            </a:r>
            <a:r>
              <a:rPr lang="en-US" dirty="0"/>
              <a:t>top 3</a:t>
            </a:r>
            <a:r>
              <a:rPr lang="hr-HR" dirty="0"/>
              <a:t> najbolja prijedloga</a:t>
            </a:r>
            <a:r>
              <a:rPr lang="en-US" dirty="0"/>
              <a:t> </a:t>
            </a:r>
            <a:r>
              <a:rPr lang="en-US" dirty="0" err="1"/>
              <a:t>natječaja</a:t>
            </a:r>
            <a:r>
              <a:rPr lang="hr-HR" dirty="0"/>
              <a:t> </a:t>
            </a:r>
            <a:r>
              <a:rPr lang="hr-HR" i="1" dirty="0"/>
              <a:t>Science </a:t>
            </a:r>
            <a:r>
              <a:rPr lang="hr-HR" i="1" dirty="0" err="1"/>
              <a:t>is</a:t>
            </a:r>
            <a:r>
              <a:rPr lang="hr-HR" i="1" dirty="0"/>
              <a:t> </a:t>
            </a:r>
            <a:r>
              <a:rPr lang="hr-HR" i="1" dirty="0" err="1"/>
              <a:t>Wonderful</a:t>
            </a:r>
            <a:r>
              <a:rPr lang="hr-HR" i="1" dirty="0"/>
              <a:t>! </a:t>
            </a:r>
            <a:r>
              <a:rPr lang="hr-HR" dirty="0"/>
              <a:t>2023</a:t>
            </a:r>
            <a:endParaRPr lang="en-US" dirty="0"/>
          </a:p>
        </p:txBody>
      </p:sp>
      <p:pic>
        <p:nvPicPr>
          <p:cNvPr id="7" name="Slika 6" descr="Slika na kojoj se prikazuje tekst, osoba, rizol&#10;&#10;Opis je automatski generiran">
            <a:extLst>
              <a:ext uri="{FF2B5EF4-FFF2-40B4-BE49-F238E27FC236}">
                <a16:creationId xmlns:a16="http://schemas.microsoft.com/office/drawing/2014/main" id="{95CA5B37-6C60-E84F-5BB1-9B17C7A481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r="22501"/>
          <a:stretch/>
        </p:blipFill>
        <p:spPr>
          <a:xfrm>
            <a:off x="-14045" y="-2641"/>
            <a:ext cx="6971606" cy="514925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3897094-E24A-4AF2-A248-62AA3C428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7569" y="0"/>
            <a:ext cx="5234431" cy="5146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3D731AD-69B9-6116-0CF4-51099F71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r="23099" b="1"/>
          <a:stretch/>
        </p:blipFill>
        <p:spPr>
          <a:xfrm>
            <a:off x="7190524" y="230286"/>
            <a:ext cx="4768527" cy="4686047"/>
          </a:xfrm>
          <a:custGeom>
            <a:avLst/>
            <a:gdLst/>
            <a:ahLst/>
            <a:cxnLst/>
            <a:rect l="l" t="t" r="r" b="b"/>
            <a:pathLst>
              <a:path w="4845018" h="4845018">
                <a:moveTo>
                  <a:pt x="2422509" y="0"/>
                </a:moveTo>
                <a:cubicBezTo>
                  <a:pt x="3760424" y="0"/>
                  <a:pt x="4845018" y="1084594"/>
                  <a:pt x="4845018" y="2422509"/>
                </a:cubicBezTo>
                <a:cubicBezTo>
                  <a:pt x="4845018" y="3760424"/>
                  <a:pt x="3760424" y="4845018"/>
                  <a:pt x="2422509" y="4845018"/>
                </a:cubicBezTo>
                <a:cubicBezTo>
                  <a:pt x="1084594" y="4845018"/>
                  <a:pt x="0" y="3760424"/>
                  <a:pt x="0" y="2422509"/>
                </a:cubicBezTo>
                <a:cubicBezTo>
                  <a:pt x="0" y="1084594"/>
                  <a:pt x="1084594" y="0"/>
                  <a:pt x="2422509" y="0"/>
                </a:cubicBezTo>
                <a:close/>
              </a:path>
            </a:pathLst>
          </a:custGeom>
        </p:spPr>
      </p:pic>
      <p:pic>
        <p:nvPicPr>
          <p:cNvPr id="8" name="Slika 7" descr="Slika na kojoj se prikazuje logotip&#10;&#10;Opis je automatski generiran">
            <a:extLst>
              <a:ext uri="{FF2B5EF4-FFF2-40B4-BE49-F238E27FC236}">
                <a16:creationId xmlns:a16="http://schemas.microsoft.com/office/drawing/2014/main" id="{EA362D6D-E747-C2B7-A90E-598AB7298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5" y="5199715"/>
            <a:ext cx="1614713" cy="16051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AA192F-ABAD-9E93-EDEF-747664A3C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21" y="5199715"/>
            <a:ext cx="1843985" cy="18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5302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20422117-1819-8C61-D7CB-76084164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26" y="2363062"/>
            <a:ext cx="3557666" cy="355766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1A31CA85-9D4F-5D09-3F4B-1017F0F12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8" y="2236279"/>
            <a:ext cx="3932362" cy="393236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FBF59FD-1BAB-4898-BACB-13B039A9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43" y="170820"/>
            <a:ext cx="6631805" cy="822695"/>
          </a:xfrm>
        </p:spPr>
        <p:txBody>
          <a:bodyPr>
            <a:normAutofit fontScale="90000"/>
          </a:bodyPr>
          <a:lstStyle/>
          <a:p>
            <a:r>
              <a:rPr lang="hr-HR" sz="5400" dirty="0"/>
              <a:t>Hvala na pažnji!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42B391-F5C8-E9E4-6293-A85A77A40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61" y="6035305"/>
            <a:ext cx="10309731" cy="822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/>
              <a:t>alexander.marinsek@kuleuven.be            dalia.kager@skole.hr </a:t>
            </a:r>
          </a:p>
        </p:txBody>
      </p:sp>
      <p:pic>
        <p:nvPicPr>
          <p:cNvPr id="4" name="Slika 3" descr="Slika na kojoj se prikazuje logotip&#10;&#10;Opis je automatski generiran">
            <a:extLst>
              <a:ext uri="{FF2B5EF4-FFF2-40B4-BE49-F238E27FC236}">
                <a16:creationId xmlns:a16="http://schemas.microsoft.com/office/drawing/2014/main" id="{6ABC95A1-CA85-37CC-325C-78FEC7491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6" y="5138236"/>
            <a:ext cx="1614713" cy="16051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30490BE-EDB8-83C4-045A-47433A9A9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392" y="-136871"/>
            <a:ext cx="1843985" cy="184398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6D4F485-EBAC-E26E-0F49-C012C27801A7}"/>
              </a:ext>
            </a:extLst>
          </p:cNvPr>
          <p:cNvSpPr txBox="1"/>
          <p:nvPr/>
        </p:nvSpPr>
        <p:spPr>
          <a:xfrm>
            <a:off x="6818345" y="1095703"/>
            <a:ext cx="5434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/>
              <a:t>cutt.ly/upute-7-9</a:t>
            </a:r>
          </a:p>
          <a:p>
            <a:r>
              <a:rPr lang="hr-HR" sz="3600" b="1" i="1" dirty="0"/>
              <a:t>- repozitorij materijala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51F92612-A165-BC57-A4D1-3BCB7658F591}"/>
              </a:ext>
            </a:extLst>
          </p:cNvPr>
          <p:cNvSpPr txBox="1"/>
          <p:nvPr/>
        </p:nvSpPr>
        <p:spPr>
          <a:xfrm>
            <a:off x="661422" y="1106949"/>
            <a:ext cx="5161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/>
              <a:t>bit.ly/CUC23galileo</a:t>
            </a:r>
          </a:p>
          <a:p>
            <a:r>
              <a:rPr lang="hr-HR" sz="3600" b="1" i="1" dirty="0"/>
              <a:t>- evaluacija izlaganja</a:t>
            </a:r>
          </a:p>
        </p:txBody>
      </p:sp>
    </p:spTree>
    <p:extLst>
      <p:ext uri="{BB962C8B-B14F-4D97-AF65-F5344CB8AC3E}">
        <p14:creationId xmlns:p14="http://schemas.microsoft.com/office/powerpoint/2010/main" val="282785373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1E713-D555-4BA0-31C5-EC03CDC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428898"/>
            <a:ext cx="9950103" cy="2858686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Eksperimentalna znanstvena metoda potječe iz doba drevnih grčkih mislioca.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100A4B9-5775-1B0D-9A9A-11B31B2FEAA8}"/>
              </a:ext>
            </a:extLst>
          </p:cNvPr>
          <p:cNvSpPr txBox="1">
            <a:spLocks/>
          </p:cNvSpPr>
          <p:nvPr/>
        </p:nvSpPr>
        <p:spPr>
          <a:xfrm>
            <a:off x="1256395" y="4536490"/>
            <a:ext cx="3306727" cy="12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/>
              <a:t>TOČNO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800E534-AE4E-2A20-029C-3C25377547E3}"/>
              </a:ext>
            </a:extLst>
          </p:cNvPr>
          <p:cNvSpPr txBox="1">
            <a:spLocks/>
          </p:cNvSpPr>
          <p:nvPr/>
        </p:nvSpPr>
        <p:spPr>
          <a:xfrm>
            <a:off x="5342200" y="4740677"/>
            <a:ext cx="5498032" cy="109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/>
              <a:t>NIJE TOČNO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2166AB-7D26-791F-3F54-BE62102AE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57" y="3947029"/>
            <a:ext cx="2018618" cy="20186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CE295A1-5867-9B70-C63D-651DB200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730"/>
            <a:ext cx="2018618" cy="20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887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1E713-D555-4BA0-31C5-EC03CDC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428898"/>
            <a:ext cx="9950103" cy="2858686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Eksperimentalna znanstvena metoda potječe iz doba drevnih grčkih mislioca.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100A4B9-5775-1B0D-9A9A-11B31B2FEAA8}"/>
              </a:ext>
            </a:extLst>
          </p:cNvPr>
          <p:cNvSpPr txBox="1">
            <a:spLocks/>
          </p:cNvSpPr>
          <p:nvPr/>
        </p:nvSpPr>
        <p:spPr>
          <a:xfrm>
            <a:off x="1256395" y="4536490"/>
            <a:ext cx="3306727" cy="12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>
                <a:solidFill>
                  <a:schemeClr val="bg1">
                    <a:lumMod val="85000"/>
                  </a:schemeClr>
                </a:solidFill>
              </a:rPr>
              <a:t>TOČNO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800E534-AE4E-2A20-029C-3C25377547E3}"/>
              </a:ext>
            </a:extLst>
          </p:cNvPr>
          <p:cNvSpPr txBox="1">
            <a:spLocks/>
          </p:cNvSpPr>
          <p:nvPr/>
        </p:nvSpPr>
        <p:spPr>
          <a:xfrm>
            <a:off x="5342200" y="4740677"/>
            <a:ext cx="5498032" cy="109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>
                <a:solidFill>
                  <a:srgbClr val="FF0000"/>
                </a:solidFill>
              </a:rPr>
              <a:t>NIJE TOČNO</a:t>
            </a:r>
          </a:p>
        </p:txBody>
      </p:sp>
    </p:spTree>
    <p:extLst>
      <p:ext uri="{BB962C8B-B14F-4D97-AF65-F5344CB8AC3E}">
        <p14:creationId xmlns:p14="http://schemas.microsoft.com/office/powerpoint/2010/main" val="351722559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16EA36F-9F86-451D-9D44-99EB6949B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D633E7-B803-06BC-FEB1-63023EEE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827" y="170071"/>
            <a:ext cx="6405478" cy="1043587"/>
          </a:xfrm>
        </p:spPr>
        <p:txBody>
          <a:bodyPr>
            <a:normAutofit/>
          </a:bodyPr>
          <a:lstStyle/>
          <a:p>
            <a:r>
              <a:rPr lang="hr-HR" sz="5400" dirty="0"/>
              <a:t>Galileo</a:t>
            </a:r>
            <a:r>
              <a:rPr lang="hr-HR" dirty="0"/>
              <a:t> </a:t>
            </a:r>
            <a:r>
              <a:rPr lang="hr-HR" sz="5400" dirty="0"/>
              <a:t>XR</a:t>
            </a:r>
            <a:endParaRPr lang="hr-H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396C51-88C2-4D7F-9642-B6544EB35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799" y="-824"/>
            <a:ext cx="1742037" cy="1712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63E05C2-CA7A-07F0-1AA3-8675D0188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586"/>
          <a:stretch/>
        </p:blipFill>
        <p:spPr>
          <a:xfrm>
            <a:off x="8805508" y="82401"/>
            <a:ext cx="1574319" cy="1547173"/>
          </a:xfrm>
          <a:custGeom>
            <a:avLst/>
            <a:gdLst/>
            <a:ahLst/>
            <a:cxnLst/>
            <a:rect l="l" t="t" r="r" b="b"/>
            <a:pathLst>
              <a:path w="1737376" h="1707418">
                <a:moveTo>
                  <a:pt x="868688" y="0"/>
                </a:moveTo>
                <a:cubicBezTo>
                  <a:pt x="1348451" y="0"/>
                  <a:pt x="1737376" y="382219"/>
                  <a:pt x="1737376" y="853709"/>
                </a:cubicBezTo>
                <a:cubicBezTo>
                  <a:pt x="1737376" y="1325199"/>
                  <a:pt x="1348451" y="1707418"/>
                  <a:pt x="868688" y="1707418"/>
                </a:cubicBezTo>
                <a:cubicBezTo>
                  <a:pt x="388925" y="1707418"/>
                  <a:pt x="0" y="1325199"/>
                  <a:pt x="0" y="853709"/>
                </a:cubicBezTo>
                <a:cubicBezTo>
                  <a:pt x="0" y="382219"/>
                  <a:pt x="388925" y="0"/>
                  <a:pt x="868688" y="0"/>
                </a:cubicBezTo>
                <a:close/>
              </a:path>
            </a:pathLst>
          </a:custGeom>
        </p:spPr>
      </p:pic>
      <p:pic>
        <p:nvPicPr>
          <p:cNvPr id="5" name="Slik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A6611B3D-8112-2EC0-7BEA-1801A7E090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" r="5" b="5"/>
          <a:stretch/>
        </p:blipFill>
        <p:spPr>
          <a:xfrm>
            <a:off x="10445175" y="10"/>
            <a:ext cx="1749155" cy="171196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347BE9-0EC4-BD35-D8C5-36B112CB4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27" y="1629574"/>
            <a:ext cx="7838167" cy="4801206"/>
          </a:xfrm>
        </p:spPr>
        <p:txBody>
          <a:bodyPr>
            <a:normAutofit/>
          </a:bodyPr>
          <a:lstStyle/>
          <a:p>
            <a:r>
              <a:rPr lang="hr-HR" sz="2800" dirty="0"/>
              <a:t>Prijedlog obrazovne aktivnosti - suradnja učitelja iz EU i istraživača, stipendista Marie </a:t>
            </a:r>
            <a:r>
              <a:rPr lang="hr-HR" sz="2800" dirty="0" err="1"/>
              <a:t>Skłodowska</a:t>
            </a:r>
            <a:r>
              <a:rPr lang="hr-HR" sz="2800" dirty="0"/>
              <a:t>-Curie </a:t>
            </a:r>
            <a:r>
              <a:rPr lang="hr-HR" sz="2800" dirty="0" err="1"/>
              <a:t>Actions</a:t>
            </a:r>
            <a:endParaRPr lang="hr-HR" sz="2800" dirty="0"/>
          </a:p>
          <a:p>
            <a:r>
              <a:rPr lang="hr-HR" sz="2800" dirty="0"/>
              <a:t>Inicijativa Europske komisije </a:t>
            </a:r>
            <a:r>
              <a:rPr lang="hr-HR" sz="2800" i="1" dirty="0"/>
              <a:t>Science </a:t>
            </a:r>
            <a:r>
              <a:rPr lang="hr-HR" sz="2800" i="1" dirty="0" err="1"/>
              <a:t>is</a:t>
            </a:r>
            <a:r>
              <a:rPr lang="hr-HR" sz="2800" i="1" dirty="0"/>
              <a:t> </a:t>
            </a:r>
            <a:r>
              <a:rPr lang="hr-HR" sz="2800" i="1" dirty="0" err="1"/>
              <a:t>Wonderful</a:t>
            </a:r>
            <a:r>
              <a:rPr lang="hr-HR" sz="2800" i="1" dirty="0"/>
              <a:t>! </a:t>
            </a:r>
            <a:r>
              <a:rPr lang="hr-HR" sz="2800" dirty="0"/>
              <a:t>– popularizacija znanosti kod učenika</a:t>
            </a:r>
          </a:p>
          <a:p>
            <a:r>
              <a:rPr lang="hr-HR" sz="2800" dirty="0"/>
              <a:t>Učenje o svakodnevnim fizikalnim fenomenima – učenici 7 – 15 godina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4" name="Slika 3" descr="Slika na kojoj se prikazuje vanjski, promet&#10;&#10;Opis je automatski generiran">
            <a:extLst>
              <a:ext uri="{FF2B5EF4-FFF2-40B4-BE49-F238E27FC236}">
                <a16:creationId xmlns:a16="http://schemas.microsoft.com/office/drawing/2014/main" id="{5B3434F4-DDA0-EDB3-AEF1-12CC2E471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r="11522"/>
          <a:stretch/>
        </p:blipFill>
        <p:spPr>
          <a:xfrm>
            <a:off x="8707799" y="1711975"/>
            <a:ext cx="3484201" cy="51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9971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12E369B-5272-4644-973E-2039918BD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19BEC31-CFEB-20CC-5F70-396418E4A8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6203"/>
          <a:stretch/>
        </p:blipFill>
        <p:spPr>
          <a:xfrm>
            <a:off x="-2" y="10"/>
            <a:ext cx="12192002" cy="685799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0220E3-B484-45C4-87BC-D7A63CE3F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" y="2650435"/>
            <a:ext cx="12191999" cy="420756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DA725A-A45F-EAE7-38DC-6C423AF7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04" y="3084225"/>
            <a:ext cx="8238050" cy="27469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effectLst/>
                <a:latin typeface="+mj-lt"/>
                <a:ea typeface="+mj-ea"/>
                <a:cs typeface="+mj-cs"/>
              </a:rPr>
              <a:t>…DOSTUPAN ZA VIŠE OD 42 MILIJUNA UČENIKA ŠIROM EUROPE PRIJEVODOM NA 24 SLUŽBENA JEZIKA EU</a:t>
            </a:r>
          </a:p>
        </p:txBody>
      </p:sp>
    </p:spTree>
    <p:extLst>
      <p:ext uri="{BB962C8B-B14F-4D97-AF65-F5344CB8AC3E}">
        <p14:creationId xmlns:p14="http://schemas.microsoft.com/office/powerpoint/2010/main" val="424301826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63CF2698-3B92-9864-8FE2-1C0B62EC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714" y="-386965"/>
            <a:ext cx="9270852" cy="741668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8D633E7-B803-06BC-FEB1-63023EEE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71" y="2835251"/>
            <a:ext cx="4276857" cy="732408"/>
          </a:xfrm>
        </p:spPr>
        <p:txBody>
          <a:bodyPr>
            <a:noAutofit/>
          </a:bodyPr>
          <a:lstStyle/>
          <a:p>
            <a:r>
              <a:rPr lang="hr-HR" sz="4000" dirty="0"/>
              <a:t>Galileo XR </a:t>
            </a:r>
            <a:br>
              <a:rPr lang="hr-HR" sz="4000" dirty="0"/>
            </a:br>
            <a:r>
              <a:rPr lang="hr-HR" sz="4000" dirty="0"/>
              <a:t>– radne stanice</a:t>
            </a:r>
          </a:p>
        </p:txBody>
      </p:sp>
      <p:pic>
        <p:nvPicPr>
          <p:cNvPr id="5" name="Slik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A6611B3D-8112-2EC0-7BEA-1801A7E09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6" y="5138236"/>
            <a:ext cx="1614713" cy="16051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63E05C2-CA7A-07F0-1AA3-8675D0188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" y="-50031"/>
            <a:ext cx="1843985" cy="18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728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235C3E81-1EFD-384D-79CC-9539AE7EB9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5714" y="-386965"/>
            <a:ext cx="9270852" cy="741668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BE9C6CF-5AC6-6633-E937-30A1767F2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82" y="988000"/>
            <a:ext cx="4979636" cy="4979636"/>
          </a:xfrm>
          <a:prstGeom prst="rect">
            <a:avLst/>
          </a:prstGeom>
        </p:spPr>
      </p:pic>
      <p:pic>
        <p:nvPicPr>
          <p:cNvPr id="5" name="Slika 4" descr="Slika na kojoj se prikazuje logotip&#10;&#10;Opis je automatski generiran">
            <a:extLst>
              <a:ext uri="{FF2B5EF4-FFF2-40B4-BE49-F238E27FC236}">
                <a16:creationId xmlns:a16="http://schemas.microsoft.com/office/drawing/2014/main" id="{A6611B3D-8112-2EC0-7BEA-1801A7E090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26" y="5138236"/>
            <a:ext cx="1614713" cy="16051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63E05C2-CA7A-07F0-1AA3-8675D0188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2" y="-50031"/>
            <a:ext cx="1843985" cy="184398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C7EE59C-9EC3-7125-28B4-DB328F622930}"/>
              </a:ext>
            </a:extLst>
          </p:cNvPr>
          <p:cNvSpPr txBox="1"/>
          <p:nvPr/>
        </p:nvSpPr>
        <p:spPr>
          <a:xfrm>
            <a:off x="2628868" y="296543"/>
            <a:ext cx="7759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4000" b="1" dirty="0"/>
              <a:t>Interaktivna slika - radne stanice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9C8965B-8A8A-807D-851B-EEFC18B4909C}"/>
              </a:ext>
            </a:extLst>
          </p:cNvPr>
          <p:cNvSpPr txBox="1"/>
          <p:nvPr/>
        </p:nvSpPr>
        <p:spPr>
          <a:xfrm>
            <a:off x="3331056" y="5870000"/>
            <a:ext cx="5161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600" b="1" dirty="0"/>
              <a:t>https://bit.ly/SiWradne</a:t>
            </a:r>
          </a:p>
        </p:txBody>
      </p:sp>
    </p:spTree>
    <p:extLst>
      <p:ext uri="{BB962C8B-B14F-4D97-AF65-F5344CB8AC3E}">
        <p14:creationId xmlns:p14="http://schemas.microsoft.com/office/powerpoint/2010/main" val="261899589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1E713-D555-4BA0-31C5-EC03CDC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93" y="263612"/>
            <a:ext cx="10653214" cy="3977498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Djeci u dobi od oko 10 godina potrebna je dodatna pažnja kako bi se njegovao njihov interes za STEM.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100A4B9-5775-1B0D-9A9A-11B31B2FEAA8}"/>
              </a:ext>
            </a:extLst>
          </p:cNvPr>
          <p:cNvSpPr txBox="1">
            <a:spLocks/>
          </p:cNvSpPr>
          <p:nvPr/>
        </p:nvSpPr>
        <p:spPr>
          <a:xfrm>
            <a:off x="1256395" y="4536490"/>
            <a:ext cx="3306727" cy="12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/>
              <a:t>TOČNO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800E534-AE4E-2A20-029C-3C25377547E3}"/>
              </a:ext>
            </a:extLst>
          </p:cNvPr>
          <p:cNvSpPr txBox="1">
            <a:spLocks/>
          </p:cNvSpPr>
          <p:nvPr/>
        </p:nvSpPr>
        <p:spPr>
          <a:xfrm>
            <a:off x="5342200" y="4740677"/>
            <a:ext cx="5498032" cy="109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/>
              <a:t>NIJE TOČNO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42166AB-7D26-791F-3F54-BE62102AE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957" y="3947029"/>
            <a:ext cx="2018618" cy="20186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CE295A1-5867-9B70-C63D-651DB2001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730"/>
            <a:ext cx="2018618" cy="20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920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41E713-D555-4BA0-31C5-EC03CDC8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93" y="263612"/>
            <a:ext cx="10653214" cy="3977498"/>
          </a:xfrm>
        </p:spPr>
        <p:txBody>
          <a:bodyPr>
            <a:normAutofit/>
          </a:bodyPr>
          <a:lstStyle/>
          <a:p>
            <a:pPr algn="ctr"/>
            <a:r>
              <a:rPr lang="hr-HR" sz="5400" dirty="0"/>
              <a:t>Djeci u dobi od oko 10 godina potrebna je dodatna pažnja kako bi se njegovao njihov interes za STEM.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1100A4B9-5775-1B0D-9A9A-11B31B2FEAA8}"/>
              </a:ext>
            </a:extLst>
          </p:cNvPr>
          <p:cNvSpPr txBox="1">
            <a:spLocks/>
          </p:cNvSpPr>
          <p:nvPr/>
        </p:nvSpPr>
        <p:spPr>
          <a:xfrm>
            <a:off x="1256395" y="4536490"/>
            <a:ext cx="3306727" cy="1299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>
                <a:solidFill>
                  <a:srgbClr val="FF0000"/>
                </a:solidFill>
              </a:rPr>
              <a:t>TOČNO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8800E534-AE4E-2A20-029C-3C25377547E3}"/>
              </a:ext>
            </a:extLst>
          </p:cNvPr>
          <p:cNvSpPr txBox="1">
            <a:spLocks/>
          </p:cNvSpPr>
          <p:nvPr/>
        </p:nvSpPr>
        <p:spPr>
          <a:xfrm>
            <a:off x="5342200" y="4740677"/>
            <a:ext cx="5498032" cy="1094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dirty="0">
                <a:solidFill>
                  <a:schemeClr val="bg1">
                    <a:lumMod val="85000"/>
                  </a:schemeClr>
                </a:solidFill>
              </a:rPr>
              <a:t>NIJE TOČNO</a:t>
            </a:r>
          </a:p>
        </p:txBody>
      </p:sp>
    </p:spTree>
    <p:extLst>
      <p:ext uri="{BB962C8B-B14F-4D97-AF65-F5344CB8AC3E}">
        <p14:creationId xmlns:p14="http://schemas.microsoft.com/office/powerpoint/2010/main" val="288603335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Blocks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279</Words>
  <Application>Microsoft Office PowerPoint</Application>
  <PresentationFormat>Široki zaslon</PresentationFormat>
  <Paragraphs>46</Paragraphs>
  <Slides>14</Slides>
  <Notes>12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Calibri</vt:lpstr>
      <vt:lpstr>BlocksVTI</vt:lpstr>
      <vt:lpstr>Galileo XR escape room - u potrazi za zaboravljenim znanstvenikom</vt:lpstr>
      <vt:lpstr>Eksperimentalna znanstvena metoda potječe iz doba drevnih grčkih mislioca.</vt:lpstr>
      <vt:lpstr>Eksperimentalna znanstvena metoda potječe iz doba drevnih grčkih mislioca.</vt:lpstr>
      <vt:lpstr>Galileo XR</vt:lpstr>
      <vt:lpstr>…DOSTUPAN ZA VIŠE OD 42 MILIJUNA UČENIKA ŠIROM EUROPE PRIJEVODOM NA 24 SLUŽBENA JEZIKA EU</vt:lpstr>
      <vt:lpstr>Galileo XR  – radne stanice</vt:lpstr>
      <vt:lpstr>PowerPoint prezentacija</vt:lpstr>
      <vt:lpstr>Djeci u dobi od oko 10 godina potrebna je dodatna pažnja kako bi se njegovao njihov interes za STEM.</vt:lpstr>
      <vt:lpstr>Djeci u dobi od oko 10 godina potrebna je dodatna pažnja kako bi se njegovao njihov interes za STEM.</vt:lpstr>
      <vt:lpstr>Galileo XR - tijek rada </vt:lpstr>
      <vt:lpstr>Materijali za rad</vt:lpstr>
      <vt:lpstr>PowerPoint prezentacija</vt:lpstr>
      <vt:lpstr>Galileo XR – odabran u top 3 najbolja prijedloga natječaja Science is Wonderful! 2023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Galileo XR escape room - u potrazi za zaboravljenim znanstvenikom</dc:title>
  <dc:creator>Dalia Kager</dc:creator>
  <cp:lastModifiedBy>Dalia Kager</cp:lastModifiedBy>
  <cp:revision>156</cp:revision>
  <dcterms:created xsi:type="dcterms:W3CDTF">2023-03-26T11:22:09Z</dcterms:created>
  <dcterms:modified xsi:type="dcterms:W3CDTF">2023-03-31T11:50:10Z</dcterms:modified>
</cp:coreProperties>
</file>