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764" r:id="rId2"/>
  </p:sldMasterIdLst>
  <p:sldIdLst>
    <p:sldId id="256" r:id="rId3"/>
    <p:sldId id="257" r:id="rId4"/>
    <p:sldId id="291" r:id="rId5"/>
    <p:sldId id="292" r:id="rId6"/>
    <p:sldId id="293" r:id="rId7"/>
    <p:sldId id="294" r:id="rId8"/>
    <p:sldId id="29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žica Oštarić Veršić" userId="963a5978-fa76-4144-a02a-10e44d612b9d" providerId="ADAL" clId="{ED6A345B-BA7A-4731-8CE6-A543883E4CE1}"/>
    <pc:docChg chg="undo redo custSel addSld delSld modSld">
      <pc:chgData name="Božica Oštarić Veršić" userId="963a5978-fa76-4144-a02a-10e44d612b9d" providerId="ADAL" clId="{ED6A345B-BA7A-4731-8CE6-A543883E4CE1}" dt="2023-03-30T17:47:48.526" v="327" actId="14100"/>
      <pc:docMkLst>
        <pc:docMk/>
      </pc:docMkLst>
      <pc:sldChg chg="addSp delSp modSp mod delAnim modAnim">
        <pc:chgData name="Božica Oštarić Veršić" userId="963a5978-fa76-4144-a02a-10e44d612b9d" providerId="ADAL" clId="{ED6A345B-BA7A-4731-8CE6-A543883E4CE1}" dt="2023-03-30T17:35:55.275" v="297" actId="14100"/>
        <pc:sldMkLst>
          <pc:docMk/>
          <pc:sldMk cId="3026731663" sldId="277"/>
        </pc:sldMkLst>
        <pc:spChg chg="mod">
          <ac:chgData name="Božica Oštarić Veršić" userId="963a5978-fa76-4144-a02a-10e44d612b9d" providerId="ADAL" clId="{ED6A345B-BA7A-4731-8CE6-A543883E4CE1}" dt="2023-03-30T17:35:09.372" v="289" actId="1076"/>
          <ac:spMkLst>
            <pc:docMk/>
            <pc:sldMk cId="3026731663" sldId="277"/>
            <ac:spMk id="4" creationId="{9C4CEB7E-9201-0701-7619-A93328822714}"/>
          </ac:spMkLst>
        </pc:spChg>
        <pc:spChg chg="mod">
          <ac:chgData name="Božica Oštarić Veršić" userId="963a5978-fa76-4144-a02a-10e44d612b9d" providerId="ADAL" clId="{ED6A345B-BA7A-4731-8CE6-A543883E4CE1}" dt="2023-03-30T17:35:15.526" v="291" actId="1076"/>
          <ac:spMkLst>
            <pc:docMk/>
            <pc:sldMk cId="3026731663" sldId="277"/>
            <ac:spMk id="5" creationId="{2C0A95DF-6EFD-C4BE-726C-F4AC6C8FA6CD}"/>
          </ac:spMkLst>
        </pc:spChg>
        <pc:spChg chg="mod">
          <ac:chgData name="Božica Oštarić Veršić" userId="963a5978-fa76-4144-a02a-10e44d612b9d" providerId="ADAL" clId="{ED6A345B-BA7A-4731-8CE6-A543883E4CE1}" dt="2023-03-30T17:35:55.275" v="297" actId="14100"/>
          <ac:spMkLst>
            <pc:docMk/>
            <pc:sldMk cId="3026731663" sldId="277"/>
            <ac:spMk id="8" creationId="{CE06B097-D901-467F-C132-62A8FDE7D6E1}"/>
          </ac:spMkLst>
        </pc:spChg>
        <pc:spChg chg="del mod">
          <ac:chgData name="Božica Oštarić Veršić" userId="963a5978-fa76-4144-a02a-10e44d612b9d" providerId="ADAL" clId="{ED6A345B-BA7A-4731-8CE6-A543883E4CE1}" dt="2023-03-30T15:23:19.413" v="72" actId="478"/>
          <ac:spMkLst>
            <pc:docMk/>
            <pc:sldMk cId="3026731663" sldId="277"/>
            <ac:spMk id="10" creationId="{1622F9F1-8AA3-7276-39BA-593728870DA2}"/>
          </ac:spMkLst>
        </pc:spChg>
        <pc:picChg chg="add del mod ord">
          <ac:chgData name="Božica Oštarić Veršić" userId="963a5978-fa76-4144-a02a-10e44d612b9d" providerId="ADAL" clId="{ED6A345B-BA7A-4731-8CE6-A543883E4CE1}" dt="2023-03-30T17:35:11.080" v="290" actId="1076"/>
          <ac:picMkLst>
            <pc:docMk/>
            <pc:sldMk cId="3026731663" sldId="277"/>
            <ac:picMk id="6" creationId="{0E15FB75-B3B0-5239-F19B-66BBFF87DEB6}"/>
          </ac:picMkLst>
        </pc:picChg>
        <pc:picChg chg="add mod modCrop">
          <ac:chgData name="Božica Oštarić Veršić" userId="963a5978-fa76-4144-a02a-10e44d612b9d" providerId="ADAL" clId="{ED6A345B-BA7A-4731-8CE6-A543883E4CE1}" dt="2023-03-30T15:17:25.653" v="18" actId="1076"/>
          <ac:picMkLst>
            <pc:docMk/>
            <pc:sldMk cId="3026731663" sldId="277"/>
            <ac:picMk id="7" creationId="{B410508E-FC11-4D2C-5488-5DBE83BB389C}"/>
          </ac:picMkLst>
        </pc:picChg>
        <pc:picChg chg="add del mod ord">
          <ac:chgData name="Božica Oštarić Veršić" userId="963a5978-fa76-4144-a02a-10e44d612b9d" providerId="ADAL" clId="{ED6A345B-BA7A-4731-8CE6-A543883E4CE1}" dt="2023-03-30T17:34:47.420" v="285" actId="478"/>
          <ac:picMkLst>
            <pc:docMk/>
            <pc:sldMk cId="3026731663" sldId="277"/>
            <ac:picMk id="9" creationId="{334FA902-3193-13D4-0A6A-E548EACBD749}"/>
          </ac:picMkLst>
        </pc:picChg>
        <pc:picChg chg="add del mod ord">
          <ac:chgData name="Božica Oštarić Veršić" userId="963a5978-fa76-4144-a02a-10e44d612b9d" providerId="ADAL" clId="{ED6A345B-BA7A-4731-8CE6-A543883E4CE1}" dt="2023-03-30T17:34:39.973" v="281" actId="478"/>
          <ac:picMkLst>
            <pc:docMk/>
            <pc:sldMk cId="3026731663" sldId="277"/>
            <ac:picMk id="13" creationId="{2AB3DB7F-BC40-3360-F83A-F27D07F21C5A}"/>
          </ac:picMkLst>
        </pc:picChg>
      </pc:sldChg>
      <pc:sldChg chg="del">
        <pc:chgData name="Božica Oštarić Veršić" userId="963a5978-fa76-4144-a02a-10e44d612b9d" providerId="ADAL" clId="{ED6A345B-BA7A-4731-8CE6-A543883E4CE1}" dt="2023-03-30T15:18:11.654" v="29" actId="47"/>
        <pc:sldMkLst>
          <pc:docMk/>
          <pc:sldMk cId="4097970273" sldId="287"/>
        </pc:sldMkLst>
      </pc:sldChg>
      <pc:sldChg chg="del">
        <pc:chgData name="Božica Oštarić Veršić" userId="963a5978-fa76-4144-a02a-10e44d612b9d" providerId="ADAL" clId="{ED6A345B-BA7A-4731-8CE6-A543883E4CE1}" dt="2023-03-30T15:18:11.087" v="28" actId="47"/>
        <pc:sldMkLst>
          <pc:docMk/>
          <pc:sldMk cId="1264856702" sldId="288"/>
        </pc:sldMkLst>
      </pc:sldChg>
      <pc:sldChg chg="del">
        <pc:chgData name="Božica Oštarić Veršić" userId="963a5978-fa76-4144-a02a-10e44d612b9d" providerId="ADAL" clId="{ED6A345B-BA7A-4731-8CE6-A543883E4CE1}" dt="2023-03-30T15:18:10.454" v="27" actId="47"/>
        <pc:sldMkLst>
          <pc:docMk/>
          <pc:sldMk cId="3521053302" sldId="289"/>
        </pc:sldMkLst>
      </pc:sldChg>
      <pc:sldChg chg="del">
        <pc:chgData name="Božica Oštarić Veršić" userId="963a5978-fa76-4144-a02a-10e44d612b9d" providerId="ADAL" clId="{ED6A345B-BA7A-4731-8CE6-A543883E4CE1}" dt="2023-03-30T15:18:08.471" v="26" actId="47"/>
        <pc:sldMkLst>
          <pc:docMk/>
          <pc:sldMk cId="2099235884" sldId="290"/>
        </pc:sldMkLst>
      </pc:sldChg>
      <pc:sldChg chg="delSp modSp add mod modTransition delAnim modAnim">
        <pc:chgData name="Božica Oštarić Veršić" userId="963a5978-fa76-4144-a02a-10e44d612b9d" providerId="ADAL" clId="{ED6A345B-BA7A-4731-8CE6-A543883E4CE1}" dt="2023-03-30T17:36:00.283" v="298" actId="403"/>
        <pc:sldMkLst>
          <pc:docMk/>
          <pc:sldMk cId="943263857" sldId="296"/>
        </pc:sldMkLst>
        <pc:spChg chg="del mod">
          <ac:chgData name="Božica Oštarić Veršić" userId="963a5978-fa76-4144-a02a-10e44d612b9d" providerId="ADAL" clId="{ED6A345B-BA7A-4731-8CE6-A543883E4CE1}" dt="2023-03-30T15:23:34.323" v="78" actId="478"/>
          <ac:spMkLst>
            <pc:docMk/>
            <pc:sldMk cId="943263857" sldId="296"/>
            <ac:spMk id="2" creationId="{B08E4078-5776-90BC-BC1C-0283EC5B9070}"/>
          </ac:spMkLst>
        </pc:spChg>
        <pc:spChg chg="mod">
          <ac:chgData name="Božica Oštarić Veršić" userId="963a5978-fa76-4144-a02a-10e44d612b9d" providerId="ADAL" clId="{ED6A345B-BA7A-4731-8CE6-A543883E4CE1}" dt="2023-03-30T17:35:25.343" v="294" actId="1076"/>
          <ac:spMkLst>
            <pc:docMk/>
            <pc:sldMk cId="943263857" sldId="296"/>
            <ac:spMk id="4" creationId="{9C4CEB7E-9201-0701-7619-A93328822714}"/>
          </ac:spMkLst>
        </pc:spChg>
        <pc:spChg chg="mod">
          <ac:chgData name="Božica Oštarić Veršić" userId="963a5978-fa76-4144-a02a-10e44d612b9d" providerId="ADAL" clId="{ED6A345B-BA7A-4731-8CE6-A543883E4CE1}" dt="2023-03-30T17:35:29.854" v="295" actId="1076"/>
          <ac:spMkLst>
            <pc:docMk/>
            <pc:sldMk cId="943263857" sldId="296"/>
            <ac:spMk id="5" creationId="{2C0A95DF-6EFD-C4BE-726C-F4AC6C8FA6CD}"/>
          </ac:spMkLst>
        </pc:spChg>
        <pc:spChg chg="mod">
          <ac:chgData name="Božica Oštarić Veršić" userId="963a5978-fa76-4144-a02a-10e44d612b9d" providerId="ADAL" clId="{ED6A345B-BA7A-4731-8CE6-A543883E4CE1}" dt="2023-03-30T17:36:00.283" v="298" actId="403"/>
          <ac:spMkLst>
            <pc:docMk/>
            <pc:sldMk cId="943263857" sldId="296"/>
            <ac:spMk id="8" creationId="{CE06B097-D901-467F-C132-62A8FDE7D6E1}"/>
          </ac:spMkLst>
        </pc:spChg>
        <pc:picChg chg="del">
          <ac:chgData name="Božica Oštarić Veršić" userId="963a5978-fa76-4144-a02a-10e44d612b9d" providerId="ADAL" clId="{ED6A345B-BA7A-4731-8CE6-A543883E4CE1}" dt="2023-03-30T15:23:44.573" v="82" actId="478"/>
          <ac:picMkLst>
            <pc:docMk/>
            <pc:sldMk cId="943263857" sldId="296"/>
            <ac:picMk id="6" creationId="{0E15FB75-B3B0-5239-F19B-66BBFF87DEB6}"/>
          </ac:picMkLst>
        </pc:picChg>
        <pc:picChg chg="del">
          <ac:chgData name="Božica Oštarić Veršić" userId="963a5978-fa76-4144-a02a-10e44d612b9d" providerId="ADAL" clId="{ED6A345B-BA7A-4731-8CE6-A543883E4CE1}" dt="2023-03-30T15:23:47.745" v="84" actId="478"/>
          <ac:picMkLst>
            <pc:docMk/>
            <pc:sldMk cId="943263857" sldId="296"/>
            <ac:picMk id="7" creationId="{B410508E-FC11-4D2C-5488-5DBE83BB389C}"/>
          </ac:picMkLst>
        </pc:picChg>
        <pc:picChg chg="mod ord">
          <ac:chgData name="Božica Oštarić Veršić" userId="963a5978-fa76-4144-a02a-10e44d612b9d" providerId="ADAL" clId="{ED6A345B-BA7A-4731-8CE6-A543883E4CE1}" dt="2023-03-30T15:44:27.587" v="241" actId="171"/>
          <ac:picMkLst>
            <pc:docMk/>
            <pc:sldMk cId="943263857" sldId="296"/>
            <ac:picMk id="9" creationId="{334FA902-3193-13D4-0A6A-E548EACBD749}"/>
          </ac:picMkLst>
        </pc:picChg>
        <pc:picChg chg="mod">
          <ac:chgData name="Božica Oštarić Veršić" userId="963a5978-fa76-4144-a02a-10e44d612b9d" providerId="ADAL" clId="{ED6A345B-BA7A-4731-8CE6-A543883E4CE1}" dt="2023-03-30T15:26:11.803" v="119" actId="1076"/>
          <ac:picMkLst>
            <pc:docMk/>
            <pc:sldMk cId="943263857" sldId="296"/>
            <ac:picMk id="13" creationId="{2AB3DB7F-BC40-3360-F83A-F27D07F21C5A}"/>
          </ac:picMkLst>
        </pc:picChg>
      </pc:sldChg>
      <pc:sldChg chg="delSp modSp add mod">
        <pc:chgData name="Božica Oštarić Veršić" userId="963a5978-fa76-4144-a02a-10e44d612b9d" providerId="ADAL" clId="{ED6A345B-BA7A-4731-8CE6-A543883E4CE1}" dt="2023-03-30T17:47:48.526" v="327" actId="14100"/>
        <pc:sldMkLst>
          <pc:docMk/>
          <pc:sldMk cId="110480372" sldId="297"/>
        </pc:sldMkLst>
        <pc:spChg chg="del mod">
          <ac:chgData name="Božica Oštarić Veršić" userId="963a5978-fa76-4144-a02a-10e44d612b9d" providerId="ADAL" clId="{ED6A345B-BA7A-4731-8CE6-A543883E4CE1}" dt="2023-03-30T17:36:18.123" v="301" actId="478"/>
          <ac:spMkLst>
            <pc:docMk/>
            <pc:sldMk cId="110480372" sldId="297"/>
            <ac:spMk id="4" creationId="{9C4CEB7E-9201-0701-7619-A93328822714}"/>
          </ac:spMkLst>
        </pc:spChg>
        <pc:spChg chg="del">
          <ac:chgData name="Božica Oštarić Veršić" userId="963a5978-fa76-4144-a02a-10e44d612b9d" providerId="ADAL" clId="{ED6A345B-BA7A-4731-8CE6-A543883E4CE1}" dt="2023-03-30T17:36:20.460" v="302" actId="478"/>
          <ac:spMkLst>
            <pc:docMk/>
            <pc:sldMk cId="110480372" sldId="297"/>
            <ac:spMk id="5" creationId="{2C0A95DF-6EFD-C4BE-726C-F4AC6C8FA6CD}"/>
          </ac:spMkLst>
        </pc:spChg>
        <pc:spChg chg="mod">
          <ac:chgData name="Božica Oštarić Veršić" userId="963a5978-fa76-4144-a02a-10e44d612b9d" providerId="ADAL" clId="{ED6A345B-BA7A-4731-8CE6-A543883E4CE1}" dt="2023-03-30T17:47:48.526" v="327" actId="14100"/>
          <ac:spMkLst>
            <pc:docMk/>
            <pc:sldMk cId="110480372" sldId="297"/>
            <ac:spMk id="8" creationId="{CE06B097-D901-467F-C132-62A8FDE7D6E1}"/>
          </ac:spMkLst>
        </pc:spChg>
        <pc:picChg chg="del">
          <ac:chgData name="Božica Oštarić Veršić" userId="963a5978-fa76-4144-a02a-10e44d612b9d" providerId="ADAL" clId="{ED6A345B-BA7A-4731-8CE6-A543883E4CE1}" dt="2023-03-30T17:36:27.425" v="303" actId="478"/>
          <ac:picMkLst>
            <pc:docMk/>
            <pc:sldMk cId="110480372" sldId="297"/>
            <ac:picMk id="9" creationId="{334FA902-3193-13D4-0A6A-E548EACBD749}"/>
          </ac:picMkLst>
        </pc:picChg>
        <pc:picChg chg="del">
          <ac:chgData name="Božica Oštarić Veršić" userId="963a5978-fa76-4144-a02a-10e44d612b9d" providerId="ADAL" clId="{ED6A345B-BA7A-4731-8CE6-A543883E4CE1}" dt="2023-03-30T17:36:29.182" v="304" actId="478"/>
          <ac:picMkLst>
            <pc:docMk/>
            <pc:sldMk cId="110480372" sldId="297"/>
            <ac:picMk id="13" creationId="{2AB3DB7F-BC40-3360-F83A-F27D07F21C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9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7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2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8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4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46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60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3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7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6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3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3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7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0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0" r:id="rId6"/>
    <p:sldLayoutId id="2147483866" r:id="rId7"/>
    <p:sldLayoutId id="2147483867" r:id="rId8"/>
    <p:sldLayoutId id="2147483868" r:id="rId9"/>
    <p:sldLayoutId id="2147483869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57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895xfomkoss5eqjbw3m52ekfp368t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oav46mnsow2jb4o41heb7x5wxpj35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566FC2FC-DD3F-A7AC-233D-52408C5F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2643" b="14777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45867B2-56F9-9658-29BF-8B83BD924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119" y="1405169"/>
            <a:ext cx="11313761" cy="2097862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Prije i poslije projekta e-Škole </a:t>
            </a:r>
            <a:br>
              <a:rPr lang="hr-H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-HR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Strateško planiranje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32CE2C4B-08BA-8E0E-E1DE-D61685601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848" y="5331510"/>
            <a:ext cx="5548392" cy="1145489"/>
          </a:xfrm>
        </p:spPr>
        <p:txBody>
          <a:bodyPr>
            <a:normAutofit/>
          </a:bodyPr>
          <a:lstStyle/>
          <a:p>
            <a:pPr algn="r"/>
            <a:r>
              <a:rPr lang="hr-HR" sz="2800" b="1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Željka Zubović, ravnateljica</a:t>
            </a:r>
          </a:p>
          <a:p>
            <a:pPr algn="r"/>
            <a:r>
              <a:rPr lang="hr-HR" sz="2800" b="1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Božica Oštarić Veršić, prof. mat. i </a:t>
            </a:r>
            <a:r>
              <a:rPr lang="hr-HR" sz="2800" b="1" cap="non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</a:t>
            </a:r>
            <a:r>
              <a:rPr lang="hr-HR" sz="2800" b="1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56D2F6-0602-390F-377D-EC1E369E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1804" y="3429000"/>
            <a:ext cx="6523285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38" y="583345"/>
            <a:ext cx="11375756" cy="795735"/>
          </a:xfrm>
        </p:spPr>
        <p:txBody>
          <a:bodyPr anchor="t">
            <a:no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Vanjsko vrednovanje i </a:t>
            </a:r>
            <a:r>
              <a:rPr lang="hr-HR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samovrednovanje</a:t>
            </a:r>
            <a:endParaRPr lang="hr-HR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113" y="1479462"/>
            <a:ext cx="11093079" cy="4725922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Inicijalno: </a:t>
            </a:r>
          </a:p>
          <a:p>
            <a:r>
              <a:rPr lang="hr-HR" sz="2800" b="1" dirty="0">
                <a:solidFill>
                  <a:schemeClr val="bg1"/>
                </a:solidFill>
              </a:rPr>
              <a:t>- digitalna početnica (2)</a:t>
            </a:r>
          </a:p>
          <a:p>
            <a:r>
              <a:rPr lang="hr-HR" sz="2800" b="1" dirty="0">
                <a:solidFill>
                  <a:schemeClr val="bg1"/>
                </a:solidFill>
              </a:rPr>
              <a:t>- digitalna početnica (2)</a:t>
            </a:r>
          </a:p>
          <a:p>
            <a:pPr algn="just"/>
            <a:endParaRPr lang="hr-HR" sz="2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3DAA837-C74A-11DE-CD2E-ADD17D2B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89784"/>
            <a:ext cx="5977173" cy="48069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8173277-B39E-0AB1-09BF-8C503411C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851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38" y="583345"/>
            <a:ext cx="11375756" cy="1161769"/>
          </a:xfrm>
        </p:spPr>
        <p:txBody>
          <a:bodyPr anchor="t">
            <a:no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I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STRATEŠKI PLAN PRIMJENE IKT-A</a:t>
            </a:r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</a:t>
            </a:r>
            <a:b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OŠ </a:t>
            </a:r>
            <a:r>
              <a:rPr lang="en-IE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Jurja</a:t>
            </a:r>
            <a:r>
              <a:rPr lang="en-I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Dalmatinca</a:t>
            </a:r>
            <a:r>
              <a:rPr lang="en-I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 </a:t>
            </a:r>
            <a:endParaRPr lang="hr-HR" sz="6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27" y="1479462"/>
            <a:ext cx="11220766" cy="4725922"/>
          </a:xfrm>
        </p:spPr>
        <p:txBody>
          <a:bodyPr>
            <a:noAutofit/>
          </a:bodyPr>
          <a:lstStyle/>
          <a:p>
            <a:pPr algn="just"/>
            <a:endParaRPr lang="hr-HR" sz="2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1F6205D-A88D-5FE6-416D-D4CE38C4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87" y="2600987"/>
            <a:ext cx="6274741" cy="362071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5493B62-7972-F5C7-5765-8BB21523F999}"/>
              </a:ext>
            </a:extLst>
          </p:cNvPr>
          <p:cNvSpPr txBox="1"/>
          <p:nvPr/>
        </p:nvSpPr>
        <p:spPr>
          <a:xfrm>
            <a:off x="3237962" y="1777759"/>
            <a:ext cx="6201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Sadržaj: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5EC45E-E628-FB67-D8D2-BFCD0AC8E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971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825" y="1120887"/>
            <a:ext cx="11375756" cy="116176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IKT misija</a:t>
            </a:r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5493B62-7972-F5C7-5765-8BB21523F999}"/>
              </a:ext>
            </a:extLst>
          </p:cNvPr>
          <p:cNvSpPr txBox="1"/>
          <p:nvPr/>
        </p:nvSpPr>
        <p:spPr>
          <a:xfrm>
            <a:off x="946825" y="2217107"/>
            <a:ext cx="10389061" cy="32571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Obogatiti </a:t>
            </a: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načine poučavanja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vrednovanja  s ciljem unaprjeđivanja nastavnog procesa.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Motivirati i pripremiti </a:t>
            </a: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učenike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život i rad na poslovima budućnosti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Učiteljima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osigurati sve potrebne resurse i edukacije </a:t>
            </a:r>
          </a:p>
          <a:p>
            <a:pPr>
              <a:buFontTx/>
              <a:buChar char="-"/>
            </a:pP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Podići razinu digitalne pismenosti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sz="2800" b="1" dirty="0">
              <a:noFill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A749445-6A9B-3053-68EC-E1352BF83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881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825" y="1120887"/>
            <a:ext cx="11375756" cy="1161769"/>
          </a:xfrm>
        </p:spPr>
        <p:txBody>
          <a:bodyPr anchor="t">
            <a:noAutofit/>
          </a:bodyPr>
          <a:lstStyle/>
          <a:p>
            <a:r>
              <a:rPr lang="hr-HR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IKT temeljne vrijednosti:</a:t>
            </a:r>
            <a:endParaRPr lang="hr-HR" sz="72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5493B62-7972-F5C7-5765-8BB21523F999}"/>
              </a:ext>
            </a:extLst>
          </p:cNvPr>
          <p:cNvSpPr txBox="1"/>
          <p:nvPr/>
        </p:nvSpPr>
        <p:spPr>
          <a:xfrm>
            <a:off x="1138347" y="2217107"/>
            <a:ext cx="10197539" cy="21799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postati škola 21.stoljeća</a:t>
            </a:r>
          </a:p>
          <a:p>
            <a:pPr>
              <a:buFontTx/>
              <a:buChar char="-"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uskladiti tradicijske vrijednosti i suvremenost, lokalno s nacionalnim i   globalnim trendovima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razvijati informacijske pismenosti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3B66203-5003-61BE-16FF-236D87305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351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825" y="488899"/>
            <a:ext cx="11375756" cy="116176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IKT </a:t>
            </a:r>
            <a:r>
              <a:rPr lang="hr-HR" sz="36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vizijA</a:t>
            </a:r>
            <a:r>
              <a:rPr lang="hr-HR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sz="1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5493B62-7972-F5C7-5765-8BB21523F999}"/>
              </a:ext>
            </a:extLst>
          </p:cNvPr>
          <p:cNvSpPr txBox="1"/>
          <p:nvPr/>
        </p:nvSpPr>
        <p:spPr>
          <a:xfrm>
            <a:off x="996298" y="1173657"/>
            <a:ext cx="10389061" cy="55750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r-HR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Naša je vizija postati škola motiviranih učenika  otvorena za različite načine učenja i poučavanja te povezivanja s lokalnom sredinom, drugim školama na području Republike Hrvatske i šire. Osiguravanjem IKT infrastrukture, korištenjem već stvorenih digitalnih obrazovnih sadržaja, stvaranjem novih digitalnih obrazovnih sadržaja, promicanjem sigurnosti na internetu i prenošenjem digitalnih znanja i vještina na učenike želimo postati digitalno zrela škola. Uporabom IKT-a želimo unaprijediti i osuvremeniti načine stjecanja i primjene znanja i vrednovanja nastavnog procesa, omogućivši pri tom individualizirani pristup učenicima i neprekidan razvoj digitalnih kompetencija svih sudionika u odgojno-obrazovnom procesu.”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2C0D75-1B24-6586-C9F3-F52F55E3D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273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825" y="488899"/>
            <a:ext cx="11375756" cy="116176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Naši strateški ciljevi vezani uz ostvarenje vizije prema strateškim inicijativama:</a:t>
            </a: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5493B62-7972-F5C7-5765-8BB21523F999}"/>
              </a:ext>
            </a:extLst>
          </p:cNvPr>
          <p:cNvSpPr txBox="1"/>
          <p:nvPr/>
        </p:nvSpPr>
        <p:spPr>
          <a:xfrm>
            <a:off x="833205" y="1650668"/>
            <a:ext cx="11193479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Potrebno je povećati udio digitalnih obrazovnih sadržaja s 2% na 4% u školskoj godini 2018./2019.</a:t>
            </a:r>
          </a:p>
          <a:p>
            <a:pPr>
              <a:buFontTx/>
              <a:buChar char="-"/>
            </a:pPr>
            <a:r>
              <a:rPr lang="hr-H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2018./2019. po predmetu povećati broj sati nastave uz primjenu IKT-a za 5% - 10% </a:t>
            </a:r>
          </a:p>
          <a:p>
            <a:pPr>
              <a:buFontTx/>
              <a:buChar char="-"/>
            </a:pPr>
            <a:r>
              <a:rPr lang="hr-H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kraja 2020. godine unaprijediti digitalne kompetencije 80% učitelja</a:t>
            </a:r>
          </a:p>
          <a:p>
            <a:pPr>
              <a:buFontTx/>
              <a:buChar char="-"/>
            </a:pPr>
            <a:r>
              <a:rPr lang="hr-H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2018./2019. unaprijediti digitalne kompetencije svih učitelja STEM predmeta</a:t>
            </a:r>
          </a:p>
          <a:p>
            <a:pPr>
              <a:buFontTx/>
              <a:buChar char="-"/>
            </a:pPr>
            <a:r>
              <a:rPr lang="hr-H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kraja 2020. godine treba unaprijediti računalnu infrastrukturu obnavljanjem informatičke učionice i opreme u učionicama i knjižnici</a:t>
            </a:r>
          </a:p>
          <a:p>
            <a:pPr>
              <a:buFontTx/>
              <a:buChar char="-"/>
            </a:pPr>
            <a:r>
              <a:rPr lang="hr-HR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2018./2019. treba izraditi repozitorij digitalnih obrazovnih sadržaja namijenjene učiteljima radi pohrane DOS-a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32E2F2E-9FFD-7A8C-C87F-DDF6F474B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70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-53674" y="-8878"/>
            <a:ext cx="12191980" cy="6858000"/>
          </a:xfrm>
          <a:prstGeom prst="rect">
            <a:avLst/>
          </a:prstGeom>
        </p:spPr>
      </p:pic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F4398DD0-C6E4-5215-D89C-937E8556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62" y="876300"/>
            <a:ext cx="1328737" cy="1328737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4F99AFF7-35F2-A7B7-3CF6-869B5E4A2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78" y="5178893"/>
            <a:ext cx="1474083" cy="777599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1406004A-5B71-49D7-8FE5-EC620828C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3" y="3237482"/>
            <a:ext cx="2420938" cy="757239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12C4BD67-4D8D-8DCC-386F-D1F856368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49" y="3648734"/>
            <a:ext cx="1733551" cy="891899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30946BF4-BFCE-1AC7-5FC2-28B6E0BBD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07" y="5486400"/>
            <a:ext cx="4049576" cy="809916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9B65F81C-5F85-6AF2-6D30-C78EDED7A1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" y="1212460"/>
            <a:ext cx="1933574" cy="1092890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34DC5547-A1DE-C4B1-2335-DD867CB8AC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39" y="2351303"/>
            <a:ext cx="1419225" cy="900856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F12F0D99-8995-C5E0-5A04-2496ED4F5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3" y="4010525"/>
            <a:ext cx="2005012" cy="1128212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3DE4E2CB-7FCD-FBF5-BDA0-75E884DBA5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35" y="383786"/>
            <a:ext cx="3089728" cy="828674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AE9E3B98-1FD5-2695-D414-4BF4ADCCA6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52" y="347695"/>
            <a:ext cx="2786063" cy="1037203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A81AF2D2-A60F-1921-3796-522617918B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45" y="2443896"/>
            <a:ext cx="2584308" cy="905534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2613CC39-23EA-44D4-A7EE-7C09CC2C5E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20" y="4177615"/>
            <a:ext cx="3552825" cy="128587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1BD0315-0D1F-E666-A19E-76387F3E5AF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789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0" y="-424497"/>
            <a:ext cx="12191980" cy="6858000"/>
          </a:xfrm>
          <a:prstGeom prst="rect">
            <a:avLst/>
          </a:prstGeom>
        </p:spPr>
      </p:pic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38200" y="161336"/>
            <a:ext cx="10956009" cy="110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Vanjsko vrednovanje i </a:t>
            </a:r>
            <a:r>
              <a:rPr lang="hr-HR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samovrednovanje</a:t>
            </a:r>
            <a:endParaRPr lang="hr-H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74AEBE4-39A0-186C-3899-E3BD294662BA}"/>
              </a:ext>
            </a:extLst>
          </p:cNvPr>
          <p:cNvSpPr txBox="1"/>
          <p:nvPr/>
        </p:nvSpPr>
        <p:spPr>
          <a:xfrm>
            <a:off x="856114" y="1451056"/>
            <a:ext cx="461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Inicijalno: </a:t>
            </a:r>
          </a:p>
          <a:p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digitalna početnica (2)</a:t>
            </a:r>
          </a:p>
          <a:p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digitalna početnica (2)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5ADE814-DB1B-96E5-34E9-BA41CFF47A85}"/>
              </a:ext>
            </a:extLst>
          </p:cNvPr>
          <p:cNvSpPr txBox="1"/>
          <p:nvPr/>
        </p:nvSpPr>
        <p:spPr>
          <a:xfrm>
            <a:off x="6806426" y="1454223"/>
            <a:ext cx="4830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Završno: </a:t>
            </a:r>
          </a:p>
          <a:p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digitalno napredna (4), </a:t>
            </a:r>
          </a:p>
          <a:p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digitalno osposobljena (3)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429735B-A41E-A089-F74A-04BF7F105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B01FFA-3E90-B98E-2570-969FD08F4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64" y="3004503"/>
            <a:ext cx="4830945" cy="3803872"/>
          </a:xfrm>
          <a:prstGeom prst="rect">
            <a:avLst/>
          </a:prstGeom>
        </p:spPr>
      </p:pic>
      <p:pic>
        <p:nvPicPr>
          <p:cNvPr id="3" name="Rezervirano mjesto sadržaja 3">
            <a:extLst>
              <a:ext uri="{FF2B5EF4-FFF2-40B4-BE49-F238E27FC236}">
                <a16:creationId xmlns:a16="http://schemas.microsoft.com/office/drawing/2014/main" id="{5387575D-8E15-F624-C99E-11B2E10A5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3" y="3004503"/>
            <a:ext cx="4729877" cy="38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7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38200" y="161336"/>
            <a:ext cx="10956009" cy="110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IZRADA NOVOG STRATEŠKOG PLANA 21/22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4CEB7E-9201-0701-7619-A93328822714}"/>
              </a:ext>
            </a:extLst>
          </p:cNvPr>
          <p:cNvSpPr txBox="1"/>
          <p:nvPr/>
        </p:nvSpPr>
        <p:spPr>
          <a:xfrm>
            <a:off x="1237361" y="1698013"/>
            <a:ext cx="93745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 IKT strateški plan nije napravljen jer smo zaključili da je upotreba IKT i njen razvoj sastavni dio strateškog razvoja cijele škole.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Provedeno je samovrednovanje rada Škole – upitnicima za učitelje, roditelje i učitelje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 za kvalitetu je napravio SWOT analizu u kojoj se pokazalo da su prijašnje slabosti postale snage.</a:t>
            </a:r>
          </a:p>
        </p:txBody>
      </p:sp>
    </p:spTree>
    <p:extLst>
      <p:ext uri="{BB962C8B-B14F-4D97-AF65-F5344CB8AC3E}">
        <p14:creationId xmlns:p14="http://schemas.microsoft.com/office/powerpoint/2010/main" val="163939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617995" y="384450"/>
            <a:ext cx="10956009" cy="743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SWOT</a:t>
            </a:r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analiza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FFEA8AF-965B-1417-6ED1-B2BC1073E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3161" r="15426" b="15883"/>
          <a:stretch/>
        </p:blipFill>
        <p:spPr>
          <a:xfrm>
            <a:off x="1644937" y="1164780"/>
            <a:ext cx="9498472" cy="5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14" y="583345"/>
            <a:ext cx="7160357" cy="795735"/>
          </a:xfrm>
        </p:spPr>
        <p:txBody>
          <a:bodyPr anchor="t">
            <a:noAutofit/>
          </a:bodyPr>
          <a:lstStyle/>
          <a:p>
            <a:r>
              <a:rPr lang="hr-HR" sz="4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Sadržaj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039" y="1608375"/>
            <a:ext cx="9107579" cy="437258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OŠ J. Dalmatinca Pag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projekt e – Škole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Strateški plan primjene IKT – a u OŠ J: Dalmatinca Pag</a:t>
            </a:r>
          </a:p>
          <a:p>
            <a:pPr marL="457200" indent="-457200">
              <a:buAutoNum type="arabicPeriod" startAt="4"/>
            </a:pPr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Izrada novog strateškog plan</a:t>
            </a:r>
          </a:p>
          <a:p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misija</a:t>
            </a:r>
          </a:p>
          <a:p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vizija</a:t>
            </a:r>
          </a:p>
          <a:p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strateški ciljevi</a:t>
            </a:r>
          </a:p>
          <a:p>
            <a:r>
              <a:rPr lang="hr-HR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 Zaključak</a:t>
            </a:r>
          </a:p>
          <a:p>
            <a:endParaRPr lang="hr-HR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906335-31F8-8430-D237-6F3B676F4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070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4CEB7E-9201-0701-7619-A93328822714}"/>
              </a:ext>
            </a:extLst>
          </p:cNvPr>
          <p:cNvSpPr txBox="1"/>
          <p:nvPr/>
        </p:nvSpPr>
        <p:spPr>
          <a:xfrm>
            <a:off x="1237361" y="1698013"/>
            <a:ext cx="93745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MISIJA:</a:t>
            </a:r>
          </a:p>
          <a:p>
            <a:endParaRPr lang="hr-H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temeljima bogate tradicije lokalne zajednice gradimo i prenosimo nova znanja, hodamo ukorak s promjenama u društvu, znanosti i tehnologiji i potičemo na upoznavanje i prihvaćanje drugih i drugačijih.</a:t>
            </a:r>
            <a:endParaRPr lang="hr-H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6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4CEB7E-9201-0701-7619-A93328822714}"/>
              </a:ext>
            </a:extLst>
          </p:cNvPr>
          <p:cNvSpPr txBox="1"/>
          <p:nvPr/>
        </p:nvSpPr>
        <p:spPr>
          <a:xfrm>
            <a:off x="1056594" y="686498"/>
            <a:ext cx="10279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VIZIJA:</a:t>
            </a:r>
            <a:endParaRPr lang="hr-H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Želimo biti škola koja razvija obrazovni proces koji će učenicima omogućiti korištenje novih tehnologija, stjecanje novih i trajnih znanja i njihovu primjenu u svakodnevnom životu te odgojni proces koji će oblikovati učenika da poštujući svoj identitet, prihvaća i uvažava druge te tako doprinositi  izgradnji i razvoju društva. </a:t>
            </a:r>
            <a:endParaRPr lang="hr-H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27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56114" y="380144"/>
            <a:ext cx="10956009" cy="684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Strateški ciljevi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A02DC3C-4C19-7F9A-7D6D-90BD1A67C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5" t="9883" r="26080" b="7624"/>
          <a:stretch/>
        </p:blipFill>
        <p:spPr>
          <a:xfrm>
            <a:off x="208843" y="1163190"/>
            <a:ext cx="5956434" cy="565468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900327B-39E0-FE1B-2B60-8F5249D21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52" t="18009" r="26017" b="14719"/>
          <a:stretch/>
        </p:blipFill>
        <p:spPr>
          <a:xfrm>
            <a:off x="6189887" y="1723905"/>
            <a:ext cx="6002113" cy="46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56114" y="380144"/>
            <a:ext cx="10956009" cy="684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Strateški ciljevi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490AB1A-D59E-C568-DF29-DFCD6B643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5" t="16434" r="26304" b="25441"/>
          <a:stretch/>
        </p:blipFill>
        <p:spPr>
          <a:xfrm>
            <a:off x="208476" y="1164780"/>
            <a:ext cx="5887524" cy="39842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F313773-49D1-2F27-77EC-6F53D7FD9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47" t="26552" r="26086" b="20602"/>
          <a:stretch/>
        </p:blipFill>
        <p:spPr>
          <a:xfrm>
            <a:off x="6096000" y="2855414"/>
            <a:ext cx="5982191" cy="36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1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56114" y="380144"/>
            <a:ext cx="10956009" cy="684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Strateški ciljevi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E3DB8A7-F428-3AAF-0FBA-08D7E24D4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16" t="17751" r="25543" b="14013"/>
          <a:stretch/>
        </p:blipFill>
        <p:spPr>
          <a:xfrm>
            <a:off x="259871" y="1230329"/>
            <a:ext cx="6003542" cy="467733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38E2654-3F3F-D89E-1697-DE4F81126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6" t="31109" r="25873" b="22899"/>
          <a:stretch/>
        </p:blipFill>
        <p:spPr>
          <a:xfrm>
            <a:off x="6096000" y="2666778"/>
            <a:ext cx="6003542" cy="31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4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38200" y="161336"/>
            <a:ext cx="10956009" cy="110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4CEB7E-9201-0701-7619-A93328822714}"/>
              </a:ext>
            </a:extLst>
          </p:cNvPr>
          <p:cNvSpPr txBox="1"/>
          <p:nvPr/>
        </p:nvSpPr>
        <p:spPr>
          <a:xfrm>
            <a:off x="1204039" y="5514893"/>
            <a:ext cx="10301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https://www.mentimeter.com/app/presentation/al895xfomkoss5eqjbw3m52ekfp368tr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A2FBF3-5B3B-F997-5974-DE2C40256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0" t="6154" r="6035" b="8067"/>
          <a:stretch/>
        </p:blipFill>
        <p:spPr>
          <a:xfrm>
            <a:off x="3924276" y="1340798"/>
            <a:ext cx="4265567" cy="408526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13DB5F7-EDFE-022B-815D-BCE30A5CDB82}"/>
              </a:ext>
            </a:extLst>
          </p:cNvPr>
          <p:cNvSpPr txBox="1"/>
          <p:nvPr/>
        </p:nvSpPr>
        <p:spPr>
          <a:xfrm>
            <a:off x="4146873" y="611390"/>
            <a:ext cx="554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KOJE SU VAŠE SNAGE?</a:t>
            </a:r>
          </a:p>
        </p:txBody>
      </p:sp>
    </p:spTree>
    <p:extLst>
      <p:ext uri="{BB962C8B-B14F-4D97-AF65-F5344CB8AC3E}">
        <p14:creationId xmlns:p14="http://schemas.microsoft.com/office/powerpoint/2010/main" val="373313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38200" y="161336"/>
            <a:ext cx="10956009" cy="110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4CEB7E-9201-0701-7619-A93328822714}"/>
              </a:ext>
            </a:extLst>
          </p:cNvPr>
          <p:cNvSpPr txBox="1"/>
          <p:nvPr/>
        </p:nvSpPr>
        <p:spPr>
          <a:xfrm>
            <a:off x="1204039" y="5514893"/>
            <a:ext cx="10301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https://www.mentimeter.com/app/presentation/aloav46mnsow2jb4o41heb7x5wxpj35x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13DB5F7-EDFE-022B-815D-BCE30A5CDB82}"/>
              </a:ext>
            </a:extLst>
          </p:cNvPr>
          <p:cNvSpPr txBox="1"/>
          <p:nvPr/>
        </p:nvSpPr>
        <p:spPr>
          <a:xfrm>
            <a:off x="3878708" y="667194"/>
            <a:ext cx="554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KOJE SU VAŠE SLABOSTI?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6D8A5F2-46B8-55F5-1E5D-4315988D04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1" t="7311" r="7705" b="6939"/>
          <a:stretch/>
        </p:blipFill>
        <p:spPr>
          <a:xfrm>
            <a:off x="4028660" y="1397415"/>
            <a:ext cx="4081669" cy="41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6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8E4078-5776-90BC-BC1C-0283EC5B9070}"/>
              </a:ext>
            </a:extLst>
          </p:cNvPr>
          <p:cNvSpPr txBox="1">
            <a:spLocks/>
          </p:cNvSpPr>
          <p:nvPr/>
        </p:nvSpPr>
        <p:spPr>
          <a:xfrm>
            <a:off x="840047" y="463639"/>
            <a:ext cx="10956009" cy="77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r-HR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  <a:endParaRPr lang="hr-H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4CEB7E-9201-0701-7619-A93328822714}"/>
              </a:ext>
            </a:extLst>
          </p:cNvPr>
          <p:cNvSpPr txBox="1"/>
          <p:nvPr/>
        </p:nvSpPr>
        <p:spPr>
          <a:xfrm>
            <a:off x="2434788" y="2040363"/>
            <a:ext cx="108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C0A95DF-6EFD-C4BE-726C-F4AC6C8FA6CD}"/>
              </a:ext>
            </a:extLst>
          </p:cNvPr>
          <p:cNvSpPr txBox="1"/>
          <p:nvPr/>
        </p:nvSpPr>
        <p:spPr>
          <a:xfrm>
            <a:off x="7878018" y="2029688"/>
            <a:ext cx="1582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POSLIJE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E06B097-D901-467F-C132-62A8FDE7D6E1}"/>
              </a:ext>
            </a:extLst>
          </p:cNvPr>
          <p:cNvSpPr txBox="1"/>
          <p:nvPr/>
        </p:nvSpPr>
        <p:spPr>
          <a:xfrm>
            <a:off x="1045175" y="1302023"/>
            <a:ext cx="4544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Učionica Informatike </a:t>
            </a:r>
          </a:p>
        </p:txBody>
      </p:sp>
      <p:pic>
        <p:nvPicPr>
          <p:cNvPr id="7" name="Slika 6" descr="Slika na kojoj se prikazuje tekst, u dvorani, zid, pod&#10;&#10;Opis je automatski generiran">
            <a:extLst>
              <a:ext uri="{FF2B5EF4-FFF2-40B4-BE49-F238E27FC236}">
                <a16:creationId xmlns:a16="http://schemas.microsoft.com/office/drawing/2014/main" id="{B410508E-FC11-4D2C-5488-5DBE83BB3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"/>
          <a:stretch/>
        </p:blipFill>
        <p:spPr>
          <a:xfrm>
            <a:off x="6103027" y="3034595"/>
            <a:ext cx="5509207" cy="3221502"/>
          </a:xfrm>
          <a:prstGeom prst="rect">
            <a:avLst/>
          </a:prstGeom>
        </p:spPr>
      </p:pic>
      <p:pic>
        <p:nvPicPr>
          <p:cNvPr id="6" name="Rezervirano mjesto slike 5" descr="Slika na kojoj se prikazuje u dvorani, pod, zid, prozor&#10;&#10;Opis je automatski generiran">
            <a:extLst>
              <a:ext uri="{FF2B5EF4-FFF2-40B4-BE49-F238E27FC236}">
                <a16:creationId xmlns:a16="http://schemas.microsoft.com/office/drawing/2014/main" id="{0E15FB75-B3B0-5239-F19B-66BBFF87D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912971" y="2704555"/>
            <a:ext cx="4676542" cy="36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3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4CEB7E-9201-0701-7619-A93328822714}"/>
              </a:ext>
            </a:extLst>
          </p:cNvPr>
          <p:cNvSpPr txBox="1"/>
          <p:nvPr/>
        </p:nvSpPr>
        <p:spPr>
          <a:xfrm>
            <a:off x="2433494" y="1991296"/>
            <a:ext cx="108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C0A95DF-6EFD-C4BE-726C-F4AC6C8FA6CD}"/>
              </a:ext>
            </a:extLst>
          </p:cNvPr>
          <p:cNvSpPr txBox="1"/>
          <p:nvPr/>
        </p:nvSpPr>
        <p:spPr>
          <a:xfrm>
            <a:off x="8055755" y="1919646"/>
            <a:ext cx="1582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POSLIJE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E06B097-D901-467F-C132-62A8FDE7D6E1}"/>
              </a:ext>
            </a:extLst>
          </p:cNvPr>
          <p:cNvSpPr txBox="1"/>
          <p:nvPr/>
        </p:nvSpPr>
        <p:spPr>
          <a:xfrm>
            <a:off x="1182198" y="1179149"/>
            <a:ext cx="3335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Učionice</a:t>
            </a:r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ezervirano mjesto slike 5" descr="Slika na kojoj se prikazuje tekst, pod, u dvorani, zid&#10;&#10;Opis je automatski generiran">
            <a:extLst>
              <a:ext uri="{FF2B5EF4-FFF2-40B4-BE49-F238E27FC236}">
                <a16:creationId xmlns:a16="http://schemas.microsoft.com/office/drawing/2014/main" id="{334FA902-3193-13D4-0A6A-E548EACB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r="19205"/>
          <a:stretch>
            <a:fillRect/>
          </a:stretch>
        </p:blipFill>
        <p:spPr>
          <a:xfrm>
            <a:off x="964074" y="2628378"/>
            <a:ext cx="4676543" cy="3692641"/>
          </a:xfrm>
          <a:prstGeom prst="rect">
            <a:avLst/>
          </a:prstGeom>
        </p:spPr>
      </p:pic>
      <p:pic>
        <p:nvPicPr>
          <p:cNvPr id="13" name="Slika 12" descr="Slika na kojoj se prikazuje tekst, u dvorani, soba, stol&#10;&#10;Opis je automatski generiran">
            <a:extLst>
              <a:ext uri="{FF2B5EF4-FFF2-40B4-BE49-F238E27FC236}">
                <a16:creationId xmlns:a16="http://schemas.microsoft.com/office/drawing/2014/main" id="{2AB3DB7F-BC40-3360-F83A-F27D07F21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22" y="2885127"/>
            <a:ext cx="5707082" cy="32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3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8CDA80-B8A5-9E28-1AE3-465B8A1E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E06B097-D901-467F-C132-62A8FDE7D6E1}"/>
              </a:ext>
            </a:extLst>
          </p:cNvPr>
          <p:cNvSpPr txBox="1"/>
          <p:nvPr/>
        </p:nvSpPr>
        <p:spPr>
          <a:xfrm>
            <a:off x="2979008" y="2756243"/>
            <a:ext cx="6636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hr-HR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14" y="583345"/>
            <a:ext cx="7956581" cy="795735"/>
          </a:xfrm>
        </p:spPr>
        <p:txBody>
          <a:bodyPr anchor="t">
            <a:no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OŠ Jurja Dalmatinca Pag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1832802"/>
            <a:ext cx="8578699" cy="4372582"/>
          </a:xfrm>
        </p:spPr>
        <p:txBody>
          <a:bodyPr>
            <a:normAutofit/>
          </a:bodyPr>
          <a:lstStyle/>
          <a:p>
            <a:endParaRPr lang="hr-HR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906335-31F8-8430-D237-6F3B676F4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C4B973D-619F-57D9-6A49-22EFDC42021C}"/>
              </a:ext>
            </a:extLst>
          </p:cNvPr>
          <p:cNvSpPr txBox="1"/>
          <p:nvPr/>
        </p:nvSpPr>
        <p:spPr>
          <a:xfrm>
            <a:off x="1092765" y="1832802"/>
            <a:ext cx="9781138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OŠ Jurja Dalmatinca Pag je otočka škola koja broji 235 učenika.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Nastava se održava u matičnoj i tri područne škole koje se nalaze u južnom dijelu otoka Paga.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Možemo se pohvaliti njegovanjem bogate tradicije grada i otoka  Paga koju različitim projektima prilagođavamo suvremenosti.  </a:t>
            </a:r>
          </a:p>
        </p:txBody>
      </p:sp>
    </p:spTree>
    <p:extLst>
      <p:ext uri="{BB962C8B-B14F-4D97-AF65-F5344CB8AC3E}">
        <p14:creationId xmlns:p14="http://schemas.microsoft.com/office/powerpoint/2010/main" val="11306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14" y="583345"/>
            <a:ext cx="9272624" cy="795735"/>
          </a:xfrm>
        </p:spPr>
        <p:txBody>
          <a:bodyPr anchor="t">
            <a:no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Specifičnosti iz Školskog kurikuluma</a:t>
            </a:r>
            <a:endParaRPr lang="hr-HR" sz="8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561" y="1608375"/>
            <a:ext cx="8578699" cy="4372582"/>
          </a:xfrm>
        </p:spPr>
        <p:txBody>
          <a:bodyPr>
            <a:normAutofit/>
          </a:bodyPr>
          <a:lstStyle/>
          <a:p>
            <a:endParaRPr lang="hr-HR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906335-31F8-8430-D237-6F3B676F4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C4B973D-619F-57D9-6A49-22EFDC42021C}"/>
              </a:ext>
            </a:extLst>
          </p:cNvPr>
          <p:cNvSpPr txBox="1"/>
          <p:nvPr/>
        </p:nvSpPr>
        <p:spPr>
          <a:xfrm>
            <a:off x="1103158" y="1497531"/>
            <a:ext cx="42003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Dječji zbor </a:t>
            </a:r>
            <a:r>
              <a:rPr lang="hr-H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Vijolice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okuplja učenike od 1. do 4. razreda, na školskim i gradskim priredbama te mnogim festivalima pjeva autorske pjesme voditeljice zbora. Do sada su izdali 8 nosača zvuka.</a:t>
            </a:r>
          </a:p>
        </p:txBody>
      </p:sp>
      <p:pic>
        <p:nvPicPr>
          <p:cNvPr id="6" name="Rezervirano mjesto slike 4">
            <a:extLst>
              <a:ext uri="{FF2B5EF4-FFF2-40B4-BE49-F238E27FC236}">
                <a16:creationId xmlns:a16="http://schemas.microsoft.com/office/drawing/2014/main" id="{B5BBC1FB-3E09-A206-108B-C729B88E5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7772"/>
          <a:stretch>
            <a:fillRect/>
          </a:stretch>
        </p:blipFill>
        <p:spPr bwMode="auto">
          <a:xfrm>
            <a:off x="5547275" y="1460163"/>
            <a:ext cx="6172200" cy="487362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0270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14" y="583345"/>
            <a:ext cx="9272624" cy="795735"/>
          </a:xfrm>
        </p:spPr>
        <p:txBody>
          <a:bodyPr anchor="t">
            <a:no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Specifičnosti iz Školskog kurikuluma</a:t>
            </a:r>
            <a:endParaRPr lang="hr-HR" sz="8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562" y="1608375"/>
            <a:ext cx="3958282" cy="4372582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Čipkarska sekcija Učeničke zadruge </a:t>
            </a:r>
            <a:r>
              <a:rPr lang="hr-H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Ročelica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kojoj učenici od 3. do 8. razreda uče šivati Pašku čipku.</a:t>
            </a:r>
          </a:p>
          <a:p>
            <a:endParaRPr lang="hr-H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906335-31F8-8430-D237-6F3B676F4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8" name="Rezervirano mjesto sadržaj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BBB7872D-8FEC-BE11-025D-FBFFECF8A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492426" y="1277446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14" y="583345"/>
            <a:ext cx="9272624" cy="795735"/>
          </a:xfrm>
        </p:spPr>
        <p:txBody>
          <a:bodyPr anchor="t">
            <a:no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Specifičnosti iz Školskog kurikuluma</a:t>
            </a:r>
            <a:endParaRPr lang="hr-HR" sz="8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183" y="1608374"/>
            <a:ext cx="4084889" cy="487362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razmjene učenika s učenicima iz talijanskog grada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Zanea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koji se realizira u suradnji s gradom Pagom, a u sklopu kojega učenici 8. razreda posjećuju svoje prijatelje u Italiji, a učenici iz Italije dolaze u Hrvatsku.</a:t>
            </a: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906335-31F8-8430-D237-6F3B676F4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6" name="Rezervirano mjesto sadržaja 4" descr="Slika na kojoj se prikazuje vanjski, osoba, nebo, zgrada&#10;&#10;Opis je automatski generiran">
            <a:extLst>
              <a:ext uri="{FF2B5EF4-FFF2-40B4-BE49-F238E27FC236}">
                <a16:creationId xmlns:a16="http://schemas.microsoft.com/office/drawing/2014/main" id="{3DEF7B45-0D43-9275-F4EE-3E5BBCC11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492426" y="160837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2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14" y="583345"/>
            <a:ext cx="9272624" cy="795735"/>
          </a:xfrm>
        </p:spPr>
        <p:txBody>
          <a:bodyPr anchor="t">
            <a:noAutofit/>
          </a:bodyPr>
          <a:lstStyle/>
          <a:p>
            <a:r>
              <a:rPr lang="hr-H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Specifičnosti iz Školskog kurikuluma</a:t>
            </a:r>
            <a:endParaRPr lang="hr-HR" sz="8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183" y="1608374"/>
            <a:ext cx="4084889" cy="4873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Matematičko – informatičko čipkanje dio je Projekta Energija čipke. Učenici u računalnim programima izrađuju nacrte Paške čipke koji se ispisuju 3D pisačem pa se od njih izrađuju različiti suveniri.</a:t>
            </a: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906335-31F8-8430-D237-6F3B676F4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B514C82E-DC41-A785-D214-2F00E81C2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" r="718"/>
          <a:stretch/>
        </p:blipFill>
        <p:spPr>
          <a:xfrm>
            <a:off x="5376960" y="148847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F3AE482-B1DB-6C51-67B3-E17BA273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114" y="583345"/>
            <a:ext cx="9980311" cy="795735"/>
          </a:xfrm>
        </p:spPr>
        <p:txBody>
          <a:bodyPr anchor="t">
            <a:no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r-HR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PILOT PROJEKT e - </a:t>
            </a:r>
            <a:r>
              <a:rPr lang="hr-HR" sz="48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Škole</a:t>
            </a:r>
            <a:endParaRPr lang="hr-HR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871" y="1479462"/>
            <a:ext cx="10997321" cy="4725922"/>
          </a:xfrm>
        </p:spPr>
        <p:txBody>
          <a:bodyPr>
            <a:noAutofit/>
          </a:bodyPr>
          <a:lstStyle/>
          <a:p>
            <a:pPr algn="just"/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Prijava na natječaj za izbor škola u pilot projekt: početak </a:t>
            </a: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2015. godine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 inicijalnoj vanjskoj procjeni i samoprocjeni škola je bila </a:t>
            </a: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Digitalna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početnica (2. razina)</a:t>
            </a:r>
          </a:p>
          <a:p>
            <a:pPr marL="457200" indent="-457200" algn="just">
              <a:buFontTx/>
              <a:buChar char="-"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Početak edukacija</a:t>
            </a:r>
          </a:p>
          <a:p>
            <a:pPr marL="457200" indent="-457200" algn="just">
              <a:buFontTx/>
              <a:buChar char="-"/>
            </a:pPr>
            <a:r>
              <a:rPr lang="hr-H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2016. godina</a:t>
            </a:r>
          </a:p>
          <a:p>
            <a:pPr algn="just"/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Nabava opreme: 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Prijenosna računala – HP, </a:t>
            </a:r>
            <a:r>
              <a:rPr lang="hr-H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ProBook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640 G2                4 kom.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Tablet računala – HP, Pro Tablet 10 EE G1                19 kom.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Hibridna računala – Lenovo, </a:t>
            </a:r>
            <a:r>
              <a:rPr lang="hr-H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ThinkPad</a:t>
            </a: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Yoga 260          3 kom.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Torbe za hibridna i prijenosna računala                       7 kom.</a:t>
            </a:r>
          </a:p>
          <a:p>
            <a:pPr marL="0" indent="0" algn="just">
              <a:buNone/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Miševi za hibridna i prijenosna računala                       7 kom.</a:t>
            </a:r>
          </a:p>
          <a:p>
            <a:pPr marL="0" indent="0" algn="just">
              <a:buNone/>
            </a:pPr>
            <a:endParaRPr lang="hr-HR" sz="2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FF69B5-4FBA-1885-1D56-3493EDA9B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074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5A37D-65BD-5C01-303D-34CE3AE3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49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5DA209BD-6215-B16E-7C29-1744B11C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251" y="1479462"/>
            <a:ext cx="11001941" cy="4725922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Školska godina 2017./2018. </a:t>
            </a:r>
          </a:p>
          <a:p>
            <a:pPr marL="0" indent="0">
              <a:buNone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Postavljanje Internet mreže: e-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skole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(za STEM učionice),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edurom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guest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Uvođenje e - dnevnika	</a:t>
            </a:r>
          </a:p>
          <a:p>
            <a:pPr marL="0" indent="0" algn="just">
              <a:buNone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Opremanje dviju STEM učionica pametnim pločama, te ormarićem s 30 tableta i 30 tipkovnica</a:t>
            </a:r>
            <a:endParaRPr lang="hr-HR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Nastavak edukacija</a:t>
            </a:r>
            <a:endParaRPr lang="hr-HR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Izrada strateškog plana Škole</a:t>
            </a:r>
          </a:p>
          <a:p>
            <a:pPr marL="0" indent="0" algn="just">
              <a:buNone/>
            </a:pPr>
            <a:endParaRPr lang="hr-HR" sz="2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E0C011E-3AFB-F85E-F78A-9C98393CA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50000" b="48868"/>
          <a:stretch/>
        </p:blipFill>
        <p:spPr>
          <a:xfrm>
            <a:off x="-774707" y="4478661"/>
            <a:ext cx="3261642" cy="334482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sx="99000" sy="99000" algn="ctr" rotWithShape="0">
              <a:schemeClr val="bg1">
                <a:alpha val="0"/>
              </a:schemeClr>
            </a:outerShdw>
            <a:reflection stA="0" endPos="65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728921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DividendVT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9604</TotalTime>
  <Words>970</Words>
  <Application>Microsoft Office PowerPoint</Application>
  <PresentationFormat>Široki zaslon</PresentationFormat>
  <Paragraphs>110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Elephant</vt:lpstr>
      <vt:lpstr>Gill Sans Nova</vt:lpstr>
      <vt:lpstr>Univers</vt:lpstr>
      <vt:lpstr>GradientVTI</vt:lpstr>
      <vt:lpstr>BrushVTI</vt:lpstr>
      <vt:lpstr>Prije i poslije projekta e-Škole  Strateško planiranje</vt:lpstr>
      <vt:lpstr>Sadržaj</vt:lpstr>
      <vt:lpstr>OŠ Jurja Dalmatinca Pag</vt:lpstr>
      <vt:lpstr>Specifičnosti iz Školskog kurikuluma</vt:lpstr>
      <vt:lpstr>Specifičnosti iz Školskog kurikuluma</vt:lpstr>
      <vt:lpstr>Specifičnosti iz Školskog kurikuluma</vt:lpstr>
      <vt:lpstr>Specifičnosti iz Školskog kurikuluma</vt:lpstr>
      <vt:lpstr>2. PILOT PROJEKT e - Škole</vt:lpstr>
      <vt:lpstr>PowerPoint prezentacija</vt:lpstr>
      <vt:lpstr>Vanjsko vrednovanje i samovrednovanje</vt:lpstr>
      <vt:lpstr>3. STRATEŠKI PLAN PRIMJENE IKT-A U OŠ Jurja Dalmatinca Pag </vt:lpstr>
      <vt:lpstr>IKT misija:</vt:lpstr>
      <vt:lpstr>IKT temeljne vrijednosti:</vt:lpstr>
      <vt:lpstr>IKT vizijA:</vt:lpstr>
      <vt:lpstr>Naši strateški ciljevi vezani uz ostvarenje vizije prema strateškim inicijativama: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 i poslije projekta e-Škole  Strateško planiranje</dc:title>
  <dc:creator>Božica Oštarić Veršić</dc:creator>
  <cp:lastModifiedBy>Božica Oštarić Veršić</cp:lastModifiedBy>
  <cp:revision>30</cp:revision>
  <dcterms:created xsi:type="dcterms:W3CDTF">2023-03-13T13:19:41Z</dcterms:created>
  <dcterms:modified xsi:type="dcterms:W3CDTF">2023-03-30T17:48:59Z</dcterms:modified>
</cp:coreProperties>
</file>