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82" r:id="rId3"/>
    <p:sldId id="265" r:id="rId4"/>
    <p:sldId id="283" r:id="rId5"/>
    <p:sldId id="285" r:id="rId6"/>
    <p:sldId id="287" r:id="rId7"/>
    <p:sldId id="284" r:id="rId8"/>
    <p:sldId id="288" r:id="rId9"/>
    <p:sldId id="290" r:id="rId10"/>
    <p:sldId id="291" r:id="rId11"/>
    <p:sldId id="289" r:id="rId12"/>
    <p:sldId id="292" r:id="rId13"/>
    <p:sldId id="293" r:id="rId14"/>
    <p:sldId id="294" r:id="rId15"/>
    <p:sldId id="295" r:id="rId16"/>
    <p:sldId id="286" r:id="rId17"/>
    <p:sldId id="296" r:id="rId18"/>
    <p:sldId id="298" r:id="rId19"/>
    <p:sldId id="300" r:id="rId20"/>
    <p:sldId id="297" r:id="rId21"/>
    <p:sldId id="299" r:id="rId22"/>
    <p:sldId id="301" r:id="rId23"/>
    <p:sldId id="308" r:id="rId24"/>
    <p:sldId id="305" r:id="rId25"/>
    <p:sldId id="306" r:id="rId26"/>
    <p:sldId id="307" r:id="rId27"/>
    <p:sldId id="303" r:id="rId28"/>
    <p:sldId id="302" r:id="rId29"/>
    <p:sldId id="309" r:id="rId30"/>
    <p:sldId id="310" r:id="rId31"/>
    <p:sldId id="304" r:id="rId32"/>
    <p:sldId id="312" r:id="rId33"/>
    <p:sldId id="311" r:id="rId34"/>
    <p:sldId id="313" r:id="rId35"/>
    <p:sldId id="314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ora" panose="020B0604020202020204" charset="-18"/>
      <p:regular r:id="rId42"/>
      <p:bold r:id="rId43"/>
      <p:italic r:id="rId44"/>
      <p:boldItalic r:id="rId45"/>
    </p:embeddedFont>
    <p:embeddedFont>
      <p:font typeface="Nunito Sans" panose="020B0604020202020204" charset="0"/>
      <p:regular r:id="rId46"/>
      <p:bold r:id="rId47"/>
      <p:italic r:id="rId48"/>
      <p:boldItalic r:id="rId49"/>
    </p:embeddedFont>
    <p:embeddedFont>
      <p:font typeface="OmoType Ext Black One" pitchFamily="2" charset="0"/>
      <p:regular r:id="rId50"/>
    </p:embeddedFont>
    <p:embeddedFont>
      <p:font typeface="OmoType Std Black One" pitchFamily="2" charset="0"/>
      <p:regular r:id="rId51"/>
    </p:embeddedFont>
    <p:embeddedFont>
      <p:font typeface="OmoType Std Book One" pitchFamily="2" charset="-18"/>
      <p:regular r:id="rId52"/>
    </p:embeddedFont>
    <p:embeddedFont>
      <p:font typeface="OmoType Std Medium One" pitchFamily="2" charset="-18"/>
      <p:regular r:id="rId53"/>
    </p:embeddedFont>
    <p:embeddedFont>
      <p:font typeface="Vidaloka" panose="020B0604020202020204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68F"/>
    <a:srgbClr val="954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4F6C5D-1427-41C1-A197-041D8283ABD9}">
  <a:tblStyle styleId="{544F6C5D-1427-41C1-A197-041D8283A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245370-B4C5-4E26-848E-422DCF6135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93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057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828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822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388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464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871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381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862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51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41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076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899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905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948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8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52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680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188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15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471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921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752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3799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464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984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906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23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0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75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34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75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5300" y="1117300"/>
            <a:ext cx="4230600" cy="2908800"/>
          </a:xfrm>
          <a:prstGeom prst="rect">
            <a:avLst/>
          </a:prstGeom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FFFF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e-skole.hr/share/page/site/e-skole-obrazovanje-korisnika/dashboar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esla.carnet.hr/mod/book/view.php?id=5612&amp;chapterid=107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pubtest.org/" TargetMode="External"/><Relationship Id="rId5" Type="http://schemas.openxmlformats.org/officeDocument/2006/relationships/hyperlink" Target="https://readium.org/" TargetMode="External"/><Relationship Id="rId4" Type="http://schemas.openxmlformats.org/officeDocument/2006/relationships/hyperlink" Target="https://tesla.carnet.hr/mod/book/view.php?id=5609&amp;chapterid=1050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UC_2023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46;p32">
            <a:extLst>
              <a:ext uri="{FF2B5EF4-FFF2-40B4-BE49-F238E27FC236}">
                <a16:creationId xmlns:a16="http://schemas.microsoft.com/office/drawing/2014/main" id="{8F7C9D4B-B4A5-4631-A65A-725851F51B26}"/>
              </a:ext>
            </a:extLst>
          </p:cNvPr>
          <p:cNvSpPr txBox="1">
            <a:spLocks/>
          </p:cNvSpPr>
          <p:nvPr/>
        </p:nvSpPr>
        <p:spPr>
          <a:xfrm>
            <a:off x="0" y="3537772"/>
            <a:ext cx="4706110" cy="1102361"/>
          </a:xfrm>
          <a:prstGeom prst="roundRect">
            <a:avLst/>
          </a:prstGeom>
          <a:solidFill>
            <a:srgbClr val="954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lang="en-US" sz="3600" b="1" dirty="0"/>
          </a:p>
        </p:txBody>
      </p:sp>
      <p:sp>
        <p:nvSpPr>
          <p:cNvPr id="5" name="Google Shape;91;p15">
            <a:extLst>
              <a:ext uri="{FF2B5EF4-FFF2-40B4-BE49-F238E27FC236}">
                <a16:creationId xmlns:a16="http://schemas.microsoft.com/office/drawing/2014/main" id="{5A854384-6429-4273-BC38-86BD009516A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527" y="43423"/>
            <a:ext cx="45720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hr-HR" sz="3200" dirty="0">
                <a:solidFill>
                  <a:schemeClr val="tx1"/>
                </a:solidFill>
                <a:latin typeface="OmoType Std Black One" pitchFamily="2" charset="0"/>
              </a:rPr>
              <a:t>Izrada e-</a:t>
            </a:r>
            <a:r>
              <a:rPr lang="hr-HR" sz="3200" dirty="0" err="1">
                <a:solidFill>
                  <a:schemeClr val="tx1"/>
                </a:solidFill>
                <a:latin typeface="OmoType Std Black One" pitchFamily="2" charset="0"/>
              </a:rPr>
              <a:t>puba</a:t>
            </a:r>
            <a:r>
              <a:rPr lang="hr-HR" sz="3200" dirty="0">
                <a:solidFill>
                  <a:schemeClr val="tx1"/>
                </a:solidFill>
                <a:latin typeface="OmoType Std Black One" pitchFamily="2" charset="0"/>
              </a:rPr>
              <a:t> – individualno prilagodljive digitalne knjige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4E1F3A3-087A-45A1-B187-74CFAF97D2A2}"/>
              </a:ext>
            </a:extLst>
          </p:cNvPr>
          <p:cNvSpPr txBox="1"/>
          <p:nvPr/>
        </p:nvSpPr>
        <p:spPr>
          <a:xfrm>
            <a:off x="67056" y="3634046"/>
            <a:ext cx="4571999" cy="119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800" dirty="0">
                <a:solidFill>
                  <a:schemeClr val="tx1"/>
                </a:solidFill>
                <a:latin typeface="OmoType Std Medium One" pitchFamily="2" charset="-18"/>
              </a:rPr>
              <a:t>Maja Kević, prof. </a:t>
            </a:r>
            <a:r>
              <a:rPr lang="hr-HR" sz="1800" dirty="0" err="1">
                <a:solidFill>
                  <a:schemeClr val="tx1"/>
                </a:solidFill>
                <a:latin typeface="OmoType Std Medium One" pitchFamily="2" charset="-18"/>
              </a:rPr>
              <a:t>reh</a:t>
            </a:r>
            <a:r>
              <a:rPr lang="hr-HR" sz="1800" dirty="0">
                <a:solidFill>
                  <a:schemeClr val="tx1"/>
                </a:solidFill>
                <a:latin typeface="OmoType Std Medium One" pitchFamily="2" charset="-18"/>
              </a:rPr>
              <a:t>.</a:t>
            </a:r>
            <a:br>
              <a:rPr lang="hr-HR" sz="1800" dirty="0">
                <a:solidFill>
                  <a:schemeClr val="tx1"/>
                </a:solidFill>
                <a:latin typeface="OmoType Std Medium One" pitchFamily="2" charset="-18"/>
              </a:rPr>
            </a:br>
            <a:r>
              <a:rPr lang="hr-HR" sz="1800" dirty="0">
                <a:solidFill>
                  <a:schemeClr val="tx1"/>
                </a:solidFill>
                <a:latin typeface="OmoType Std Medium One" pitchFamily="2" charset="-18"/>
              </a:rPr>
              <a:t>Mirko Milak, </a:t>
            </a:r>
            <a:r>
              <a:rPr lang="hr-HR" sz="1800" dirty="0" err="1">
                <a:solidFill>
                  <a:schemeClr val="tx1"/>
                </a:solidFill>
                <a:latin typeface="OmoType Std Medium One" pitchFamily="2" charset="-18"/>
              </a:rPr>
              <a:t>mag</a:t>
            </a:r>
            <a:r>
              <a:rPr lang="hr-HR" sz="1800" dirty="0">
                <a:solidFill>
                  <a:schemeClr val="tx1"/>
                </a:solidFill>
                <a:latin typeface="OmoType Std Medium One" pitchFamily="2" charset="-18"/>
              </a:rPr>
              <a:t>. </a:t>
            </a:r>
            <a:r>
              <a:rPr lang="hr-HR" sz="1800" dirty="0" err="1">
                <a:solidFill>
                  <a:schemeClr val="tx1"/>
                </a:solidFill>
                <a:latin typeface="OmoType Std Medium One" pitchFamily="2" charset="-18"/>
              </a:rPr>
              <a:t>edu</a:t>
            </a:r>
            <a:r>
              <a:rPr lang="hr-HR" sz="1800" dirty="0">
                <a:solidFill>
                  <a:schemeClr val="tx1"/>
                </a:solidFill>
                <a:latin typeface="OmoType Std Medium One" pitchFamily="2" charset="-18"/>
              </a:rPr>
              <a:t>. </a:t>
            </a:r>
            <a:r>
              <a:rPr lang="hr-HR" sz="1800" dirty="0" err="1">
                <a:solidFill>
                  <a:schemeClr val="tx1"/>
                </a:solidFill>
                <a:latin typeface="OmoType Std Medium One" pitchFamily="2" charset="-18"/>
              </a:rPr>
              <a:t>hist</a:t>
            </a:r>
            <a:r>
              <a:rPr lang="hr-HR" sz="1800" dirty="0">
                <a:solidFill>
                  <a:schemeClr val="tx1"/>
                </a:solidFill>
                <a:latin typeface="OmoType Std Medium One" pitchFamily="2" charset="-18"/>
              </a:rPr>
              <a:t>.</a:t>
            </a:r>
            <a:br>
              <a:rPr lang="hr-HR" sz="1800" dirty="0">
                <a:solidFill>
                  <a:schemeClr val="bg1"/>
                </a:solidFill>
                <a:latin typeface="OmoType Std Medium One" pitchFamily="2" charset="-18"/>
              </a:rPr>
            </a:br>
            <a:endParaRPr lang="hr-HR" sz="1800" dirty="0">
              <a:solidFill>
                <a:schemeClr val="bg1"/>
              </a:solidFill>
              <a:latin typeface="OmoType Std Medium One" pitchFamily="2" charset="-18"/>
            </a:endParaRPr>
          </a:p>
          <a:p>
            <a:pPr algn="ctr">
              <a:lnSpc>
                <a:spcPct val="150000"/>
              </a:lnSpc>
            </a:pPr>
            <a:r>
              <a:rPr lang="hr-HR" sz="1200" dirty="0">
                <a:solidFill>
                  <a:schemeClr val="bg1"/>
                </a:solidFill>
                <a:latin typeface="OmoType Std Medium One" pitchFamily="2" charset="-18"/>
              </a:rPr>
              <a:t>listopad, 2022.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6CBB821-775E-454E-91D1-16CBF5F9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76" y="4712042"/>
            <a:ext cx="486879" cy="33589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CE964FB3-1920-42C4-9C14-4897D8B180FD}"/>
              </a:ext>
            </a:extLst>
          </p:cNvPr>
          <p:cNvSpPr txBox="1"/>
          <p:nvPr/>
        </p:nvSpPr>
        <p:spPr>
          <a:xfrm>
            <a:off x="134111" y="4760896"/>
            <a:ext cx="457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>
                <a:solidFill>
                  <a:schemeClr val="tx1"/>
                </a:solidFill>
                <a:latin typeface="OmoType Std Medium One" pitchFamily="2" charset="-18"/>
              </a:rPr>
              <a:t>Centar za odgoj i obrazovanje „Vinko Bek”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2;p43">
            <a:extLst>
              <a:ext uri="{FF2B5EF4-FFF2-40B4-BE49-F238E27FC236}">
                <a16:creationId xmlns:a16="http://schemas.microsoft.com/office/drawing/2014/main" id="{5F992E5C-379B-46C2-8F80-2FA02F9B46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716" y="581250"/>
            <a:ext cx="2924443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Kategorije teškoća: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3" name="Google Shape;530;p43">
            <a:extLst>
              <a:ext uri="{FF2B5EF4-FFF2-40B4-BE49-F238E27FC236}">
                <a16:creationId xmlns:a16="http://schemas.microsoft.com/office/drawing/2014/main" id="{2F6C94E6-9966-4AF3-A96F-45A9A5861C2E}"/>
              </a:ext>
            </a:extLst>
          </p:cNvPr>
          <p:cNvSpPr/>
          <p:nvPr/>
        </p:nvSpPr>
        <p:spPr>
          <a:xfrm>
            <a:off x="2582279" y="3432251"/>
            <a:ext cx="6480000" cy="504000"/>
          </a:xfrm>
          <a:prstGeom prst="homePlate">
            <a:avLst>
              <a:gd name="adj" fmla="val 32030"/>
            </a:avLst>
          </a:prstGeom>
          <a:solidFill>
            <a:srgbClr val="EAE8E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5. </a:t>
            </a:r>
            <a:r>
              <a:rPr lang="hr-HR" sz="1600" dirty="0">
                <a:latin typeface="OmoType Std Book One" pitchFamily="2" charset="-18"/>
              </a:rPr>
              <a:t>intelektualne teškoće </a:t>
            </a:r>
            <a:endParaRPr sz="160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4" name="Google Shape;531;p43">
            <a:extLst>
              <a:ext uri="{FF2B5EF4-FFF2-40B4-BE49-F238E27FC236}">
                <a16:creationId xmlns:a16="http://schemas.microsoft.com/office/drawing/2014/main" id="{EBF857B9-C8B0-42F1-826A-5C44A3785BB4}"/>
              </a:ext>
            </a:extLst>
          </p:cNvPr>
          <p:cNvSpPr/>
          <p:nvPr/>
        </p:nvSpPr>
        <p:spPr>
          <a:xfrm>
            <a:off x="2582279" y="2888022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4. </a:t>
            </a:r>
            <a:r>
              <a:rPr lang="hr-HR" sz="1600" dirty="0">
                <a:latin typeface="OmoType Std Book One" pitchFamily="2" charset="-18"/>
              </a:rPr>
              <a:t>oštećenja </a:t>
            </a:r>
            <a:r>
              <a:rPr lang="hr-HR" sz="1800" dirty="0">
                <a:latin typeface="OmoType Std Book One" pitchFamily="2" charset="-18"/>
              </a:rPr>
              <a:t>organa</a:t>
            </a:r>
            <a:r>
              <a:rPr lang="hr-HR" sz="1600" dirty="0">
                <a:latin typeface="OmoType Std Book One" pitchFamily="2" charset="-18"/>
              </a:rPr>
              <a:t> i organskih sustava 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5" name="Google Shape;532;p43">
            <a:extLst>
              <a:ext uri="{FF2B5EF4-FFF2-40B4-BE49-F238E27FC236}">
                <a16:creationId xmlns:a16="http://schemas.microsoft.com/office/drawing/2014/main" id="{B6EE80C0-7854-44D9-A2F1-33ACC23C8014}"/>
              </a:ext>
            </a:extLst>
          </p:cNvPr>
          <p:cNvSpPr/>
          <p:nvPr/>
        </p:nvSpPr>
        <p:spPr>
          <a:xfrm>
            <a:off x="2582279" y="2343793"/>
            <a:ext cx="6480000" cy="504000"/>
          </a:xfrm>
          <a:prstGeom prst="homePlate">
            <a:avLst>
              <a:gd name="adj" fmla="val 32030"/>
            </a:avLst>
          </a:prstGeom>
          <a:solidFill>
            <a:srgbClr val="EAE8E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3. </a:t>
            </a:r>
            <a:r>
              <a:rPr lang="hr-HR" sz="1600" dirty="0">
                <a:latin typeface="OmoType Std Book One" pitchFamily="2" charset="-18"/>
              </a:rPr>
              <a:t>oštećenja jezično-govorne-glasovne komunikacije i   </a:t>
            </a:r>
            <a:br>
              <a:rPr lang="hr-HR" sz="1600" dirty="0">
                <a:latin typeface="OmoType Std Book One" pitchFamily="2" charset="-18"/>
              </a:rPr>
            </a:br>
            <a:r>
              <a:rPr lang="hr-HR" sz="1600" dirty="0">
                <a:latin typeface="OmoType Std Book One" pitchFamily="2" charset="-18"/>
              </a:rPr>
              <a:t>   specifične teškoće u učenju 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6" name="Google Shape;533;p43">
            <a:extLst>
              <a:ext uri="{FF2B5EF4-FFF2-40B4-BE49-F238E27FC236}">
                <a16:creationId xmlns:a16="http://schemas.microsoft.com/office/drawing/2014/main" id="{D709DE05-42BD-40C1-93E6-04A73A916D80}"/>
              </a:ext>
            </a:extLst>
          </p:cNvPr>
          <p:cNvSpPr/>
          <p:nvPr/>
        </p:nvSpPr>
        <p:spPr>
          <a:xfrm>
            <a:off x="2582279" y="1799564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2. </a:t>
            </a:r>
            <a:r>
              <a:rPr lang="hr-HR" sz="1600" dirty="0">
                <a:latin typeface="OmoType Std Book One" pitchFamily="2" charset="-18"/>
              </a:rPr>
              <a:t>oštećenja sluha 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7" name="Google Shape;529;p43">
            <a:extLst>
              <a:ext uri="{FF2B5EF4-FFF2-40B4-BE49-F238E27FC236}">
                <a16:creationId xmlns:a16="http://schemas.microsoft.com/office/drawing/2014/main" id="{254E020E-3338-4E60-A62D-33498E97F7CF}"/>
              </a:ext>
            </a:extLst>
          </p:cNvPr>
          <p:cNvSpPr/>
          <p:nvPr/>
        </p:nvSpPr>
        <p:spPr>
          <a:xfrm>
            <a:off x="2582279" y="3980559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r>
              <a:rPr lang="hr-HR" sz="1600" dirty="0">
                <a:latin typeface="OmoType Std Black One" pitchFamily="2" charset="0"/>
              </a:rPr>
              <a:t>6. </a:t>
            </a:r>
            <a:r>
              <a:rPr lang="hr-HR" sz="1600" dirty="0">
                <a:latin typeface="OmoType Std Book One" pitchFamily="2" charset="-18"/>
              </a:rPr>
              <a:t>poremećaji u ponašanju i oštećenja mentalnog zdravlja </a:t>
            </a:r>
            <a:endParaRPr sz="1600" dirty="0">
              <a:latin typeface="OmoType Std Book One" pitchFamily="2" charset="-18"/>
              <a:sym typeface="Nunito Sans"/>
            </a:endParaRPr>
          </a:p>
        </p:txBody>
      </p:sp>
      <p:sp>
        <p:nvSpPr>
          <p:cNvPr id="8" name="Google Shape;534;p43">
            <a:extLst>
              <a:ext uri="{FF2B5EF4-FFF2-40B4-BE49-F238E27FC236}">
                <a16:creationId xmlns:a16="http://schemas.microsoft.com/office/drawing/2014/main" id="{9A78A76E-18DC-44FD-BFA7-A4B2941279D8}"/>
              </a:ext>
            </a:extLst>
          </p:cNvPr>
          <p:cNvSpPr/>
          <p:nvPr/>
        </p:nvSpPr>
        <p:spPr>
          <a:xfrm>
            <a:off x="2582279" y="4528867"/>
            <a:ext cx="6480000" cy="504000"/>
          </a:xfrm>
          <a:prstGeom prst="homePlate">
            <a:avLst>
              <a:gd name="adj" fmla="val 32030"/>
            </a:avLst>
          </a:prstGeom>
          <a:solidFill>
            <a:srgbClr val="EAE8E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r>
              <a:rPr lang="hr-HR" sz="1600" dirty="0">
                <a:latin typeface="OmoType Std Black One" pitchFamily="2" charset="0"/>
              </a:rPr>
              <a:t>7. </a:t>
            </a:r>
            <a:r>
              <a:rPr lang="hr-HR" sz="1600" dirty="0">
                <a:latin typeface="OmoType Std Book One" pitchFamily="2" charset="-18"/>
              </a:rPr>
              <a:t>postojanje više vrsta teškoća u psihofizičkom razvoju </a:t>
            </a:r>
            <a:endParaRPr sz="1600" dirty="0">
              <a:latin typeface="OmoType Std Book One" pitchFamily="2" charset="-18"/>
              <a:sym typeface="Nunito Sans"/>
            </a:endParaRPr>
          </a:p>
        </p:txBody>
      </p:sp>
      <p:sp>
        <p:nvSpPr>
          <p:cNvPr id="9" name="Google Shape;535;p43">
            <a:extLst>
              <a:ext uri="{FF2B5EF4-FFF2-40B4-BE49-F238E27FC236}">
                <a16:creationId xmlns:a16="http://schemas.microsoft.com/office/drawing/2014/main" id="{F9805602-0496-4BA9-92F9-4CEE19713380}"/>
              </a:ext>
            </a:extLst>
          </p:cNvPr>
          <p:cNvSpPr/>
          <p:nvPr/>
        </p:nvSpPr>
        <p:spPr>
          <a:xfrm>
            <a:off x="2582279" y="1269650"/>
            <a:ext cx="6480000" cy="504000"/>
          </a:xfrm>
          <a:prstGeom prst="homePlate">
            <a:avLst>
              <a:gd name="adj" fmla="val 32030"/>
            </a:avLst>
          </a:prstGeom>
          <a:solidFill>
            <a:srgbClr val="EAE8E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b="1" dirty="0">
                <a:latin typeface="OmoType Std Black One" pitchFamily="2" charset="0"/>
              </a:rPr>
              <a:t>1.</a:t>
            </a:r>
            <a:r>
              <a:rPr lang="hr-HR" sz="1600" dirty="0">
                <a:latin typeface="OmoType Std Book One" pitchFamily="2" charset="-18"/>
              </a:rPr>
              <a:t> oštećenja vida </a:t>
            </a:r>
            <a:endParaRPr lang="hr-HR" sz="1600" dirty="0">
              <a:solidFill>
                <a:schemeClr val="dk2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2212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530;p43">
            <a:extLst>
              <a:ext uri="{FF2B5EF4-FFF2-40B4-BE49-F238E27FC236}">
                <a16:creationId xmlns:a16="http://schemas.microsoft.com/office/drawing/2014/main" id="{D8CEE40B-0BA8-4D53-BE13-4BA8BFAE1402}"/>
              </a:ext>
            </a:extLst>
          </p:cNvPr>
          <p:cNvSpPr/>
          <p:nvPr/>
        </p:nvSpPr>
        <p:spPr>
          <a:xfrm>
            <a:off x="2582279" y="3476559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slabovidnost </a:t>
            </a:r>
            <a:endParaRPr sz="160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63" name="Google Shape;532;p43">
            <a:extLst>
              <a:ext uri="{FF2B5EF4-FFF2-40B4-BE49-F238E27FC236}">
                <a16:creationId xmlns:a16="http://schemas.microsoft.com/office/drawing/2014/main" id="{22D15F51-CBA1-465E-8824-1B2334E640B4}"/>
              </a:ext>
            </a:extLst>
          </p:cNvPr>
          <p:cNvSpPr/>
          <p:nvPr/>
        </p:nvSpPr>
        <p:spPr>
          <a:xfrm>
            <a:off x="3723507" y="2364768"/>
            <a:ext cx="5338800" cy="1009056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ook One" pitchFamily="2" charset="-18"/>
              </a:rPr>
              <a:t>sljepoćom u smislu potrebe edukacije na Brailleovom pismu smatra se nesposobnost čitanja slova ili znakova veličine </a:t>
            </a:r>
            <a:r>
              <a:rPr lang="hr-HR" sz="1600" dirty="0" err="1">
                <a:latin typeface="OmoType Std Book One" pitchFamily="2" charset="-18"/>
              </a:rPr>
              <a:t>Jaeger</a:t>
            </a:r>
            <a:r>
              <a:rPr lang="hr-HR" sz="1600" dirty="0">
                <a:latin typeface="OmoType Std Book One" pitchFamily="2" charset="-18"/>
              </a:rPr>
              <a:t> 8   (font veličine 22) na blizinu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64" name="Google Shape;533;p43">
            <a:extLst>
              <a:ext uri="{FF2B5EF4-FFF2-40B4-BE49-F238E27FC236}">
                <a16:creationId xmlns:a16="http://schemas.microsoft.com/office/drawing/2014/main" id="{F417D153-B00B-4EE6-A04D-BCD84C8793B2}"/>
              </a:ext>
            </a:extLst>
          </p:cNvPr>
          <p:cNvSpPr/>
          <p:nvPr/>
        </p:nvSpPr>
        <p:spPr>
          <a:xfrm>
            <a:off x="3723507" y="1795319"/>
            <a:ext cx="5338772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ook One" pitchFamily="2" charset="-18"/>
              </a:rPr>
              <a:t>potpuni nedostatak vida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65" name="Google Shape;529;p43">
            <a:extLst>
              <a:ext uri="{FF2B5EF4-FFF2-40B4-BE49-F238E27FC236}">
                <a16:creationId xmlns:a16="http://schemas.microsoft.com/office/drawing/2014/main" id="{6B5752EA-C44E-4887-A2B9-666892E64B23}"/>
              </a:ext>
            </a:extLst>
          </p:cNvPr>
          <p:cNvSpPr/>
          <p:nvPr/>
        </p:nvSpPr>
        <p:spPr>
          <a:xfrm>
            <a:off x="3723479" y="4024867"/>
            <a:ext cx="53388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r>
              <a:rPr lang="hr-HR" sz="1600" dirty="0">
                <a:latin typeface="OmoType Std Book One" pitchFamily="2" charset="-18"/>
              </a:rPr>
              <a:t>oštrina vida se smanjuje</a:t>
            </a:r>
            <a:endParaRPr sz="1600" dirty="0">
              <a:latin typeface="OmoType Std Book One" pitchFamily="2" charset="-18"/>
              <a:sym typeface="Nunito Sans"/>
            </a:endParaRPr>
          </a:p>
        </p:txBody>
      </p:sp>
      <p:sp>
        <p:nvSpPr>
          <p:cNvPr id="66" name="Google Shape;534;p43">
            <a:extLst>
              <a:ext uri="{FF2B5EF4-FFF2-40B4-BE49-F238E27FC236}">
                <a16:creationId xmlns:a16="http://schemas.microsoft.com/office/drawing/2014/main" id="{11D9A552-D739-4536-A8BE-40AD9F63DA49}"/>
              </a:ext>
            </a:extLst>
          </p:cNvPr>
          <p:cNvSpPr/>
          <p:nvPr/>
        </p:nvSpPr>
        <p:spPr>
          <a:xfrm>
            <a:off x="3723479" y="4587294"/>
            <a:ext cx="53388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r>
              <a:rPr lang="hr-HR" sz="1600" dirty="0">
                <a:latin typeface="OmoType Std Book One" pitchFamily="2" charset="-18"/>
              </a:rPr>
              <a:t>vid postaje sve više zamagljen</a:t>
            </a:r>
            <a:endParaRPr sz="1600" dirty="0">
              <a:latin typeface="OmoType Std Book One" pitchFamily="2" charset="-18"/>
              <a:sym typeface="Nunito Sans"/>
            </a:endParaRPr>
          </a:p>
        </p:txBody>
      </p:sp>
      <p:sp>
        <p:nvSpPr>
          <p:cNvPr id="67" name="Google Shape;535;p43">
            <a:extLst>
              <a:ext uri="{FF2B5EF4-FFF2-40B4-BE49-F238E27FC236}">
                <a16:creationId xmlns:a16="http://schemas.microsoft.com/office/drawing/2014/main" id="{A94699B9-74A1-4869-A136-5A90D62F8A13}"/>
              </a:ext>
            </a:extLst>
          </p:cNvPr>
          <p:cNvSpPr/>
          <p:nvPr/>
        </p:nvSpPr>
        <p:spPr>
          <a:xfrm>
            <a:off x="2582279" y="1269650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potpuna sljepoća</a:t>
            </a:r>
            <a:endParaRPr lang="hr-HR" sz="1600" dirty="0">
              <a:solidFill>
                <a:schemeClr val="bg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68" name="Google Shape;522;p43">
            <a:extLst>
              <a:ext uri="{FF2B5EF4-FFF2-40B4-BE49-F238E27FC236}">
                <a16:creationId xmlns:a16="http://schemas.microsoft.com/office/drawing/2014/main" id="{248F5B01-43A8-435E-A13F-4E615DDEF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0" y="453580"/>
            <a:ext cx="251891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Oštećenje vida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C9E3E93-233E-4209-B86B-3B817629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9" y="2293826"/>
            <a:ext cx="1983041" cy="19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7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2;p43">
            <a:extLst>
              <a:ext uri="{FF2B5EF4-FFF2-40B4-BE49-F238E27FC236}">
                <a16:creationId xmlns:a16="http://schemas.microsoft.com/office/drawing/2014/main" id="{A5A6BA5C-0811-4A52-A2FE-2ECE9505A8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Vidne funkcije </a:t>
            </a:r>
          </a:p>
        </p:txBody>
      </p:sp>
      <p:sp>
        <p:nvSpPr>
          <p:cNvPr id="4" name="Google Shape;530;p43">
            <a:extLst>
              <a:ext uri="{FF2B5EF4-FFF2-40B4-BE49-F238E27FC236}">
                <a16:creationId xmlns:a16="http://schemas.microsoft.com/office/drawing/2014/main" id="{56DF3620-5C86-4CFE-93C7-FE2A7FE6A2BA}"/>
              </a:ext>
            </a:extLst>
          </p:cNvPr>
          <p:cNvSpPr/>
          <p:nvPr/>
        </p:nvSpPr>
        <p:spPr>
          <a:xfrm>
            <a:off x="2588318" y="1981307"/>
            <a:ext cx="4680000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 err="1">
                <a:solidFill>
                  <a:schemeClr val="bg1"/>
                </a:solidFill>
                <a:latin typeface="OmoType Std Book One" pitchFamily="2" charset="-18"/>
              </a:rPr>
              <a:t>sakadični</a:t>
            </a:r>
            <a:r>
              <a:rPr lang="hr-HR" sz="1600" dirty="0">
                <a:solidFill>
                  <a:schemeClr val="bg1"/>
                </a:solidFill>
                <a:latin typeface="OmoType Std Book One" pitchFamily="2" charset="-18"/>
              </a:rPr>
              <a:t> pokreti, konvergencija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D2C515C-590D-4A48-B3C2-ABB0F6D41145}"/>
              </a:ext>
            </a:extLst>
          </p:cNvPr>
          <p:cNvSpPr txBox="1"/>
          <p:nvPr/>
        </p:nvSpPr>
        <p:spPr>
          <a:xfrm>
            <a:off x="2917464" y="330613"/>
            <a:ext cx="5806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odnose se na opisivanje funkcioniranja oka i vidnog sustava</a:t>
            </a:r>
          </a:p>
        </p:txBody>
      </p:sp>
      <p:sp>
        <p:nvSpPr>
          <p:cNvPr id="8" name="Google Shape;535;p43">
            <a:extLst>
              <a:ext uri="{FF2B5EF4-FFF2-40B4-BE49-F238E27FC236}">
                <a16:creationId xmlns:a16="http://schemas.microsoft.com/office/drawing/2014/main" id="{0E3ADA13-3EB3-4876-B106-68E8128DCEA0}"/>
              </a:ext>
            </a:extLst>
          </p:cNvPr>
          <p:cNvSpPr/>
          <p:nvPr/>
        </p:nvSpPr>
        <p:spPr>
          <a:xfrm>
            <a:off x="2588318" y="982887"/>
            <a:ext cx="4680000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ook One" pitchFamily="2" charset="-18"/>
                <a:ea typeface="Nunito Sans"/>
                <a:cs typeface="Nunito Sans"/>
                <a:sym typeface="Nunito Sans"/>
              </a:rPr>
              <a:t>reakcija zjenice, položaj očiju</a:t>
            </a:r>
          </a:p>
        </p:txBody>
      </p:sp>
      <p:sp>
        <p:nvSpPr>
          <p:cNvPr id="11" name="Google Shape;535;p43">
            <a:extLst>
              <a:ext uri="{FF2B5EF4-FFF2-40B4-BE49-F238E27FC236}">
                <a16:creationId xmlns:a16="http://schemas.microsoft.com/office/drawing/2014/main" id="{41BD41D2-0B1D-46D1-9D58-17D8196BDA58}"/>
              </a:ext>
            </a:extLst>
          </p:cNvPr>
          <p:cNvSpPr/>
          <p:nvPr/>
        </p:nvSpPr>
        <p:spPr>
          <a:xfrm>
            <a:off x="2574564" y="3552736"/>
            <a:ext cx="4680000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ook One" pitchFamily="2" charset="-18"/>
                <a:ea typeface="Nunito Sans"/>
                <a:cs typeface="Nunito Sans"/>
                <a:sym typeface="Nunito Sans"/>
              </a:rPr>
              <a:t>adaptacija na tamu i binokularni vid</a:t>
            </a:r>
          </a:p>
        </p:txBody>
      </p:sp>
      <p:sp>
        <p:nvSpPr>
          <p:cNvPr id="14" name="Google Shape;535;p43">
            <a:extLst>
              <a:ext uri="{FF2B5EF4-FFF2-40B4-BE49-F238E27FC236}">
                <a16:creationId xmlns:a16="http://schemas.microsoft.com/office/drawing/2014/main" id="{A58518C1-6DD4-4AE6-BCEC-F5CDC8609A55}"/>
              </a:ext>
            </a:extLst>
          </p:cNvPr>
          <p:cNvSpPr>
            <a:spLocks/>
          </p:cNvSpPr>
          <p:nvPr/>
        </p:nvSpPr>
        <p:spPr>
          <a:xfrm>
            <a:off x="2574564" y="1468710"/>
            <a:ext cx="4680000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r>
              <a:rPr lang="hr-HR" sz="1600" dirty="0">
                <a:solidFill>
                  <a:schemeClr val="bg1"/>
                </a:solidFill>
                <a:latin typeface="OmoType Std Book One" pitchFamily="2" charset="-18"/>
              </a:rPr>
              <a:t>fiksacija, </a:t>
            </a:r>
            <a:r>
              <a:rPr lang="pl-PL" sz="1600" dirty="0">
                <a:solidFill>
                  <a:schemeClr val="bg1"/>
                </a:solidFill>
                <a:latin typeface="OmoType Std Book One" pitchFamily="2" charset="-18"/>
                <a:ea typeface="Nunito Sans"/>
                <a:cs typeface="Nunito Sans"/>
                <a:sym typeface="Nunito Sans"/>
              </a:rPr>
              <a:t>glatki pokreti praćenja</a:t>
            </a:r>
          </a:p>
        </p:txBody>
      </p:sp>
      <p:sp>
        <p:nvSpPr>
          <p:cNvPr id="17" name="Google Shape;535;p43">
            <a:extLst>
              <a:ext uri="{FF2B5EF4-FFF2-40B4-BE49-F238E27FC236}">
                <a16:creationId xmlns:a16="http://schemas.microsoft.com/office/drawing/2014/main" id="{E715EB63-8EC0-4048-9BBC-1BD1C3C0CBA5}"/>
              </a:ext>
            </a:extLst>
          </p:cNvPr>
          <p:cNvSpPr/>
          <p:nvPr/>
        </p:nvSpPr>
        <p:spPr>
          <a:xfrm>
            <a:off x="2574564" y="2491062"/>
            <a:ext cx="4680000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ook One" pitchFamily="2" charset="-18"/>
                <a:ea typeface="Nunito Sans"/>
                <a:cs typeface="Nunito Sans"/>
                <a:sym typeface="Nunito Sans"/>
              </a:rPr>
              <a:t>osjetljivost na kontrast, periferni vid</a:t>
            </a:r>
          </a:p>
        </p:txBody>
      </p:sp>
      <p:sp>
        <p:nvSpPr>
          <p:cNvPr id="20" name="Google Shape;535;p43">
            <a:extLst>
              <a:ext uri="{FF2B5EF4-FFF2-40B4-BE49-F238E27FC236}">
                <a16:creationId xmlns:a16="http://schemas.microsoft.com/office/drawing/2014/main" id="{A5DE777B-6B27-49B7-822D-AD02D79C95AF}"/>
              </a:ext>
            </a:extLst>
          </p:cNvPr>
          <p:cNvSpPr/>
          <p:nvPr/>
        </p:nvSpPr>
        <p:spPr>
          <a:xfrm>
            <a:off x="2574564" y="3020911"/>
            <a:ext cx="4680000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ook One" pitchFamily="2" charset="-18"/>
                <a:ea typeface="Nunito Sans"/>
                <a:cs typeface="Nunito Sans"/>
                <a:sym typeface="Nunito Sans"/>
              </a:rPr>
              <a:t>oštrina vida, kolorni vid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E7E7067C-4462-4644-A7F9-0DA9A01F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0" y="2440918"/>
            <a:ext cx="1879983" cy="18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6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5;p43">
            <a:extLst>
              <a:ext uri="{FF2B5EF4-FFF2-40B4-BE49-F238E27FC236}">
                <a16:creationId xmlns:a16="http://schemas.microsoft.com/office/drawing/2014/main" id="{BF5C0902-E29C-465A-A1D1-1E5EEBAFECBD}"/>
              </a:ext>
            </a:extLst>
          </p:cNvPr>
          <p:cNvSpPr/>
          <p:nvPr/>
        </p:nvSpPr>
        <p:spPr>
          <a:xfrm>
            <a:off x="2605185" y="763411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vizualna percepcija</a:t>
            </a:r>
          </a:p>
        </p:txBody>
      </p:sp>
      <p:sp>
        <p:nvSpPr>
          <p:cNvPr id="8" name="Google Shape;530;p43">
            <a:extLst>
              <a:ext uri="{FF2B5EF4-FFF2-40B4-BE49-F238E27FC236}">
                <a16:creationId xmlns:a16="http://schemas.microsoft.com/office/drawing/2014/main" id="{C7A8D062-00C5-4A45-A86C-CEF13A9FAE2E}"/>
              </a:ext>
            </a:extLst>
          </p:cNvPr>
          <p:cNvSpPr/>
          <p:nvPr/>
        </p:nvSpPr>
        <p:spPr>
          <a:xfrm>
            <a:off x="2879364" y="2856862"/>
            <a:ext cx="3535752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solidFill>
                  <a:schemeClr val="bg1"/>
                </a:solidFill>
                <a:latin typeface="OmoType Std Book One" pitchFamily="2" charset="-18"/>
              </a:rPr>
              <a:t>vizualno zatvaranje</a:t>
            </a:r>
            <a:endParaRPr sz="1600" dirty="0">
              <a:solidFill>
                <a:schemeClr val="bg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11" name="Google Shape;535;p43">
            <a:extLst>
              <a:ext uri="{FF2B5EF4-FFF2-40B4-BE49-F238E27FC236}">
                <a16:creationId xmlns:a16="http://schemas.microsoft.com/office/drawing/2014/main" id="{CF043F52-EC2E-4BE3-9293-8CF2E3C89F28}"/>
              </a:ext>
            </a:extLst>
          </p:cNvPr>
          <p:cNvSpPr/>
          <p:nvPr/>
        </p:nvSpPr>
        <p:spPr>
          <a:xfrm>
            <a:off x="2883354" y="2002366"/>
            <a:ext cx="3531762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ook One" pitchFamily="2" charset="-18"/>
                <a:ea typeface="Nunito Sans"/>
                <a:cs typeface="Nunito Sans"/>
                <a:sym typeface="Nunito Sans"/>
              </a:rPr>
              <a:t>konstantnost oblika</a:t>
            </a:r>
          </a:p>
        </p:txBody>
      </p:sp>
      <p:sp>
        <p:nvSpPr>
          <p:cNvPr id="14" name="Google Shape;535;p43">
            <a:extLst>
              <a:ext uri="{FF2B5EF4-FFF2-40B4-BE49-F238E27FC236}">
                <a16:creationId xmlns:a16="http://schemas.microsoft.com/office/drawing/2014/main" id="{43262FD8-EC16-49D7-9AC9-BBD9CAB10564}"/>
              </a:ext>
            </a:extLst>
          </p:cNvPr>
          <p:cNvSpPr/>
          <p:nvPr/>
        </p:nvSpPr>
        <p:spPr>
          <a:xfrm>
            <a:off x="2879364" y="2434530"/>
            <a:ext cx="3531762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ook One" pitchFamily="2" charset="-18"/>
                <a:ea typeface="Nunito Sans"/>
                <a:cs typeface="Nunito Sans"/>
                <a:sym typeface="Nunito Sans"/>
              </a:rPr>
              <a:t>slika, figura/ pozadina</a:t>
            </a:r>
          </a:p>
        </p:txBody>
      </p:sp>
      <p:sp>
        <p:nvSpPr>
          <p:cNvPr id="17" name="Google Shape;530;p43">
            <a:extLst>
              <a:ext uri="{FF2B5EF4-FFF2-40B4-BE49-F238E27FC236}">
                <a16:creationId xmlns:a16="http://schemas.microsoft.com/office/drawing/2014/main" id="{B9057FAC-4D3C-4AB4-87F8-DBA60010B742}"/>
              </a:ext>
            </a:extLst>
          </p:cNvPr>
          <p:cNvSpPr/>
          <p:nvPr/>
        </p:nvSpPr>
        <p:spPr>
          <a:xfrm>
            <a:off x="2871910" y="4162293"/>
            <a:ext cx="3535752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solidFill>
                  <a:schemeClr val="bg1"/>
                </a:solidFill>
                <a:latin typeface="OmoType Std Book One" pitchFamily="2" charset="-18"/>
              </a:rPr>
              <a:t>vizualna diskriminacija</a:t>
            </a:r>
            <a:endParaRPr sz="1600" dirty="0">
              <a:solidFill>
                <a:schemeClr val="bg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20" name="Google Shape;535;p43">
            <a:extLst>
              <a:ext uri="{FF2B5EF4-FFF2-40B4-BE49-F238E27FC236}">
                <a16:creationId xmlns:a16="http://schemas.microsoft.com/office/drawing/2014/main" id="{2620F0FB-80CF-4D7B-88FF-B6062886FFE5}"/>
              </a:ext>
            </a:extLst>
          </p:cNvPr>
          <p:cNvSpPr/>
          <p:nvPr/>
        </p:nvSpPr>
        <p:spPr>
          <a:xfrm>
            <a:off x="2871910" y="3289027"/>
            <a:ext cx="3531762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ook One" pitchFamily="2" charset="-18"/>
                <a:ea typeface="Nunito Sans"/>
                <a:cs typeface="Nunito Sans"/>
                <a:sym typeface="Nunito Sans"/>
              </a:rPr>
              <a:t>vizualno pamćenje</a:t>
            </a:r>
          </a:p>
        </p:txBody>
      </p:sp>
      <p:sp>
        <p:nvSpPr>
          <p:cNvPr id="23" name="Google Shape;535;p43">
            <a:extLst>
              <a:ext uri="{FF2B5EF4-FFF2-40B4-BE49-F238E27FC236}">
                <a16:creationId xmlns:a16="http://schemas.microsoft.com/office/drawing/2014/main" id="{DB5C10C5-4DB0-44C1-A734-1F194B244E04}"/>
              </a:ext>
            </a:extLst>
          </p:cNvPr>
          <p:cNvSpPr/>
          <p:nvPr/>
        </p:nvSpPr>
        <p:spPr>
          <a:xfrm>
            <a:off x="2871910" y="3725660"/>
            <a:ext cx="3531762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ook One" pitchFamily="2" charset="-18"/>
                <a:ea typeface="Nunito Sans"/>
                <a:cs typeface="Nunito Sans"/>
                <a:sym typeface="Nunito Sans"/>
              </a:rPr>
              <a:t>orijentacija u prostoru</a:t>
            </a:r>
          </a:p>
        </p:txBody>
      </p:sp>
      <p:sp>
        <p:nvSpPr>
          <p:cNvPr id="26" name="Google Shape;530;p43">
            <a:extLst>
              <a:ext uri="{FF2B5EF4-FFF2-40B4-BE49-F238E27FC236}">
                <a16:creationId xmlns:a16="http://schemas.microsoft.com/office/drawing/2014/main" id="{6620F421-A037-46C3-B246-1825A975CF36}"/>
              </a:ext>
            </a:extLst>
          </p:cNvPr>
          <p:cNvSpPr/>
          <p:nvPr/>
        </p:nvSpPr>
        <p:spPr>
          <a:xfrm>
            <a:off x="2867920" y="4594458"/>
            <a:ext cx="3535752" cy="359999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solidFill>
                  <a:schemeClr val="bg1"/>
                </a:solidFill>
                <a:latin typeface="OmoType Std Book One" pitchFamily="2" charset="-18"/>
              </a:rPr>
              <a:t>prostorni odnosi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98D6B01F-5658-4B7D-A80F-FC474A6C5822}"/>
              </a:ext>
            </a:extLst>
          </p:cNvPr>
          <p:cNvSpPr txBox="1"/>
          <p:nvPr/>
        </p:nvSpPr>
        <p:spPr>
          <a:xfrm>
            <a:off x="2807821" y="1370795"/>
            <a:ext cx="6101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dirty="0">
                <a:solidFill>
                  <a:schemeClr val="tx1"/>
                </a:solidFill>
                <a:latin typeface="OmoType Std Book One" pitchFamily="2" charset="-18"/>
                <a:ea typeface="Calibri" panose="020F0502020204030204" pitchFamily="34" charset="0"/>
                <a:cs typeface="Arial" panose="020B0604020202020204" pitchFamily="34" charset="0"/>
              </a:rPr>
              <a:t>sposobnost organiziranja i tumačenja informacija koje se vide i kojima se daje značenje</a:t>
            </a:r>
          </a:p>
          <a:p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</p:txBody>
      </p:sp>
      <p:sp>
        <p:nvSpPr>
          <p:cNvPr id="29" name="Google Shape;522;p43">
            <a:extLst>
              <a:ext uri="{FF2B5EF4-FFF2-40B4-BE49-F238E27FC236}">
                <a16:creationId xmlns:a16="http://schemas.microsoft.com/office/drawing/2014/main" id="{3E72F60B-F79D-4CC1-AD6C-DE0DA2CDE2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751" y="575500"/>
            <a:ext cx="2494433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pl-PL" dirty="0">
                <a:solidFill>
                  <a:schemeClr val="tx1"/>
                </a:solidFill>
                <a:latin typeface="OmoType Std Black One" pitchFamily="2" charset="0"/>
              </a:rPr>
              <a:t>Kognitivne</a:t>
            </a:r>
            <a:br>
              <a:rPr lang="hr-HR" dirty="0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vidne funkcije </a:t>
            </a:r>
          </a:p>
        </p:txBody>
      </p:sp>
      <p:pic>
        <p:nvPicPr>
          <p:cNvPr id="30" name="Grafika 29" descr="Mozak u glavi">
            <a:extLst>
              <a:ext uri="{FF2B5EF4-FFF2-40B4-BE49-F238E27FC236}">
                <a16:creationId xmlns:a16="http://schemas.microsoft.com/office/drawing/2014/main" id="{9C8E4E64-EC7A-4E92-B1CF-D3BCC7F0D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030" y="3195383"/>
            <a:ext cx="1780551" cy="17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4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2;p43">
            <a:extLst>
              <a:ext uri="{FF2B5EF4-FFF2-40B4-BE49-F238E27FC236}">
                <a16:creationId xmlns:a16="http://schemas.microsoft.com/office/drawing/2014/main" id="{3328A072-440E-48D5-BE94-59340A3D2F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49" y="575500"/>
            <a:ext cx="2855992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Funkcionalni vid </a:t>
            </a:r>
          </a:p>
        </p:txBody>
      </p:sp>
      <p:sp>
        <p:nvSpPr>
          <p:cNvPr id="4" name="Google Shape;535;p43">
            <a:extLst>
              <a:ext uri="{FF2B5EF4-FFF2-40B4-BE49-F238E27FC236}">
                <a16:creationId xmlns:a16="http://schemas.microsoft.com/office/drawing/2014/main" id="{8AC1C2C5-9B79-4552-8C11-379D3EB80D3C}"/>
              </a:ext>
            </a:extLst>
          </p:cNvPr>
          <p:cNvSpPr/>
          <p:nvPr/>
        </p:nvSpPr>
        <p:spPr>
          <a:xfrm>
            <a:off x="2664000" y="2571750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efikasnost funkcionalnog vida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4C5D59F-0429-43E0-8121-521317635F5F}"/>
              </a:ext>
            </a:extLst>
          </p:cNvPr>
          <p:cNvSpPr txBox="1"/>
          <p:nvPr/>
        </p:nvSpPr>
        <p:spPr>
          <a:xfrm>
            <a:off x="2846338" y="1521857"/>
            <a:ext cx="5806440" cy="70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opisuje kako osoba vizualno funkcionira, odnosno njezine vizualne vještine i sposobnosti.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B1BCAA2-704B-4955-A0AE-76DD2DB28E0C}"/>
              </a:ext>
            </a:extLst>
          </p:cNvPr>
          <p:cNvSpPr txBox="1"/>
          <p:nvPr/>
        </p:nvSpPr>
        <p:spPr>
          <a:xfrm>
            <a:off x="2846338" y="3189200"/>
            <a:ext cx="6101729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altLang="sr-Latn-RS" dirty="0">
                <a:solidFill>
                  <a:schemeClr val="tx1"/>
                </a:solidFill>
                <a:latin typeface="OmoType Std Book One" pitchFamily="2" charset="-18"/>
                <a:ea typeface="Calibri" panose="020F0502020204030204" pitchFamily="34" charset="0"/>
                <a:cs typeface="Arial" panose="020B0604020202020204" pitchFamily="34" charset="0"/>
              </a:rPr>
              <a:t>ovisi o tome u kojoj je mjeri neka od vidnih funkcija razvijena, te postoje li ograničenja ili potpuni izostanak spomenutih funkcija</a:t>
            </a: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0F915D5-7320-4E91-AF89-32AB3C0F367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03292" y="2990201"/>
            <a:ext cx="1709527" cy="17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5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22;p43">
            <a:extLst>
              <a:ext uri="{FF2B5EF4-FFF2-40B4-BE49-F238E27FC236}">
                <a16:creationId xmlns:a16="http://schemas.microsoft.com/office/drawing/2014/main" id="{327BF09F-5F33-41FC-A646-81157C99B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147" y="413888"/>
            <a:ext cx="315549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2800" dirty="0">
                <a:solidFill>
                  <a:schemeClr val="tx1"/>
                </a:solidFill>
                <a:latin typeface="OmoType Std Black One" pitchFamily="2" charset="0"/>
              </a:rPr>
              <a:t>Procjena</a:t>
            </a:r>
            <a:br>
              <a:rPr lang="hr-HR" sz="2800" dirty="0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hr-HR" sz="2800" dirty="0">
                <a:solidFill>
                  <a:schemeClr val="tx1"/>
                </a:solidFill>
                <a:latin typeface="OmoType Std Black One" pitchFamily="2" charset="0"/>
              </a:rPr>
              <a:t>funkcionalnog</a:t>
            </a:r>
            <a:br>
              <a:rPr lang="hr-HR" sz="2800" dirty="0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hr-HR" sz="2800" dirty="0">
                <a:solidFill>
                  <a:schemeClr val="tx1"/>
                </a:solidFill>
                <a:latin typeface="OmoType Std Black One" pitchFamily="2" charset="0"/>
              </a:rPr>
              <a:t>vida</a:t>
            </a:r>
            <a:endParaRPr sz="28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11" name="Google Shape;535;p43">
            <a:extLst>
              <a:ext uri="{FF2B5EF4-FFF2-40B4-BE49-F238E27FC236}">
                <a16:creationId xmlns:a16="http://schemas.microsoft.com/office/drawing/2014/main" id="{CFDE54A8-D621-4FA9-A010-26AFB35A91AB}"/>
              </a:ext>
            </a:extLst>
          </p:cNvPr>
          <p:cNvSpPr/>
          <p:nvPr/>
        </p:nvSpPr>
        <p:spPr>
          <a:xfrm>
            <a:off x="2618030" y="2295012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zadaci na blizu i čitanje</a:t>
            </a:r>
          </a:p>
        </p:txBody>
      </p:sp>
      <p:sp>
        <p:nvSpPr>
          <p:cNvPr id="16" name="Google Shape;530;p43">
            <a:extLst>
              <a:ext uri="{FF2B5EF4-FFF2-40B4-BE49-F238E27FC236}">
                <a16:creationId xmlns:a16="http://schemas.microsoft.com/office/drawing/2014/main" id="{9A8B1BA1-C838-408E-9C27-240990E5C3B1}"/>
              </a:ext>
            </a:extLst>
          </p:cNvPr>
          <p:cNvSpPr/>
          <p:nvPr/>
        </p:nvSpPr>
        <p:spPr>
          <a:xfrm>
            <a:off x="2618030" y="4501921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solidFill>
                  <a:schemeClr val="bg1"/>
                </a:solidFill>
                <a:latin typeface="OmoType Std Black One" pitchFamily="2" charset="0"/>
              </a:rPr>
              <a:t>kretanje</a:t>
            </a:r>
            <a:endParaRPr sz="1600" dirty="0">
              <a:solidFill>
                <a:schemeClr val="bg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AAA70CDA-4111-4B7D-AD4F-8B8769671DF5}"/>
              </a:ext>
            </a:extLst>
          </p:cNvPr>
          <p:cNvSpPr txBox="1"/>
          <p:nvPr/>
        </p:nvSpPr>
        <p:spPr>
          <a:xfrm>
            <a:off x="2839811" y="413888"/>
            <a:ext cx="5806440" cy="135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Vizualno funkcioniranje slijepih i slabovidnih u potpunosti je drugačije od vizualnog funkcioniranja osoba neoštećena vida te je potrebno naglasiti da ne postoje dvije osobe oštećena vida koje na potpuno identičan način gledaju i vide</a:t>
            </a:r>
          </a:p>
        </p:txBody>
      </p:sp>
      <p:sp>
        <p:nvSpPr>
          <p:cNvPr id="22" name="Google Shape;535;p43">
            <a:extLst>
              <a:ext uri="{FF2B5EF4-FFF2-40B4-BE49-F238E27FC236}">
                <a16:creationId xmlns:a16="http://schemas.microsoft.com/office/drawing/2014/main" id="{4A66263E-DAB5-4252-A35E-7371EAD514FE}"/>
              </a:ext>
            </a:extLst>
          </p:cNvPr>
          <p:cNvSpPr/>
          <p:nvPr/>
        </p:nvSpPr>
        <p:spPr>
          <a:xfrm>
            <a:off x="2625484" y="3045041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svakodnevne vještine</a:t>
            </a:r>
          </a:p>
        </p:txBody>
      </p:sp>
      <p:sp>
        <p:nvSpPr>
          <p:cNvPr id="27" name="Google Shape;535;p43">
            <a:extLst>
              <a:ext uri="{FF2B5EF4-FFF2-40B4-BE49-F238E27FC236}">
                <a16:creationId xmlns:a16="http://schemas.microsoft.com/office/drawing/2014/main" id="{2FFBDE25-9A5E-4B7B-8A66-476FF63EED55}"/>
              </a:ext>
            </a:extLst>
          </p:cNvPr>
          <p:cNvSpPr/>
          <p:nvPr/>
        </p:nvSpPr>
        <p:spPr>
          <a:xfrm>
            <a:off x="2618030" y="3732627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komunikacija i interakcija</a:t>
            </a:r>
          </a:p>
        </p:txBody>
      </p:sp>
    </p:spTree>
    <p:extLst>
      <p:ext uri="{BB962C8B-B14F-4D97-AF65-F5344CB8AC3E}">
        <p14:creationId xmlns:p14="http://schemas.microsoft.com/office/powerpoint/2010/main" val="79866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6;p42">
            <a:extLst>
              <a:ext uri="{FF2B5EF4-FFF2-40B4-BE49-F238E27FC236}">
                <a16:creationId xmlns:a16="http://schemas.microsoft.com/office/drawing/2014/main" id="{5C0933A3-33A3-4AAC-BFD2-8F7859B17960}"/>
              </a:ext>
            </a:extLst>
          </p:cNvPr>
          <p:cNvSpPr txBox="1">
            <a:spLocks/>
          </p:cNvSpPr>
          <p:nvPr/>
        </p:nvSpPr>
        <p:spPr>
          <a:xfrm>
            <a:off x="217627" y="1339849"/>
            <a:ext cx="2138998" cy="36780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  <a:t>3. AUTORSKA </a:t>
            </a:r>
            <a:b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  <a:t>   PRAVA</a:t>
            </a:r>
            <a:endParaRPr lang="hr-HR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5B4EB5BA-3195-410B-89FD-4F28E20ACA8E}"/>
              </a:ext>
            </a:extLst>
          </p:cNvPr>
          <p:cNvSpPr txBox="1"/>
          <p:nvPr/>
        </p:nvSpPr>
        <p:spPr>
          <a:xfrm>
            <a:off x="2884932" y="396240"/>
            <a:ext cx="6128250" cy="327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tx1"/>
                </a:solidFill>
                <a:latin typeface="OmoType Std Book One" pitchFamily="2" charset="-18"/>
              </a:rPr>
              <a:t>Učenik s teškoćama može dobiti od izdavača udžbenika sve materijale u PDF formatu i tako može podešavati povećanje u skladu s potrebama. Treba naglasiti izdavaču da se pošalju PDF verzije dobre razlučivosti kako slike iz udžbenika ne bi postale „zrnate“ kod većih povećanja.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12BD226-0F50-4E36-B91A-E89CE7D2546F}"/>
              </a:ext>
            </a:extLst>
          </p:cNvPr>
          <p:cNvSpPr txBox="1"/>
          <p:nvPr/>
        </p:nvSpPr>
        <p:spPr>
          <a:xfrm>
            <a:off x="2781300" y="4079446"/>
            <a:ext cx="5958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OmoType Std Book One" pitchFamily="2" charset="-18"/>
              </a:rPr>
              <a:t>IZVOR:</a:t>
            </a:r>
            <a:br>
              <a:rPr lang="pl-PL" dirty="0">
                <a:solidFill>
                  <a:schemeClr val="tx1"/>
                </a:solidFill>
                <a:latin typeface="OmoType Std Book One" pitchFamily="2" charset="-18"/>
              </a:rPr>
            </a:br>
            <a:br>
              <a:rPr lang="pl-PL" dirty="0">
                <a:solidFill>
                  <a:schemeClr val="tx1"/>
                </a:solidFill>
                <a:latin typeface="OmoType Std Book One" pitchFamily="2" charset="-18"/>
              </a:rPr>
            </a:br>
            <a:r>
              <a:rPr lang="pl-PL" dirty="0">
                <a:solidFill>
                  <a:schemeClr val="tx1"/>
                </a:solidFill>
                <a:latin typeface="OmoType Std Book One" pitchFamily="2" charset="-18"/>
              </a:rPr>
              <a:t>Priručnik: Digitalna tehnologija za potporu posebnim odgojno-obrazovnim potrebama, Carnet, Zagreb, 2018</a:t>
            </a:r>
            <a:r>
              <a:rPr lang="pl-PL" dirty="0">
                <a:solidFill>
                  <a:schemeClr val="tx1"/>
                </a:solidFill>
              </a:rPr>
              <a:t>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Google Shape;597;p45">
            <a:extLst>
              <a:ext uri="{FF2B5EF4-FFF2-40B4-BE49-F238E27FC236}">
                <a16:creationId xmlns:a16="http://schemas.microsoft.com/office/drawing/2014/main" id="{0BED63DD-D6A2-4BF9-BDFA-5E26D5B51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435598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OmoType Std Black One" pitchFamily="2" charset="0"/>
              </a:rPr>
              <a:t>Dostupnost nastavnih sadržaja</a:t>
            </a:r>
            <a:endParaRPr sz="28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98755C1-76E6-4714-9E2C-B08CD0038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8" y="2421913"/>
            <a:ext cx="2274779" cy="2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5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7;p45">
            <a:extLst>
              <a:ext uri="{FF2B5EF4-FFF2-40B4-BE49-F238E27FC236}">
                <a16:creationId xmlns:a16="http://schemas.microsoft.com/office/drawing/2014/main" id="{E4D9904F-0B3C-4F82-8934-3E327D5067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0395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Autorska prava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B645C32-0442-4384-BD4B-E600753B7F43}"/>
              </a:ext>
            </a:extLst>
          </p:cNvPr>
          <p:cNvSpPr txBox="1"/>
          <p:nvPr/>
        </p:nvSpPr>
        <p:spPr>
          <a:xfrm>
            <a:off x="2781300" y="241005"/>
            <a:ext cx="6128250" cy="545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OmoType Std Book One" pitchFamily="2" charset="-18"/>
              </a:rPr>
              <a:t>Zakon o autorskom pravu i srodnim pravima </a:t>
            </a:r>
            <a:endParaRPr lang="hr-HR" sz="2000" dirty="0">
              <a:solidFill>
                <a:schemeClr val="tx1"/>
              </a:solidFill>
              <a:latin typeface="OmoType Std Book One" pitchFamily="2" charset="-18"/>
            </a:endParaRPr>
          </a:p>
          <a:p>
            <a:pPr marL="342900" indent="-342900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OmoType Std Book One" pitchFamily="2" charset="-18"/>
              </a:rPr>
              <a:t>koristite tuđe intelektualno vlasništvo</a:t>
            </a:r>
          </a:p>
          <a:p>
            <a:pPr marL="342900" indent="-342900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tx1"/>
                </a:solidFill>
                <a:latin typeface="OmoType Std Book One" pitchFamily="2" charset="-18"/>
              </a:rPr>
              <a:t>vodit</a:t>
            </a:r>
            <a:r>
              <a:rPr lang="hr-HR" sz="2000" dirty="0">
                <a:solidFill>
                  <a:schemeClr val="tx1"/>
                </a:solidFill>
                <a:latin typeface="OmoType Std Book One" pitchFamily="2" charset="-18"/>
              </a:rPr>
              <a:t>e se</a:t>
            </a:r>
            <a:r>
              <a:rPr lang="it-IT" sz="2000" dirty="0">
                <a:solidFill>
                  <a:schemeClr val="tx1"/>
                </a:solidFill>
                <a:latin typeface="OmoType Std Book One" pitchFamily="2" charset="-18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OmoType Std Book One" pitchFamily="2" charset="-18"/>
              </a:rPr>
              <a:t>načelima</a:t>
            </a:r>
            <a:r>
              <a:rPr lang="it-IT" sz="2000" dirty="0">
                <a:solidFill>
                  <a:schemeClr val="tx1"/>
                </a:solidFill>
                <a:latin typeface="OmoType Std Book One" pitchFamily="2" charset="-18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OmoType Std Book One" pitchFamily="2" charset="-18"/>
              </a:rPr>
              <a:t>odgovornosti</a:t>
            </a:r>
            <a:r>
              <a:rPr lang="it-IT" sz="2000" dirty="0">
                <a:solidFill>
                  <a:schemeClr val="tx1"/>
                </a:solidFill>
                <a:latin typeface="OmoType Std Book One" pitchFamily="2" charset="-18"/>
              </a:rPr>
              <a:t> i </a:t>
            </a:r>
            <a:r>
              <a:rPr lang="it-IT" sz="2000" dirty="0" err="1">
                <a:solidFill>
                  <a:schemeClr val="tx1"/>
                </a:solidFill>
                <a:latin typeface="OmoType Std Book One" pitchFamily="2" charset="-18"/>
              </a:rPr>
              <a:t>etičnosti</a:t>
            </a:r>
            <a:endParaRPr lang="hr-HR" sz="2000" dirty="0">
              <a:solidFill>
                <a:schemeClr val="tx1"/>
              </a:solidFill>
              <a:latin typeface="OmoType Std Book One" pitchFamily="2" charset="-18"/>
            </a:endParaRPr>
          </a:p>
          <a:p>
            <a:pPr marL="342900" indent="-342900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OmoType Std Book One" pitchFamily="2" charset="-18"/>
              </a:rPr>
              <a:t>u redu je digitalizirati članak ili poglavlje za vlastito korištenje u nastavi</a:t>
            </a:r>
          </a:p>
          <a:p>
            <a:pPr marL="342900" indent="-342900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OmoType Std Book One" pitchFamily="2" charset="-18"/>
              </a:rPr>
              <a:t>nije u redu digitalizirati cijelu knjigu, pa čak niti za vlastito korištenje</a:t>
            </a:r>
          </a:p>
          <a:p>
            <a:pPr marL="342900" indent="-342900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OmoType Std Book One" pitchFamily="2" charset="-18"/>
              </a:rPr>
              <a:t>Objavljivanje na Internetu uvijek zahtijeva dozvolu autora, čak i kad je u edukacijske svrhe! </a:t>
            </a:r>
          </a:p>
          <a:p>
            <a:pPr marL="342900" indent="-342900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1"/>
              </a:solidFill>
              <a:latin typeface="OmoType Std Book One" pitchFamily="2" charset="-18"/>
            </a:endParaRPr>
          </a:p>
          <a:p>
            <a:pPr marL="342900" indent="-342900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1"/>
              </a:solidFill>
              <a:latin typeface="OmoType Std Book One" pitchFamily="2" charset="-18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C40E8FD-EB3A-4961-B072-F6089FDFE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38" y="2631888"/>
            <a:ext cx="1881974" cy="18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07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7;p45">
            <a:extLst>
              <a:ext uri="{FF2B5EF4-FFF2-40B4-BE49-F238E27FC236}">
                <a16:creationId xmlns:a16="http://schemas.microsoft.com/office/drawing/2014/main" id="{D849A217-861A-4705-9D1F-33BCB6AC8B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89926"/>
            <a:ext cx="2913888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pl-PL" sz="2400" dirty="0">
                <a:solidFill>
                  <a:schemeClr val="tx1"/>
                </a:solidFill>
                <a:latin typeface="OmoType Std Black One" pitchFamily="2" charset="0"/>
              </a:rPr>
              <a:t>Korištenje za potrebe osoba s invaliditetom</a:t>
            </a:r>
            <a:endParaRPr sz="24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A234FC1-962D-4877-969A-DE5CD321765D}"/>
              </a:ext>
            </a:extLst>
          </p:cNvPr>
          <p:cNvSpPr txBox="1"/>
          <p:nvPr/>
        </p:nvSpPr>
        <p:spPr>
          <a:xfrm>
            <a:off x="2834640" y="17353"/>
            <a:ext cx="6128250" cy="512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  <a:latin typeface="OmoType Std Book One" pitchFamily="2" charset="-18"/>
              </a:rPr>
              <a:t>ZAPSP (čl. 86) propisuje da je za potrebe osoba s invaliditetom dopušteno korištenje autorskih djela na način koji je u izravnoj vezi s invalidnošću tih osoba i koje je nekomercijalne naravi, a u opsegu potrebnom za odnosnu invalidnost. Npr. za slijepog ili slabovidnog učenika moguće je umnožiti knjigu na drugom mediju (skenirati) i dati je samo njemu na korištenje, ali nikom drugom. Također, on je ne smije u tom obliku davati drugima na korištenje.</a:t>
            </a:r>
            <a:endParaRPr lang="hr-HR" sz="2000" dirty="0">
              <a:solidFill>
                <a:schemeClr val="tx1"/>
              </a:solidFill>
              <a:latin typeface="OmoType Std Book One" pitchFamily="2" charset="-18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3C70C00-619D-4E37-8739-500B0C981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" y="3616789"/>
            <a:ext cx="2749296" cy="13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597;p45">
            <a:extLst>
              <a:ext uri="{FF2B5EF4-FFF2-40B4-BE49-F238E27FC236}">
                <a16:creationId xmlns:a16="http://schemas.microsoft.com/office/drawing/2014/main" id="{2964940C-AED4-4BF9-886F-E69667E59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071" y="376238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Sadržaj: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44" name="Google Shape;530;p43">
            <a:extLst>
              <a:ext uri="{FF2B5EF4-FFF2-40B4-BE49-F238E27FC236}">
                <a16:creationId xmlns:a16="http://schemas.microsoft.com/office/drawing/2014/main" id="{CD6E905C-1C32-4823-8757-AE3194BE4863}"/>
              </a:ext>
            </a:extLst>
          </p:cNvPr>
          <p:cNvSpPr/>
          <p:nvPr/>
        </p:nvSpPr>
        <p:spPr>
          <a:xfrm>
            <a:off x="2582279" y="3304930"/>
            <a:ext cx="6480000" cy="504000"/>
          </a:xfrm>
          <a:prstGeom prst="homePlate">
            <a:avLst>
              <a:gd name="adj" fmla="val 32030"/>
            </a:avLst>
          </a:prstGeom>
          <a:solidFill>
            <a:srgbClr val="EAE8E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5. </a:t>
            </a:r>
            <a:r>
              <a:rPr lang="hr-HR" sz="1600" dirty="0">
                <a:latin typeface="OmoType Std Book One" pitchFamily="2" charset="-18"/>
              </a:rPr>
              <a:t>Alati za prilagodbu</a:t>
            </a:r>
            <a:endParaRPr sz="160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45" name="Google Shape;531;p43">
            <a:extLst>
              <a:ext uri="{FF2B5EF4-FFF2-40B4-BE49-F238E27FC236}">
                <a16:creationId xmlns:a16="http://schemas.microsoft.com/office/drawing/2014/main" id="{34B75274-78AE-41A7-A644-B2F29FE2C513}"/>
              </a:ext>
            </a:extLst>
          </p:cNvPr>
          <p:cNvSpPr/>
          <p:nvPr/>
        </p:nvSpPr>
        <p:spPr>
          <a:xfrm>
            <a:off x="2582279" y="2760701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4. </a:t>
            </a:r>
            <a:r>
              <a:rPr lang="hr-HR" sz="1600" dirty="0">
                <a:latin typeface="OmoType Std Book One" pitchFamily="2" charset="-18"/>
              </a:rPr>
              <a:t>Zašto baš e-</a:t>
            </a:r>
            <a:r>
              <a:rPr lang="hr-HR" sz="1600" dirty="0" err="1">
                <a:latin typeface="OmoType Std Book One" pitchFamily="2" charset="-18"/>
              </a:rPr>
              <a:t>pub</a:t>
            </a:r>
            <a:r>
              <a:rPr lang="hr-HR" sz="1600">
                <a:latin typeface="OmoType Std Book One" pitchFamily="2" charset="-18"/>
              </a:rPr>
              <a:t>?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46" name="Google Shape;532;p43">
            <a:extLst>
              <a:ext uri="{FF2B5EF4-FFF2-40B4-BE49-F238E27FC236}">
                <a16:creationId xmlns:a16="http://schemas.microsoft.com/office/drawing/2014/main" id="{43ED39BC-4CAE-4E97-B073-B3EF1141F061}"/>
              </a:ext>
            </a:extLst>
          </p:cNvPr>
          <p:cNvSpPr/>
          <p:nvPr/>
        </p:nvSpPr>
        <p:spPr>
          <a:xfrm>
            <a:off x="2582279" y="2216472"/>
            <a:ext cx="6480000" cy="504000"/>
          </a:xfrm>
          <a:prstGeom prst="homePlate">
            <a:avLst>
              <a:gd name="adj" fmla="val 32030"/>
            </a:avLst>
          </a:prstGeom>
          <a:solidFill>
            <a:srgbClr val="EAE8E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3. </a:t>
            </a:r>
            <a:r>
              <a:rPr lang="hr-HR" sz="1600" dirty="0">
                <a:latin typeface="OmoType Std Book One" pitchFamily="2" charset="-18"/>
              </a:rPr>
              <a:t>Autorska prava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47" name="Google Shape;533;p43">
            <a:extLst>
              <a:ext uri="{FF2B5EF4-FFF2-40B4-BE49-F238E27FC236}">
                <a16:creationId xmlns:a16="http://schemas.microsoft.com/office/drawing/2014/main" id="{23F69146-1E39-4283-A0DB-7879C179BAA9}"/>
              </a:ext>
            </a:extLst>
          </p:cNvPr>
          <p:cNvSpPr/>
          <p:nvPr/>
        </p:nvSpPr>
        <p:spPr>
          <a:xfrm>
            <a:off x="2582279" y="1672243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2. </a:t>
            </a:r>
            <a:r>
              <a:rPr lang="pl-PL" sz="1600" dirty="0">
                <a:latin typeface="OmoType Std Book One" pitchFamily="2" charset="-18"/>
              </a:rPr>
              <a:t>Pojam učenika s posebnim odgojno-obrazovnim    </a:t>
            </a:r>
            <a:br>
              <a:rPr lang="pl-PL" sz="1600" dirty="0">
                <a:latin typeface="OmoType Std Book One" pitchFamily="2" charset="-18"/>
              </a:rPr>
            </a:br>
            <a:r>
              <a:rPr lang="pl-PL" sz="1600" dirty="0">
                <a:latin typeface="OmoType Std Book One" pitchFamily="2" charset="-18"/>
              </a:rPr>
              <a:t>   potrebama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48" name="Google Shape;529;p43">
            <a:extLst>
              <a:ext uri="{FF2B5EF4-FFF2-40B4-BE49-F238E27FC236}">
                <a16:creationId xmlns:a16="http://schemas.microsoft.com/office/drawing/2014/main" id="{A4A9AC8C-DA06-48E8-8CB0-1715B07C7AF1}"/>
              </a:ext>
            </a:extLst>
          </p:cNvPr>
          <p:cNvSpPr/>
          <p:nvPr/>
        </p:nvSpPr>
        <p:spPr>
          <a:xfrm>
            <a:off x="2582279" y="3853238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r>
              <a:rPr lang="hr-HR" sz="1600" dirty="0">
                <a:latin typeface="OmoType Std Black One" pitchFamily="2" charset="0"/>
              </a:rPr>
              <a:t>6. </a:t>
            </a:r>
            <a:r>
              <a:rPr lang="hr-HR" sz="1600" dirty="0">
                <a:latin typeface="OmoType Std Book One" pitchFamily="2" charset="-18"/>
              </a:rPr>
              <a:t>Korišteni materijali i literatura</a:t>
            </a:r>
            <a:endParaRPr sz="1600" dirty="0">
              <a:latin typeface="OmoType Std Book One" pitchFamily="2" charset="-18"/>
              <a:sym typeface="Nunito Sans"/>
            </a:endParaRPr>
          </a:p>
        </p:txBody>
      </p:sp>
      <p:sp>
        <p:nvSpPr>
          <p:cNvPr id="49" name="Google Shape;534;p43">
            <a:extLst>
              <a:ext uri="{FF2B5EF4-FFF2-40B4-BE49-F238E27FC236}">
                <a16:creationId xmlns:a16="http://schemas.microsoft.com/office/drawing/2014/main" id="{2C838176-CBBA-4DC9-B734-3838EA2BD5DE}"/>
              </a:ext>
            </a:extLst>
          </p:cNvPr>
          <p:cNvSpPr/>
          <p:nvPr/>
        </p:nvSpPr>
        <p:spPr>
          <a:xfrm>
            <a:off x="2582279" y="4401546"/>
            <a:ext cx="6480000" cy="504000"/>
          </a:xfrm>
          <a:prstGeom prst="homePlate">
            <a:avLst>
              <a:gd name="adj" fmla="val 32030"/>
            </a:avLst>
          </a:prstGeom>
          <a:solidFill>
            <a:srgbClr val="EAE8E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r>
              <a:rPr lang="hr-HR" sz="1600" dirty="0">
                <a:latin typeface="OmoType Std Black One" pitchFamily="2" charset="0"/>
              </a:rPr>
              <a:t>7. </a:t>
            </a:r>
            <a:r>
              <a:rPr lang="hr-HR" sz="1600" dirty="0">
                <a:latin typeface="OmoType Std Book One" pitchFamily="2" charset="-18"/>
              </a:rPr>
              <a:t>Vježba</a:t>
            </a:r>
            <a:endParaRPr sz="1600" dirty="0">
              <a:latin typeface="OmoType Std Book One" pitchFamily="2" charset="-18"/>
              <a:sym typeface="Nunito Sans"/>
            </a:endParaRPr>
          </a:p>
        </p:txBody>
      </p:sp>
      <p:sp>
        <p:nvSpPr>
          <p:cNvPr id="50" name="Google Shape;535;p43">
            <a:extLst>
              <a:ext uri="{FF2B5EF4-FFF2-40B4-BE49-F238E27FC236}">
                <a16:creationId xmlns:a16="http://schemas.microsoft.com/office/drawing/2014/main" id="{BE64B140-638F-4942-9010-52B77291EB35}"/>
              </a:ext>
            </a:extLst>
          </p:cNvPr>
          <p:cNvSpPr/>
          <p:nvPr/>
        </p:nvSpPr>
        <p:spPr>
          <a:xfrm>
            <a:off x="2582279" y="1142329"/>
            <a:ext cx="6480000" cy="504000"/>
          </a:xfrm>
          <a:prstGeom prst="homePlate">
            <a:avLst>
              <a:gd name="adj" fmla="val 32030"/>
            </a:avLst>
          </a:prstGeom>
          <a:solidFill>
            <a:srgbClr val="EAE8E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b="1" dirty="0">
                <a:latin typeface="OmoType Std Black One" pitchFamily="2" charset="0"/>
              </a:rPr>
              <a:t>1.</a:t>
            </a:r>
            <a:r>
              <a:rPr lang="hr-HR" sz="1600" dirty="0">
                <a:latin typeface="OmoType Std Book One" pitchFamily="2" charset="-18"/>
              </a:rPr>
              <a:t> Uvod</a:t>
            </a:r>
            <a:endParaRPr lang="hr-HR" sz="1600" dirty="0">
              <a:solidFill>
                <a:schemeClr val="dk2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6;p42">
            <a:extLst>
              <a:ext uri="{FF2B5EF4-FFF2-40B4-BE49-F238E27FC236}">
                <a16:creationId xmlns:a16="http://schemas.microsoft.com/office/drawing/2014/main" id="{96032CC0-B09E-44F5-9718-0D1341BF5A63}"/>
              </a:ext>
            </a:extLst>
          </p:cNvPr>
          <p:cNvSpPr txBox="1">
            <a:spLocks/>
          </p:cNvSpPr>
          <p:nvPr/>
        </p:nvSpPr>
        <p:spPr>
          <a:xfrm>
            <a:off x="205961" y="1367964"/>
            <a:ext cx="2634775" cy="36780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tx1"/>
                </a:solidFill>
                <a:latin typeface="OmoType Std Black One" pitchFamily="2" charset="0"/>
              </a:rPr>
              <a:t>4. ZAŠTO BAŠ </a:t>
            </a:r>
            <a:br>
              <a:rPr lang="pl-PL" sz="2000" b="1" dirty="0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pl-PL" sz="2000" b="1" dirty="0">
                <a:solidFill>
                  <a:schemeClr val="tx1"/>
                </a:solidFill>
                <a:latin typeface="OmoType Std Black One" pitchFamily="2" charset="0"/>
              </a:rPr>
              <a:t>   E-PUB?</a:t>
            </a:r>
            <a:endParaRPr lang="pl-PL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31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1000">
              <a:schemeClr val="accent5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97;p45">
            <a:extLst>
              <a:ext uri="{FF2B5EF4-FFF2-40B4-BE49-F238E27FC236}">
                <a16:creationId xmlns:a16="http://schemas.microsoft.com/office/drawing/2014/main" id="{7337A099-C56C-430B-95CB-D45AD33CB5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6164"/>
            <a:ext cx="9144000" cy="637950"/>
          </a:xfrm>
          <a:prstGeom prst="rect">
            <a:avLst/>
          </a:prstGeom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l-PL" dirty="0">
                <a:solidFill>
                  <a:srgbClr val="92268F"/>
                </a:solidFill>
                <a:latin typeface="OmoType Std Black One" pitchFamily="2" charset="0"/>
              </a:rPr>
              <a:t>Jednakost nije pravičnost</a:t>
            </a:r>
            <a:endParaRPr dirty="0">
              <a:solidFill>
                <a:srgbClr val="92268F"/>
              </a:solidFill>
              <a:latin typeface="OmoType Std Black One" pitchFamily="2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6E9AF02-9375-4733-B696-6E9DE78B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114"/>
            <a:ext cx="9144000" cy="45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8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34">
            <a:extLst>
              <a:ext uri="{FF2B5EF4-FFF2-40B4-BE49-F238E27FC236}">
                <a16:creationId xmlns:a16="http://schemas.microsoft.com/office/drawing/2014/main" id="{730E6310-A507-4116-842E-565C89663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8665710" cy="52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2800" dirty="0">
                <a:solidFill>
                  <a:schemeClr val="tx1"/>
                </a:solidFill>
                <a:latin typeface="OmoType Ext Black One" pitchFamily="2" charset="0"/>
              </a:rPr>
              <a:t>Prednosti u odnosi na klasičnu prilagodbu</a:t>
            </a:r>
          </a:p>
        </p:txBody>
      </p:sp>
      <p:sp>
        <p:nvSpPr>
          <p:cNvPr id="6" name="Google Shape;535;p43">
            <a:extLst>
              <a:ext uri="{FF2B5EF4-FFF2-40B4-BE49-F238E27FC236}">
                <a16:creationId xmlns:a16="http://schemas.microsoft.com/office/drawing/2014/main" id="{E5E87111-7711-47BF-A715-37EB89BD0048}"/>
              </a:ext>
            </a:extLst>
          </p:cNvPr>
          <p:cNvSpPr/>
          <p:nvPr/>
        </p:nvSpPr>
        <p:spPr>
          <a:xfrm>
            <a:off x="234450" y="1247723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uređivanje teksta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A98E8DF-79CD-4FC4-83E1-C1FB41BE28EF}"/>
              </a:ext>
            </a:extLst>
          </p:cNvPr>
          <p:cNvSpPr txBox="1"/>
          <p:nvPr/>
        </p:nvSpPr>
        <p:spPr>
          <a:xfrm>
            <a:off x="234451" y="2055037"/>
            <a:ext cx="4337550" cy="190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hr-HR" sz="1600" b="1" dirty="0">
                <a:solidFill>
                  <a:schemeClr val="tx1"/>
                </a:solidFill>
                <a:latin typeface="OmoType Std Book One" pitchFamily="2" charset="-18"/>
              </a:rPr>
              <a:t>Klasična prilagodba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potrebno poštivani osnovna pravila prilagodbe teksta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samo jedan oblik poravnanja teksta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samo jedna širina proreda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C9B2D20-C2AC-4908-9839-E838E3FD2E72}"/>
              </a:ext>
            </a:extLst>
          </p:cNvPr>
          <p:cNvSpPr txBox="1"/>
          <p:nvPr/>
        </p:nvSpPr>
        <p:spPr>
          <a:xfrm>
            <a:off x="4571999" y="2055036"/>
            <a:ext cx="4337550" cy="190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hr-HR" sz="1600" b="1" dirty="0">
                <a:solidFill>
                  <a:schemeClr val="tx1"/>
                </a:solidFill>
                <a:latin typeface="OmoType Std Book One" pitchFamily="2" charset="-18"/>
              </a:rPr>
              <a:t>E-PUB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potrebo poštivati osnovna pravila prilagodbe teksta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individualizirano poravnanje teksta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individualizirana širina proreda</a:t>
            </a:r>
          </a:p>
        </p:txBody>
      </p:sp>
    </p:spTree>
    <p:extLst>
      <p:ext uri="{BB962C8B-B14F-4D97-AF65-F5344CB8AC3E}">
        <p14:creationId xmlns:p14="http://schemas.microsoft.com/office/powerpoint/2010/main" val="4253981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34">
            <a:extLst>
              <a:ext uri="{FF2B5EF4-FFF2-40B4-BE49-F238E27FC236}">
                <a16:creationId xmlns:a16="http://schemas.microsoft.com/office/drawing/2014/main" id="{730E6310-A507-4116-842E-565C89663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8665710" cy="52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2800" dirty="0">
                <a:solidFill>
                  <a:schemeClr val="tx1"/>
                </a:solidFill>
                <a:latin typeface="OmoType Ext Black One" pitchFamily="2" charset="0"/>
              </a:rPr>
              <a:t>Prednosti u odnosi na klasičnu prilagodbu</a:t>
            </a:r>
          </a:p>
        </p:txBody>
      </p:sp>
      <p:sp>
        <p:nvSpPr>
          <p:cNvPr id="6" name="Google Shape;535;p43">
            <a:extLst>
              <a:ext uri="{FF2B5EF4-FFF2-40B4-BE49-F238E27FC236}">
                <a16:creationId xmlns:a16="http://schemas.microsoft.com/office/drawing/2014/main" id="{E5E87111-7711-47BF-A715-37EB89BD0048}"/>
              </a:ext>
            </a:extLst>
          </p:cNvPr>
          <p:cNvSpPr/>
          <p:nvPr/>
        </p:nvSpPr>
        <p:spPr>
          <a:xfrm>
            <a:off x="234450" y="1247723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stil fonta i veličina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A98E8DF-79CD-4FC4-83E1-C1FB41BE28EF}"/>
              </a:ext>
            </a:extLst>
          </p:cNvPr>
          <p:cNvSpPr txBox="1"/>
          <p:nvPr/>
        </p:nvSpPr>
        <p:spPr>
          <a:xfrm>
            <a:off x="234451" y="2055037"/>
            <a:ext cx="4337550" cy="2275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Klasična prilagodba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lack One" pitchFamily="2" charset="0"/>
              </a:rPr>
              <a:t>ne koriste svi isti tip i veličinu fonta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lack One" pitchFamily="2" charset="0"/>
              </a:rPr>
              <a:t>ako ne želite „uništiti” grafičko oblikovanje, ne možete samo tako promijeniti font i veličinu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C9B2D20-C2AC-4908-9839-E838E3FD2E72}"/>
              </a:ext>
            </a:extLst>
          </p:cNvPr>
          <p:cNvSpPr txBox="1"/>
          <p:nvPr/>
        </p:nvSpPr>
        <p:spPr>
          <a:xfrm>
            <a:off x="4571999" y="2055036"/>
            <a:ext cx="4337550" cy="227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E-PUB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tip i veličina fonta su u potpunosti individualizirani i prilagodljivi 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svaki učenik može od istog materijala stvoriti ono što njemu odgovara</a:t>
            </a:r>
            <a:endParaRPr lang="hr-HR" sz="16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85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34">
            <a:extLst>
              <a:ext uri="{FF2B5EF4-FFF2-40B4-BE49-F238E27FC236}">
                <a16:creationId xmlns:a16="http://schemas.microsoft.com/office/drawing/2014/main" id="{730E6310-A507-4116-842E-565C89663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8665710" cy="52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2800" dirty="0">
                <a:solidFill>
                  <a:schemeClr val="tx1"/>
                </a:solidFill>
                <a:latin typeface="OmoType Ext Black One" pitchFamily="2" charset="0"/>
              </a:rPr>
              <a:t>Prednosti u odnosi na klasičnu prilagodbu</a:t>
            </a:r>
          </a:p>
        </p:txBody>
      </p:sp>
      <p:sp>
        <p:nvSpPr>
          <p:cNvPr id="6" name="Google Shape;535;p43">
            <a:extLst>
              <a:ext uri="{FF2B5EF4-FFF2-40B4-BE49-F238E27FC236}">
                <a16:creationId xmlns:a16="http://schemas.microsoft.com/office/drawing/2014/main" id="{E5E87111-7711-47BF-A715-37EB89BD0048}"/>
              </a:ext>
            </a:extLst>
          </p:cNvPr>
          <p:cNvSpPr/>
          <p:nvPr/>
        </p:nvSpPr>
        <p:spPr>
          <a:xfrm>
            <a:off x="234450" y="1247723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svojstva papira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A98E8DF-79CD-4FC4-83E1-C1FB41BE28EF}"/>
              </a:ext>
            </a:extLst>
          </p:cNvPr>
          <p:cNvSpPr txBox="1"/>
          <p:nvPr/>
        </p:nvSpPr>
        <p:spPr>
          <a:xfrm>
            <a:off x="234451" y="2055037"/>
            <a:ext cx="4337550" cy="3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hr-HR" sz="1600" b="1" dirty="0">
                <a:solidFill>
                  <a:schemeClr val="tx1"/>
                </a:solidFill>
                <a:latin typeface="OmoType Std Book One" pitchFamily="2" charset="-18"/>
              </a:rPr>
              <a:t>Klasična prilagodba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odabrati </a:t>
            </a:r>
            <a:r>
              <a:rPr lang="hr-HR" sz="1600" dirty="0" err="1">
                <a:solidFill>
                  <a:schemeClr val="tx1"/>
                </a:solidFill>
                <a:latin typeface="OmoType Std Book One" pitchFamily="2" charset="-18"/>
              </a:rPr>
              <a:t>nereflektirajući</a:t>
            </a: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, mat papir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koristiti dovoljno debeo papir da se tekst ispisan s jedne strane ne vidi s druge strane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boja papira: bijela mat, krem, pastelno žuta, ružičasta, </a:t>
            </a:r>
            <a:r>
              <a:rPr lang="hr-HR" sz="1600" dirty="0" err="1">
                <a:solidFill>
                  <a:schemeClr val="tx1"/>
                </a:solidFill>
                <a:latin typeface="OmoType Std Book One" pitchFamily="2" charset="-18"/>
              </a:rPr>
              <a:t>itd</a:t>
            </a: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…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C9B2D20-C2AC-4908-9839-E838E3FD2E72}"/>
              </a:ext>
            </a:extLst>
          </p:cNvPr>
          <p:cNvSpPr txBox="1"/>
          <p:nvPr/>
        </p:nvSpPr>
        <p:spPr>
          <a:xfrm>
            <a:off x="4571999" y="2055036"/>
            <a:ext cx="4337550" cy="190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hr-HR" sz="1600" b="1" dirty="0">
                <a:solidFill>
                  <a:schemeClr val="tx1"/>
                </a:solidFill>
                <a:latin typeface="OmoType Std Book One" pitchFamily="2" charset="-18"/>
              </a:rPr>
              <a:t>E-PUB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papir?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svaki učenik može promijeniti boju stranice kako mu odgovara i prilagoditi boju fonta</a:t>
            </a:r>
            <a:endParaRPr lang="hr-HR" sz="16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22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34">
            <a:extLst>
              <a:ext uri="{FF2B5EF4-FFF2-40B4-BE49-F238E27FC236}">
                <a16:creationId xmlns:a16="http://schemas.microsoft.com/office/drawing/2014/main" id="{730E6310-A507-4116-842E-565C89663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8665710" cy="52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2800" dirty="0">
                <a:solidFill>
                  <a:schemeClr val="tx1"/>
                </a:solidFill>
                <a:latin typeface="OmoType Ext Black One" pitchFamily="2" charset="0"/>
              </a:rPr>
              <a:t>Prednosti u odnosi na klasičnu prilagodbu</a:t>
            </a:r>
          </a:p>
        </p:txBody>
      </p:sp>
      <p:sp>
        <p:nvSpPr>
          <p:cNvPr id="6" name="Google Shape;535;p43">
            <a:extLst>
              <a:ext uri="{FF2B5EF4-FFF2-40B4-BE49-F238E27FC236}">
                <a16:creationId xmlns:a16="http://schemas.microsoft.com/office/drawing/2014/main" id="{E5E87111-7711-47BF-A715-37EB89BD0048}"/>
              </a:ext>
            </a:extLst>
          </p:cNvPr>
          <p:cNvSpPr/>
          <p:nvPr/>
        </p:nvSpPr>
        <p:spPr>
          <a:xfrm>
            <a:off x="234450" y="1247723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slikovni materijali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A98E8DF-79CD-4FC4-83E1-C1FB41BE28EF}"/>
              </a:ext>
            </a:extLst>
          </p:cNvPr>
          <p:cNvSpPr txBox="1"/>
          <p:nvPr/>
        </p:nvSpPr>
        <p:spPr>
          <a:xfrm>
            <a:off x="234451" y="2055037"/>
            <a:ext cx="4337550" cy="153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hr-HR" sz="1600" b="1" dirty="0">
                <a:solidFill>
                  <a:schemeClr val="tx1"/>
                </a:solidFill>
                <a:latin typeface="OmoType Std Book One" pitchFamily="2" charset="-18"/>
              </a:rPr>
              <a:t>Klasična prilagodba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ograničenje veličine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/>
              </a:solidFill>
              <a:latin typeface="OmoType Std Book One" pitchFamily="2" charset="-18"/>
            </a:endParaRP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C9B2D20-C2AC-4908-9839-E838E3FD2E72}"/>
              </a:ext>
            </a:extLst>
          </p:cNvPr>
          <p:cNvSpPr txBox="1"/>
          <p:nvPr/>
        </p:nvSpPr>
        <p:spPr>
          <a:xfrm>
            <a:off x="4571999" y="2055036"/>
            <a:ext cx="4337550" cy="797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hr-HR" sz="1600" b="1" dirty="0">
                <a:solidFill>
                  <a:schemeClr val="tx1"/>
                </a:solidFill>
                <a:latin typeface="OmoType Std Book One" pitchFamily="2" charset="-18"/>
              </a:rPr>
              <a:t>E-PUB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može povećati po potrebi</a:t>
            </a:r>
            <a:endParaRPr lang="hr-HR" sz="16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7" name="Google Shape;535;p43">
            <a:extLst>
              <a:ext uri="{FF2B5EF4-FFF2-40B4-BE49-F238E27FC236}">
                <a16:creationId xmlns:a16="http://schemas.microsoft.com/office/drawing/2014/main" id="{878F8056-0D2E-43F0-8C74-5A22CCCD7A90}"/>
              </a:ext>
            </a:extLst>
          </p:cNvPr>
          <p:cNvSpPr/>
          <p:nvPr/>
        </p:nvSpPr>
        <p:spPr>
          <a:xfrm>
            <a:off x="234450" y="3088317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zvukovni i video materijali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6BE9C87-C727-4446-AF90-773CD27529A1}"/>
              </a:ext>
            </a:extLst>
          </p:cNvPr>
          <p:cNvSpPr txBox="1"/>
          <p:nvPr/>
        </p:nvSpPr>
        <p:spPr>
          <a:xfrm>
            <a:off x="234451" y="3592317"/>
            <a:ext cx="4337550" cy="2275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hr-HR" sz="1600" b="1" dirty="0">
                <a:solidFill>
                  <a:schemeClr val="tx1"/>
                </a:solidFill>
                <a:latin typeface="OmoType Std Book One" pitchFamily="2" charset="-18"/>
              </a:rPr>
              <a:t>Klasična prilagodba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mogući samo online i uz dodatnu zasićenost stranice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potreba dodatnog uređaja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/>
              </a:solidFill>
              <a:latin typeface="OmoType Std Book One" pitchFamily="2" charset="-18"/>
            </a:endParaRP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53928CA-C14B-4177-9D79-80A835DAB14B}"/>
              </a:ext>
            </a:extLst>
          </p:cNvPr>
          <p:cNvSpPr txBox="1"/>
          <p:nvPr/>
        </p:nvSpPr>
        <p:spPr>
          <a:xfrm>
            <a:off x="4571999" y="3790553"/>
            <a:ext cx="4337550" cy="11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hr-HR" sz="1600" b="1" dirty="0">
                <a:solidFill>
                  <a:schemeClr val="tx1"/>
                </a:solidFill>
                <a:latin typeface="OmoType Std Book One" pitchFamily="2" charset="-18"/>
              </a:rPr>
              <a:t>E-PUB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dostupni cijelo vrijeme na istom uređaju</a:t>
            </a:r>
            <a:endParaRPr lang="hr-HR" sz="16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48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34">
            <a:extLst>
              <a:ext uri="{FF2B5EF4-FFF2-40B4-BE49-F238E27FC236}">
                <a16:creationId xmlns:a16="http://schemas.microsoft.com/office/drawing/2014/main" id="{730E6310-A507-4116-842E-565C89663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8665710" cy="52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2800" dirty="0">
                <a:solidFill>
                  <a:schemeClr val="tx1"/>
                </a:solidFill>
                <a:latin typeface="OmoType Ext Black One" pitchFamily="2" charset="0"/>
              </a:rPr>
              <a:t>Prednosti u odnosi na klasičnu prilagodbu</a:t>
            </a:r>
          </a:p>
        </p:txBody>
      </p:sp>
      <p:sp>
        <p:nvSpPr>
          <p:cNvPr id="6" name="Google Shape;535;p43">
            <a:extLst>
              <a:ext uri="{FF2B5EF4-FFF2-40B4-BE49-F238E27FC236}">
                <a16:creationId xmlns:a16="http://schemas.microsoft.com/office/drawing/2014/main" id="{E5E87111-7711-47BF-A715-37EB89BD0048}"/>
              </a:ext>
            </a:extLst>
          </p:cNvPr>
          <p:cNvSpPr/>
          <p:nvPr/>
        </p:nvSpPr>
        <p:spPr>
          <a:xfrm>
            <a:off x="234450" y="1247723"/>
            <a:ext cx="6480000" cy="504000"/>
          </a:xfrm>
          <a:prstGeom prst="homePlate">
            <a:avLst>
              <a:gd name="adj" fmla="val 3203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pl-PL" sz="1600" dirty="0">
                <a:solidFill>
                  <a:schemeClr val="bg1"/>
                </a:solidFill>
                <a:latin typeface="OmoType Std Black One" pitchFamily="2" charset="0"/>
                <a:ea typeface="Nunito Sans"/>
                <a:cs typeface="Nunito Sans"/>
                <a:sym typeface="Nunito Sans"/>
              </a:rPr>
              <a:t>samo E-PUB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C9B2D20-C2AC-4908-9839-E838E3FD2E72}"/>
              </a:ext>
            </a:extLst>
          </p:cNvPr>
          <p:cNvSpPr txBox="1"/>
          <p:nvPr/>
        </p:nvSpPr>
        <p:spPr>
          <a:xfrm>
            <a:off x="243839" y="2055036"/>
            <a:ext cx="8665710" cy="227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pretvorba teksta u govor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mogućnost iznimno laganog vođenja bilješki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podcrtavanje i označavanje ne uništava materijal za naredne generacije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mogućnost ugrađenog rječnika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mogućnost pretrage nepoznatih riječi</a:t>
            </a:r>
          </a:p>
          <a:p>
            <a:pPr marL="2857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OmoType Std Book One" pitchFamily="2" charset="-18"/>
              </a:rPr>
              <a:t>lakše čitanje uz fokusirani čitač (jedan red ili više redova)</a:t>
            </a:r>
            <a:endParaRPr lang="hr-HR" sz="16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07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16;p42">
            <a:extLst>
              <a:ext uri="{FF2B5EF4-FFF2-40B4-BE49-F238E27FC236}">
                <a16:creationId xmlns:a16="http://schemas.microsoft.com/office/drawing/2014/main" id="{3253288A-486D-4F71-ADA3-FCB299CA5530}"/>
              </a:ext>
            </a:extLst>
          </p:cNvPr>
          <p:cNvSpPr txBox="1">
            <a:spLocks/>
          </p:cNvSpPr>
          <p:nvPr/>
        </p:nvSpPr>
        <p:spPr>
          <a:xfrm>
            <a:off x="217626" y="1339849"/>
            <a:ext cx="2330502" cy="36780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  <a:t>5. ALATI ZA </a:t>
            </a:r>
            <a:b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  <a:t>   PRILAGODBU</a:t>
            </a:r>
            <a:endParaRPr lang="hr-HR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58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34">
            <a:extLst>
              <a:ext uri="{FF2B5EF4-FFF2-40B4-BE49-F238E27FC236}">
                <a16:creationId xmlns:a16="http://schemas.microsoft.com/office/drawing/2014/main" id="{623B760F-0163-438D-A6D9-A5298715E5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914" y="477964"/>
            <a:ext cx="2362446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OmoType Ext Black One" pitchFamily="2" charset="0"/>
              </a:rPr>
              <a:t>Alati koje ćemo koristiti:</a:t>
            </a:r>
            <a:endParaRPr dirty="0">
              <a:solidFill>
                <a:schemeClr val="tx1"/>
              </a:solidFill>
              <a:latin typeface="OmoType Ext Black One" pitchFamily="2" charset="0"/>
            </a:endParaRPr>
          </a:p>
        </p:txBody>
      </p:sp>
      <p:sp>
        <p:nvSpPr>
          <p:cNvPr id="4" name="Google Shape;374;p34">
            <a:extLst>
              <a:ext uri="{FF2B5EF4-FFF2-40B4-BE49-F238E27FC236}">
                <a16:creationId xmlns:a16="http://schemas.microsoft.com/office/drawing/2014/main" id="{1032A97C-B26A-4197-809E-23DF86CE6C5E}"/>
              </a:ext>
            </a:extLst>
          </p:cNvPr>
          <p:cNvSpPr>
            <a:spLocks noChangeAspect="1"/>
          </p:cNvSpPr>
          <p:nvPr/>
        </p:nvSpPr>
        <p:spPr>
          <a:xfrm>
            <a:off x="3303274" y="632609"/>
            <a:ext cx="1454527" cy="1450833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moType Std Medium One" pitchFamily="2" charset="-18"/>
            </a:endParaRPr>
          </a:p>
        </p:txBody>
      </p:sp>
      <p:sp>
        <p:nvSpPr>
          <p:cNvPr id="6" name="Google Shape;376;p34">
            <a:extLst>
              <a:ext uri="{FF2B5EF4-FFF2-40B4-BE49-F238E27FC236}">
                <a16:creationId xmlns:a16="http://schemas.microsoft.com/office/drawing/2014/main" id="{035713F9-E36A-43FC-853E-B03E97857E69}"/>
              </a:ext>
            </a:extLst>
          </p:cNvPr>
          <p:cNvSpPr txBox="1">
            <a:spLocks/>
          </p:cNvSpPr>
          <p:nvPr/>
        </p:nvSpPr>
        <p:spPr>
          <a:xfrm>
            <a:off x="5152767" y="632609"/>
            <a:ext cx="3771313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hr-HR" sz="1600" b="1" dirty="0">
                <a:solidFill>
                  <a:schemeClr val="tx1"/>
                </a:solidFill>
                <a:latin typeface="OmoType Std Medium One" pitchFamily="2" charset="-18"/>
              </a:rPr>
              <a:t>Libre Office</a:t>
            </a:r>
          </a:p>
          <a:p>
            <a:pPr>
              <a:spcBef>
                <a:spcPts val="600"/>
              </a:spcBef>
            </a:pPr>
            <a:r>
              <a:rPr lang="hr-HR" u="sng" dirty="0">
                <a:solidFill>
                  <a:schemeClr val="tx1"/>
                </a:solidFill>
                <a:latin typeface="OmoType Std Medium One" pitchFamily="2" charset="-18"/>
              </a:rPr>
              <a:t>Besplatan</a:t>
            </a:r>
            <a:r>
              <a:rPr lang="hr-HR" dirty="0">
                <a:solidFill>
                  <a:schemeClr val="tx1"/>
                </a:solidFill>
                <a:latin typeface="OmoType Std Medium One" pitchFamily="2" charset="-18"/>
              </a:rPr>
              <a:t> i otvorenog koda Libre Office je  moćan skup uredskih programa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928F24E-756A-4C05-B6A8-AD57FFD5A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52" y="953887"/>
            <a:ext cx="886620" cy="88662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9C90ED8-9FCC-4E1B-9D67-F9A689B48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274" y="2650574"/>
            <a:ext cx="1539039" cy="1539039"/>
          </a:xfrm>
          <a:prstGeom prst="rect">
            <a:avLst/>
          </a:prstGeom>
        </p:spPr>
      </p:pic>
      <p:sp>
        <p:nvSpPr>
          <p:cNvPr id="9" name="Google Shape;376;p34">
            <a:extLst>
              <a:ext uri="{FF2B5EF4-FFF2-40B4-BE49-F238E27FC236}">
                <a16:creationId xmlns:a16="http://schemas.microsoft.com/office/drawing/2014/main" id="{832E29F1-6235-44DF-8EDF-885461316E1D}"/>
              </a:ext>
            </a:extLst>
          </p:cNvPr>
          <p:cNvSpPr txBox="1">
            <a:spLocks/>
          </p:cNvSpPr>
          <p:nvPr/>
        </p:nvSpPr>
        <p:spPr>
          <a:xfrm>
            <a:off x="5235773" y="2835412"/>
            <a:ext cx="3771313" cy="1623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hr-HR" sz="1600" b="1" dirty="0" err="1">
                <a:solidFill>
                  <a:schemeClr val="tx1"/>
                </a:solidFill>
                <a:latin typeface="OmoType Std Medium One" pitchFamily="2" charset="-18"/>
              </a:rPr>
              <a:t>Sigil</a:t>
            </a:r>
            <a:endParaRPr lang="hr-HR" sz="1600" b="1" dirty="0">
              <a:solidFill>
                <a:schemeClr val="tx1"/>
              </a:solidFill>
              <a:latin typeface="OmoType Std Medium One" pitchFamily="2" charset="-18"/>
            </a:endParaRPr>
          </a:p>
          <a:p>
            <a:pPr>
              <a:spcBef>
                <a:spcPts val="600"/>
              </a:spcBef>
            </a:pPr>
            <a:r>
              <a:rPr lang="hr-HR" dirty="0">
                <a:solidFill>
                  <a:schemeClr val="tx1"/>
                </a:solidFill>
                <a:latin typeface="OmoType Std Medium One" pitchFamily="2" charset="-18"/>
              </a:rPr>
              <a:t>Besplatan uređivač sadržaja u EPUB formatu temeljen na sustavu otvorenog kôda. Sadržaj se uređuje pomoću WYSIWYG uređivača teksta.</a:t>
            </a:r>
          </a:p>
        </p:txBody>
      </p:sp>
    </p:spTree>
    <p:extLst>
      <p:ext uri="{BB962C8B-B14F-4D97-AF65-F5344CB8AC3E}">
        <p14:creationId xmlns:p14="http://schemas.microsoft.com/office/powerpoint/2010/main" val="216911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71;p34">
            <a:extLst>
              <a:ext uri="{FF2B5EF4-FFF2-40B4-BE49-F238E27FC236}">
                <a16:creationId xmlns:a16="http://schemas.microsoft.com/office/drawing/2014/main" id="{36FA40C8-1499-444C-A992-301937C87E91}"/>
              </a:ext>
            </a:extLst>
          </p:cNvPr>
          <p:cNvSpPr>
            <a:spLocks noChangeAspect="1"/>
          </p:cNvSpPr>
          <p:nvPr/>
        </p:nvSpPr>
        <p:spPr>
          <a:xfrm>
            <a:off x="5162338" y="3023939"/>
            <a:ext cx="2510395" cy="83782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moType Std Medium One" pitchFamily="2" charset="-18"/>
            </a:endParaRPr>
          </a:p>
        </p:txBody>
      </p:sp>
      <p:sp>
        <p:nvSpPr>
          <p:cNvPr id="3" name="Google Shape;375;p34">
            <a:extLst>
              <a:ext uri="{FF2B5EF4-FFF2-40B4-BE49-F238E27FC236}">
                <a16:creationId xmlns:a16="http://schemas.microsoft.com/office/drawing/2014/main" id="{623B760F-0163-438D-A6D9-A5298715E5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914" y="477964"/>
            <a:ext cx="2362446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OmoType Ext Black One" pitchFamily="2" charset="0"/>
              </a:rPr>
              <a:t>Dodatni alati:</a:t>
            </a:r>
            <a:endParaRPr dirty="0">
              <a:solidFill>
                <a:schemeClr val="tx1"/>
              </a:solidFill>
              <a:latin typeface="OmoType Ext Black One" pitchFamily="2" charset="0"/>
            </a:endParaRPr>
          </a:p>
        </p:txBody>
      </p:sp>
      <p:sp>
        <p:nvSpPr>
          <p:cNvPr id="10" name="Google Shape;369;p34">
            <a:extLst>
              <a:ext uri="{FF2B5EF4-FFF2-40B4-BE49-F238E27FC236}">
                <a16:creationId xmlns:a16="http://schemas.microsoft.com/office/drawing/2014/main" id="{BA5A4F55-C178-4FF1-9F21-B115EF3DD5D4}"/>
              </a:ext>
            </a:extLst>
          </p:cNvPr>
          <p:cNvSpPr>
            <a:spLocks noChangeAspect="1"/>
          </p:cNvSpPr>
          <p:nvPr/>
        </p:nvSpPr>
        <p:spPr>
          <a:xfrm>
            <a:off x="5183313" y="632610"/>
            <a:ext cx="648000" cy="64800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moType Std Medium One" pitchFamily="2" charset="-18"/>
            </a:endParaRPr>
          </a:p>
        </p:txBody>
      </p:sp>
      <p:sp>
        <p:nvSpPr>
          <p:cNvPr id="11" name="Google Shape;370;p34">
            <a:extLst>
              <a:ext uri="{FF2B5EF4-FFF2-40B4-BE49-F238E27FC236}">
                <a16:creationId xmlns:a16="http://schemas.microsoft.com/office/drawing/2014/main" id="{37CD1E00-DC58-4F0C-AE9E-0199478AE731}"/>
              </a:ext>
            </a:extLst>
          </p:cNvPr>
          <p:cNvSpPr>
            <a:spLocks noChangeAspect="1"/>
          </p:cNvSpPr>
          <p:nvPr/>
        </p:nvSpPr>
        <p:spPr>
          <a:xfrm>
            <a:off x="7063350" y="632610"/>
            <a:ext cx="648000" cy="648000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moType Std Medium One" pitchFamily="2" charset="-18"/>
            </a:endParaRPr>
          </a:p>
        </p:txBody>
      </p:sp>
      <p:sp>
        <p:nvSpPr>
          <p:cNvPr id="12" name="Google Shape;371;p34">
            <a:extLst>
              <a:ext uri="{FF2B5EF4-FFF2-40B4-BE49-F238E27FC236}">
                <a16:creationId xmlns:a16="http://schemas.microsoft.com/office/drawing/2014/main" id="{BC49A37E-8632-451F-AB1F-7026A9D88D34}"/>
              </a:ext>
            </a:extLst>
          </p:cNvPr>
          <p:cNvSpPr>
            <a:spLocks noChangeAspect="1"/>
          </p:cNvSpPr>
          <p:nvPr/>
        </p:nvSpPr>
        <p:spPr>
          <a:xfrm>
            <a:off x="3180386" y="3234927"/>
            <a:ext cx="648000" cy="648000"/>
          </a:xfrm>
          <a:prstGeom prst="ellipse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moType Std Medium One" pitchFamily="2" charset="-18"/>
            </a:endParaRPr>
          </a:p>
        </p:txBody>
      </p:sp>
      <p:sp>
        <p:nvSpPr>
          <p:cNvPr id="13" name="Google Shape;377;p34">
            <a:extLst>
              <a:ext uri="{FF2B5EF4-FFF2-40B4-BE49-F238E27FC236}">
                <a16:creationId xmlns:a16="http://schemas.microsoft.com/office/drawing/2014/main" id="{7E4CB35F-A609-4709-A2CD-0EF9795ECDB2}"/>
              </a:ext>
            </a:extLst>
          </p:cNvPr>
          <p:cNvSpPr txBox="1">
            <a:spLocks/>
          </p:cNvSpPr>
          <p:nvPr/>
        </p:nvSpPr>
        <p:spPr>
          <a:xfrm>
            <a:off x="4951002" y="1234200"/>
            <a:ext cx="17898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hr-HR" sz="1600" b="1" dirty="0">
                <a:solidFill>
                  <a:schemeClr val="tx1"/>
                </a:solidFill>
                <a:latin typeface="OmoType Std Medium One" pitchFamily="2" charset="-18"/>
              </a:rPr>
              <a:t>Inkscape</a:t>
            </a:r>
          </a:p>
          <a:p>
            <a:pPr>
              <a:spcBef>
                <a:spcPts val="600"/>
              </a:spcBef>
            </a:pPr>
            <a:r>
              <a:rPr lang="hr-HR" sz="1000" u="sng" dirty="0">
                <a:solidFill>
                  <a:schemeClr val="tx1"/>
                </a:solidFill>
                <a:latin typeface="OmoType Std Medium One" pitchFamily="2" charset="-18"/>
              </a:rPr>
              <a:t>Besplatan</a:t>
            </a:r>
            <a:r>
              <a:rPr lang="hr-HR" sz="1000" dirty="0">
                <a:solidFill>
                  <a:schemeClr val="tx1"/>
                </a:solidFill>
                <a:latin typeface="OmoType Std Medium One" pitchFamily="2" charset="-18"/>
              </a:rPr>
              <a:t> i otvorenog koda Inskcape je program za obradu vektorske grafike</a:t>
            </a:r>
          </a:p>
        </p:txBody>
      </p:sp>
      <p:sp>
        <p:nvSpPr>
          <p:cNvPr id="14" name="Google Shape;378;p34">
            <a:extLst>
              <a:ext uri="{FF2B5EF4-FFF2-40B4-BE49-F238E27FC236}">
                <a16:creationId xmlns:a16="http://schemas.microsoft.com/office/drawing/2014/main" id="{80320990-2875-486E-925E-E63B715B5E05}"/>
              </a:ext>
            </a:extLst>
          </p:cNvPr>
          <p:cNvSpPr txBox="1">
            <a:spLocks/>
          </p:cNvSpPr>
          <p:nvPr/>
        </p:nvSpPr>
        <p:spPr>
          <a:xfrm>
            <a:off x="6832679" y="1234200"/>
            <a:ext cx="17898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pl-PL" sz="1600" b="1">
                <a:solidFill>
                  <a:schemeClr val="tx1"/>
                </a:solidFill>
                <a:latin typeface="OmoType Std Medium One" pitchFamily="2" charset="-18"/>
              </a:rPr>
              <a:t>Gimp</a:t>
            </a:r>
          </a:p>
          <a:p>
            <a:pPr>
              <a:spcBef>
                <a:spcPts val="600"/>
              </a:spcBef>
            </a:pPr>
            <a:r>
              <a:rPr lang="pl-PL" sz="1000" u="sng">
                <a:solidFill>
                  <a:schemeClr val="tx1"/>
                </a:solidFill>
                <a:latin typeface="OmoType Std Medium One" pitchFamily="2" charset="-18"/>
              </a:rPr>
              <a:t>Besplatan</a:t>
            </a:r>
            <a:r>
              <a:rPr lang="pl-PL" sz="1000">
                <a:solidFill>
                  <a:schemeClr val="tx1"/>
                </a:solidFill>
                <a:latin typeface="OmoType Std Medium One" pitchFamily="2" charset="-18"/>
              </a:rPr>
              <a:t> i otvorenog koda Gimp je program za obradu slika</a:t>
            </a:r>
          </a:p>
          <a:p>
            <a:pPr>
              <a:spcBef>
                <a:spcPts val="600"/>
              </a:spcBef>
            </a:pPr>
            <a:endParaRPr lang="pl-PL" sz="1000" dirty="0">
              <a:solidFill>
                <a:schemeClr val="tx1"/>
              </a:solidFill>
              <a:latin typeface="OmoType Std Medium One" pitchFamily="2" charset="-18"/>
            </a:endParaRPr>
          </a:p>
        </p:txBody>
      </p:sp>
      <p:sp>
        <p:nvSpPr>
          <p:cNvPr id="15" name="Google Shape;380;p34">
            <a:extLst>
              <a:ext uri="{FF2B5EF4-FFF2-40B4-BE49-F238E27FC236}">
                <a16:creationId xmlns:a16="http://schemas.microsoft.com/office/drawing/2014/main" id="{340CC66A-AFFC-4751-A608-D59F9E205081}"/>
              </a:ext>
            </a:extLst>
          </p:cNvPr>
          <p:cNvSpPr txBox="1">
            <a:spLocks/>
          </p:cNvSpPr>
          <p:nvPr/>
        </p:nvSpPr>
        <p:spPr>
          <a:xfrm>
            <a:off x="2946436" y="3798514"/>
            <a:ext cx="17898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hr-HR" sz="1600" b="1" dirty="0">
                <a:solidFill>
                  <a:schemeClr val="tx1"/>
                </a:solidFill>
                <a:latin typeface="OmoType Std Medium One" pitchFamily="2" charset="-18"/>
              </a:rPr>
              <a:t>Scribus</a:t>
            </a:r>
          </a:p>
          <a:p>
            <a:r>
              <a:rPr lang="hr-HR" sz="1000" u="sng" dirty="0">
                <a:solidFill>
                  <a:schemeClr val="tx1"/>
                </a:solidFill>
                <a:latin typeface="OmoType Std Medium One" pitchFamily="2" charset="-18"/>
              </a:rPr>
              <a:t>Besplatan</a:t>
            </a:r>
            <a:r>
              <a:rPr lang="hr-HR" sz="1000" dirty="0">
                <a:solidFill>
                  <a:schemeClr val="tx1"/>
                </a:solidFill>
                <a:latin typeface="OmoType Std Medium One" pitchFamily="2" charset="-18"/>
              </a:rPr>
              <a:t> i otvorenog koda Scribus je program za stvaranje tiskanih materijala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C467DE1A-8FC9-4E5C-BAF4-1FA850907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681" y="738060"/>
            <a:ext cx="457264" cy="457264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FD677E71-1A71-48D1-8968-BBC64FD14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386" y="3341369"/>
            <a:ext cx="468000" cy="46800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510915F9-D9E9-46E9-B2D8-52A0F543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350" y="738060"/>
            <a:ext cx="504000" cy="504000"/>
          </a:xfrm>
          <a:prstGeom prst="rect">
            <a:avLst/>
          </a:prstGeom>
        </p:spPr>
      </p:pic>
      <p:sp>
        <p:nvSpPr>
          <p:cNvPr id="19" name="Google Shape;371;p34">
            <a:extLst>
              <a:ext uri="{FF2B5EF4-FFF2-40B4-BE49-F238E27FC236}">
                <a16:creationId xmlns:a16="http://schemas.microsoft.com/office/drawing/2014/main" id="{6CBDE494-2C13-4221-B761-AF13511CF952}"/>
              </a:ext>
            </a:extLst>
          </p:cNvPr>
          <p:cNvSpPr>
            <a:spLocks noChangeAspect="1"/>
          </p:cNvSpPr>
          <p:nvPr/>
        </p:nvSpPr>
        <p:spPr>
          <a:xfrm>
            <a:off x="3027589" y="642692"/>
            <a:ext cx="648000" cy="64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moType Std Medium One" pitchFamily="2" charset="-18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5ED3E1B-DFD2-4868-A8C4-4C758D47D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818" y="738060"/>
            <a:ext cx="444913" cy="444913"/>
          </a:xfrm>
          <a:prstGeom prst="rect">
            <a:avLst/>
          </a:prstGeom>
        </p:spPr>
      </p:pic>
      <p:sp>
        <p:nvSpPr>
          <p:cNvPr id="21" name="Google Shape;377;p34">
            <a:extLst>
              <a:ext uri="{FF2B5EF4-FFF2-40B4-BE49-F238E27FC236}">
                <a16:creationId xmlns:a16="http://schemas.microsoft.com/office/drawing/2014/main" id="{60B49541-8C9F-4C64-AB1F-4A720ED0241A}"/>
              </a:ext>
            </a:extLst>
          </p:cNvPr>
          <p:cNvSpPr txBox="1">
            <a:spLocks/>
          </p:cNvSpPr>
          <p:nvPr/>
        </p:nvSpPr>
        <p:spPr>
          <a:xfrm>
            <a:off x="2946436" y="1218180"/>
            <a:ext cx="17898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hr-HR" sz="1600" b="1" dirty="0" err="1">
                <a:solidFill>
                  <a:schemeClr val="tx1"/>
                </a:solidFill>
                <a:latin typeface="OmoType Std Medium One" pitchFamily="2" charset="-18"/>
              </a:rPr>
              <a:t>Calibre</a:t>
            </a:r>
            <a:endParaRPr lang="hr-HR" sz="1600" b="1" dirty="0">
              <a:solidFill>
                <a:schemeClr val="tx1"/>
              </a:solidFill>
              <a:latin typeface="OmoType Std Medium One" pitchFamily="2" charset="-18"/>
            </a:endParaRPr>
          </a:p>
          <a:p>
            <a:pPr>
              <a:spcBef>
                <a:spcPts val="600"/>
              </a:spcBef>
            </a:pPr>
            <a:r>
              <a:rPr lang="hr-HR" sz="1000" dirty="0">
                <a:solidFill>
                  <a:schemeClr val="tx1"/>
                </a:solidFill>
                <a:latin typeface="OmoType Std Medium One" pitchFamily="2" charset="-18"/>
              </a:rPr>
              <a:t>Besplatan programa otvorenog kôda za konverziju e-knjiga. Osim konverzije omogućuje i uređivanje </a:t>
            </a:r>
            <a:r>
              <a:rPr lang="hr-HR" sz="1000" dirty="0" err="1">
                <a:solidFill>
                  <a:schemeClr val="tx1"/>
                </a:solidFill>
                <a:latin typeface="OmoType Std Medium One" pitchFamily="2" charset="-18"/>
              </a:rPr>
              <a:t>metapodataka</a:t>
            </a:r>
            <a:r>
              <a:rPr lang="hr-HR" sz="1000" dirty="0">
                <a:solidFill>
                  <a:schemeClr val="tx1"/>
                </a:solidFill>
                <a:latin typeface="OmoType Std Medium One" pitchFamily="2" charset="-18"/>
              </a:rPr>
              <a:t>, umetanje naslovnice te pregled sadržaja nastale e-knjige.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4AC4E5EA-9740-4E6B-BEDE-04222D892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258" y="3072139"/>
            <a:ext cx="2448837" cy="837161"/>
          </a:xfrm>
          <a:prstGeom prst="rect">
            <a:avLst/>
          </a:prstGeom>
        </p:spPr>
      </p:pic>
      <p:sp>
        <p:nvSpPr>
          <p:cNvPr id="25" name="Google Shape;380;p34">
            <a:extLst>
              <a:ext uri="{FF2B5EF4-FFF2-40B4-BE49-F238E27FC236}">
                <a16:creationId xmlns:a16="http://schemas.microsoft.com/office/drawing/2014/main" id="{6AC8FF8F-47F6-452E-86AB-3604D761526D}"/>
              </a:ext>
            </a:extLst>
          </p:cNvPr>
          <p:cNvSpPr txBox="1">
            <a:spLocks/>
          </p:cNvSpPr>
          <p:nvPr/>
        </p:nvSpPr>
        <p:spPr>
          <a:xfrm>
            <a:off x="5009258" y="3822600"/>
            <a:ext cx="3378912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hr-HR" sz="1600" b="1" dirty="0" err="1">
                <a:solidFill>
                  <a:schemeClr val="tx1"/>
                </a:solidFill>
                <a:latin typeface="OmoType Std Medium One" pitchFamily="2" charset="-18"/>
              </a:rPr>
              <a:t>Readimu</a:t>
            </a:r>
            <a:endParaRPr lang="hr-HR" sz="1600" b="1" dirty="0">
              <a:solidFill>
                <a:schemeClr val="tx1"/>
              </a:solidFill>
              <a:latin typeface="OmoType Std Medium One" pitchFamily="2" charset="-18"/>
            </a:endParaRPr>
          </a:p>
          <a:p>
            <a:r>
              <a:rPr lang="hr-HR" sz="1000" u="sng" dirty="0">
                <a:solidFill>
                  <a:schemeClr val="tx1"/>
                </a:solidFill>
                <a:latin typeface="OmoType Std Medium One" pitchFamily="2" charset="-18"/>
              </a:rPr>
              <a:t>Niz </a:t>
            </a:r>
            <a:r>
              <a:rPr lang="hr-HR" sz="1000" u="sng" dirty="0" err="1">
                <a:solidFill>
                  <a:schemeClr val="tx1"/>
                </a:solidFill>
                <a:latin typeface="OmoType Std Medium One" pitchFamily="2" charset="-18"/>
              </a:rPr>
              <a:t>besplatanih</a:t>
            </a:r>
            <a:r>
              <a:rPr lang="hr-HR" sz="1000" dirty="0">
                <a:solidFill>
                  <a:schemeClr val="tx1"/>
                </a:solidFill>
                <a:latin typeface="OmoType Std Medium One" pitchFamily="2" charset="-18"/>
              </a:rPr>
              <a:t> alata otvorenog koda za čitanje i manipulaciju e-</a:t>
            </a:r>
            <a:r>
              <a:rPr lang="hr-HR" sz="1000" dirty="0" err="1">
                <a:solidFill>
                  <a:schemeClr val="tx1"/>
                </a:solidFill>
                <a:latin typeface="OmoType Std Medium One" pitchFamily="2" charset="-18"/>
              </a:rPr>
              <a:t>pub</a:t>
            </a:r>
            <a:r>
              <a:rPr lang="hr-HR" sz="1000" dirty="0">
                <a:solidFill>
                  <a:schemeClr val="tx1"/>
                </a:solidFill>
                <a:latin typeface="OmoType Std Medium One" pitchFamily="2" charset="-18"/>
              </a:rPr>
              <a:t> datotekama. </a:t>
            </a:r>
          </a:p>
        </p:txBody>
      </p:sp>
    </p:spTree>
    <p:extLst>
      <p:ext uri="{BB962C8B-B14F-4D97-AF65-F5344CB8AC3E}">
        <p14:creationId xmlns:p14="http://schemas.microsoft.com/office/powerpoint/2010/main" val="200039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16;p42">
            <a:extLst>
              <a:ext uri="{FF2B5EF4-FFF2-40B4-BE49-F238E27FC236}">
                <a16:creationId xmlns:a16="http://schemas.microsoft.com/office/drawing/2014/main" id="{F5F90F80-6231-4D51-9773-9F6CF7E1E3AF}"/>
              </a:ext>
            </a:extLst>
          </p:cNvPr>
          <p:cNvSpPr txBox="1">
            <a:spLocks/>
          </p:cNvSpPr>
          <p:nvPr/>
        </p:nvSpPr>
        <p:spPr>
          <a:xfrm>
            <a:off x="232495" y="1235771"/>
            <a:ext cx="2138998" cy="36780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hr-HR" b="1">
                <a:solidFill>
                  <a:schemeClr val="tx1"/>
                </a:solidFill>
                <a:latin typeface="OmoType Std Black One" pitchFamily="2" charset="0"/>
              </a:rPr>
              <a:t>1. UVOD</a:t>
            </a:r>
            <a:endParaRPr lang="hr-HR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6;p42">
            <a:extLst>
              <a:ext uri="{FF2B5EF4-FFF2-40B4-BE49-F238E27FC236}">
                <a16:creationId xmlns:a16="http://schemas.microsoft.com/office/drawing/2014/main" id="{2327A0B6-C8C6-402A-B60C-2191016E7369}"/>
              </a:ext>
            </a:extLst>
          </p:cNvPr>
          <p:cNvSpPr txBox="1">
            <a:spLocks/>
          </p:cNvSpPr>
          <p:nvPr/>
        </p:nvSpPr>
        <p:spPr>
          <a:xfrm>
            <a:off x="0" y="1147616"/>
            <a:ext cx="2641600" cy="36780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  <a:t>6. KORIŠTENI </a:t>
            </a:r>
            <a:b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  <a:t>   MATERIJALI I</a:t>
            </a:r>
            <a:b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  <a:t>   LITERATURA</a:t>
            </a:r>
            <a:endParaRPr lang="hr-HR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08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1;p40">
            <a:extLst>
              <a:ext uri="{FF2B5EF4-FFF2-40B4-BE49-F238E27FC236}">
                <a16:creationId xmlns:a16="http://schemas.microsoft.com/office/drawing/2014/main" id="{339A795A-6179-4983-94CA-65B6D3594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338" y="45358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tx1"/>
                </a:solidFill>
                <a:latin typeface="OmoType Std Black One" pitchFamily="2" charset="0"/>
              </a:rPr>
              <a:t>Literatura: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EF905F5-62AB-45F9-B726-061FBA049497}"/>
              </a:ext>
            </a:extLst>
          </p:cNvPr>
          <p:cNvSpPr txBox="1"/>
          <p:nvPr/>
        </p:nvSpPr>
        <p:spPr>
          <a:xfrm>
            <a:off x="2650065" y="228601"/>
            <a:ext cx="6366934" cy="523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1. Hebrang Grgić, I., 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Ivanjko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, T., 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Melinščak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 Zlodi, I., 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Mučnjak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, D., (2022).  </a:t>
            </a:r>
            <a:r>
              <a:rPr lang="hr-HR" b="1" dirty="0">
                <a:solidFill>
                  <a:schemeClr val="tx1"/>
                </a:solidFill>
                <a:latin typeface="OmoType Std Book One" pitchFamily="2" charset="-18"/>
              </a:rPr>
              <a:t>CARNET-ov priručnik: „Citiranje u digitalnom okruženju”. 2. izdanje. </a:t>
            </a: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2. Car, Ž., 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Ivšac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Pavliša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, J., 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Rašan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, I., (2018). </a:t>
            </a:r>
            <a:r>
              <a:rPr lang="hr-HR" b="1" dirty="0">
                <a:solidFill>
                  <a:schemeClr val="tx1"/>
                </a:solidFill>
                <a:latin typeface="OmoType Std Book One" pitchFamily="2" charset="-18"/>
              </a:rPr>
              <a:t>CARNET-ov priručnik: „Digitalna tehnologija za potporu posebnim odgojno obrazovnim potrebama“.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3. Bukovac, H., Miličić, I. (2020). </a:t>
            </a:r>
            <a:r>
              <a:rPr lang="hr-HR" b="1" dirty="0">
                <a:solidFill>
                  <a:schemeClr val="tx1"/>
                </a:solidFill>
                <a:latin typeface="OmoType Std Book One" pitchFamily="2" charset="-18"/>
              </a:rPr>
              <a:t>CARNET-ov priručnik: „Osnove izrade multimedijskih sadržaja“. 2. izdanje.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4. Vrdoljak, M., (2020). </a:t>
            </a:r>
            <a:r>
              <a:rPr lang="hr-HR" b="1" dirty="0">
                <a:solidFill>
                  <a:schemeClr val="tx1"/>
                </a:solidFill>
                <a:latin typeface="OmoType Std Book One" pitchFamily="2" charset="-18"/>
              </a:rPr>
              <a:t>CARNET-ov priručnik: „Primjena digitalnih tehnologija u nastavi za učenike s posebnim odgojno-obrazovnim potrebama“ 2. izdanje. </a:t>
            </a:r>
          </a:p>
          <a:p>
            <a:pPr>
              <a:lnSpc>
                <a:spcPct val="150000"/>
              </a:lnSpc>
            </a:pP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S danom 8.4.2023. svi priručnici su dostupni na</a:t>
            </a:r>
            <a:br>
              <a:rPr lang="hr-HR" dirty="0">
                <a:latin typeface="OmoType Std Book One" pitchFamily="2" charset="-18"/>
              </a:rPr>
            </a:br>
            <a:r>
              <a:rPr lang="hr-HR" dirty="0">
                <a:latin typeface="OmoType Std Book One" pitchFamily="2" charset="-18"/>
                <a:hlinkClick r:id="rId3"/>
              </a:rPr>
              <a:t>https://edutorij.e-skole.hr/share/page/site/e-skole-obrazovanje-korisnika/dashboard</a:t>
            </a:r>
            <a:r>
              <a:rPr lang="hr-HR" dirty="0">
                <a:latin typeface="OmoType Std Book One" pitchFamily="2" charset="-1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OmoType Std Book One" pitchFamily="2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1306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1;p40">
            <a:extLst>
              <a:ext uri="{FF2B5EF4-FFF2-40B4-BE49-F238E27FC236}">
                <a16:creationId xmlns:a16="http://schemas.microsoft.com/office/drawing/2014/main" id="{339A795A-6179-4983-94CA-65B6D3594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338" y="45358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tx1"/>
                </a:solidFill>
                <a:latin typeface="OmoType Std Black One" pitchFamily="2" charset="0"/>
              </a:rPr>
              <a:t>Mrežni izvori: 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EF905F5-62AB-45F9-B726-061FBA049497}"/>
              </a:ext>
            </a:extLst>
          </p:cNvPr>
          <p:cNvSpPr txBox="1"/>
          <p:nvPr/>
        </p:nvSpPr>
        <p:spPr>
          <a:xfrm>
            <a:off x="1828800" y="228601"/>
            <a:ext cx="7188199" cy="42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1. Uređivanje e-knjige u 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Sigilu</a:t>
            </a: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  <a:hlinkClick r:id="rId3"/>
              </a:rPr>
              <a:t>https://tesla.carnet.hr/mod/book/view.php?id=5612&amp;chapterid=1071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2. Konverzija e-sadržaja u EPUB format</a:t>
            </a:r>
            <a:br>
              <a:rPr lang="hr-HR" dirty="0">
                <a:solidFill>
                  <a:schemeClr val="tx1"/>
                </a:solidFill>
                <a:latin typeface="OmoType Std Book One" pitchFamily="2" charset="-18"/>
              </a:rPr>
            </a:br>
            <a:r>
              <a:rPr lang="hr-HR" dirty="0">
                <a:solidFill>
                  <a:schemeClr val="tx1"/>
                </a:solidFill>
                <a:latin typeface="OmoType Std Book One" pitchFamily="2" charset="-18"/>
                <a:hlinkClick r:id="rId4"/>
              </a:rPr>
              <a:t>https://tesla.carnet.hr/mod/book/view.php?id=5609&amp;chapterid=1050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3. 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  <a:hlinkClick r:id="rId5"/>
              </a:rPr>
              <a:t>https://readium.org/</a:t>
            </a: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4. 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  <a:hlinkClick r:id="rId6"/>
              </a:rPr>
              <a:t>https://epubtest.org/</a:t>
            </a: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S danom 8.4.2023. sve poveznice su dostupne</a:t>
            </a:r>
            <a:endParaRPr lang="hr-HR" dirty="0">
              <a:latin typeface="OmoType Std Book One" pitchFamily="2" charset="-18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OmoType Std Book One" pitchFamily="2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957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1;p40">
            <a:extLst>
              <a:ext uri="{FF2B5EF4-FFF2-40B4-BE49-F238E27FC236}">
                <a16:creationId xmlns:a16="http://schemas.microsoft.com/office/drawing/2014/main" id="{9B2D32C0-F5E7-4AB3-A880-7D57F7D96E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287" y="221932"/>
            <a:ext cx="2557518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Korišteni materijali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3" name="Google Shape;502;p40">
            <a:extLst>
              <a:ext uri="{FF2B5EF4-FFF2-40B4-BE49-F238E27FC236}">
                <a16:creationId xmlns:a16="http://schemas.microsoft.com/office/drawing/2014/main" id="{AA219FC2-E2A8-4E29-ACA6-E1CC6CD82F5D}"/>
              </a:ext>
            </a:extLst>
          </p:cNvPr>
          <p:cNvSpPr txBox="1">
            <a:spLocks/>
          </p:cNvSpPr>
          <p:nvPr/>
        </p:nvSpPr>
        <p:spPr>
          <a:xfrm>
            <a:off x="2725805" y="1079794"/>
            <a:ext cx="5948966" cy="1759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Zahvaljujemo se 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CARNetu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 na  portalu e-lektire koji je poslužio kao inspiracija za nastanak ove radionice. S portala e-lektire je preuzet i materijal za današnju vježbu. (https://lektire.skole.hr/djela/crni-macak/)</a:t>
            </a:r>
            <a:br>
              <a:rPr lang="hr-HR" dirty="0">
                <a:solidFill>
                  <a:schemeClr val="tx1"/>
                </a:solidFill>
                <a:latin typeface="OmoType Std Book One" pitchFamily="2" charset="-18"/>
              </a:rPr>
            </a:b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Predložak prezentacije je preuzet sa 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SlidesCarnival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, a fotografije i ikone s 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Unsplash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 i 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Freepik</a:t>
            </a: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.</a:t>
            </a:r>
            <a:br>
              <a:rPr lang="hr-HR" dirty="0">
                <a:solidFill>
                  <a:schemeClr val="tx1"/>
                </a:solidFill>
                <a:latin typeface="OmoType Std Book One" pitchFamily="2" charset="-18"/>
              </a:rPr>
            </a:br>
            <a:br>
              <a:rPr lang="hr-HR" dirty="0">
                <a:solidFill>
                  <a:schemeClr val="tx1"/>
                </a:solidFill>
                <a:latin typeface="OmoType Std Book One" pitchFamily="2" charset="-18"/>
              </a:rPr>
            </a:br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  <a:p>
            <a:endParaRPr lang="hr-HR" dirty="0">
              <a:solidFill>
                <a:schemeClr val="tx1"/>
              </a:solidFill>
              <a:latin typeface="OmoType Std Book One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74726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16;p42">
            <a:extLst>
              <a:ext uri="{FF2B5EF4-FFF2-40B4-BE49-F238E27FC236}">
                <a16:creationId xmlns:a16="http://schemas.microsoft.com/office/drawing/2014/main" id="{82B204A2-C78B-4A82-B210-50A37A76C9BA}"/>
              </a:ext>
            </a:extLst>
          </p:cNvPr>
          <p:cNvSpPr txBox="1">
            <a:spLocks/>
          </p:cNvSpPr>
          <p:nvPr/>
        </p:nvSpPr>
        <p:spPr>
          <a:xfrm>
            <a:off x="0" y="1314449"/>
            <a:ext cx="2641600" cy="36780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  <a:t>7. VJEŽBA:</a:t>
            </a:r>
            <a:b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  <a:t>   IZRADA </a:t>
            </a:r>
            <a:b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  <a:t>   PRILAGOĐENOG </a:t>
            </a:r>
            <a:b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hr-HR" sz="2000" b="1">
                <a:solidFill>
                  <a:schemeClr val="tx1"/>
                </a:solidFill>
                <a:latin typeface="OmoType Std Black One" pitchFamily="2" charset="0"/>
              </a:rPr>
              <a:t>   SADRŽAJA</a:t>
            </a:r>
            <a:endParaRPr lang="hr-HR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16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40">
            <a:extLst>
              <a:ext uri="{FF2B5EF4-FFF2-40B4-BE49-F238E27FC236}">
                <a16:creationId xmlns:a16="http://schemas.microsoft.com/office/drawing/2014/main" id="{5C9B35D7-DBD6-4444-A6E6-F25C2B2264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Zadatak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7114B99-EC1E-4D16-A8C7-388A56E22E74}"/>
              </a:ext>
            </a:extLst>
          </p:cNvPr>
          <p:cNvSpPr txBox="1"/>
          <p:nvPr/>
        </p:nvSpPr>
        <p:spPr>
          <a:xfrm>
            <a:off x="2650065" y="228601"/>
            <a:ext cx="6366934" cy="232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Zadatak vježbe:</a:t>
            </a:r>
            <a:br>
              <a:rPr lang="hr-HR" dirty="0">
                <a:solidFill>
                  <a:schemeClr val="tx1"/>
                </a:solidFill>
                <a:latin typeface="OmoType Std Book One" pitchFamily="2" charset="-18"/>
              </a:rPr>
            </a:br>
            <a:br>
              <a:rPr lang="hr-HR" dirty="0">
                <a:solidFill>
                  <a:schemeClr val="tx1"/>
                </a:solidFill>
                <a:latin typeface="OmoType Std Book One" pitchFamily="2" charset="-18"/>
              </a:rPr>
            </a:b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Pretvoriti zadani materijal u e-</a:t>
            </a:r>
            <a:r>
              <a:rPr lang="hr-HR" dirty="0" err="1">
                <a:solidFill>
                  <a:schemeClr val="tx1"/>
                </a:solidFill>
                <a:latin typeface="OmoType Std Book One" pitchFamily="2" charset="-18"/>
              </a:rPr>
              <a:t>pub</a:t>
            </a:r>
            <a:r>
              <a:rPr lang="hr-HR">
                <a:solidFill>
                  <a:schemeClr val="tx1"/>
                </a:solidFill>
                <a:latin typeface="OmoType Std Book One" pitchFamily="2" charset="-18"/>
              </a:rPr>
              <a:t>.</a:t>
            </a:r>
            <a:br>
              <a:rPr lang="hr-HR" dirty="0">
                <a:solidFill>
                  <a:schemeClr val="tx1"/>
                </a:solidFill>
                <a:latin typeface="OmoType Std Book One" pitchFamily="2" charset="-18"/>
              </a:rPr>
            </a:br>
            <a:br>
              <a:rPr lang="hr-HR" dirty="0">
                <a:solidFill>
                  <a:schemeClr val="tx1"/>
                </a:solidFill>
                <a:latin typeface="OmoType Std Book One" pitchFamily="2" charset="-18"/>
              </a:rPr>
            </a:br>
            <a:r>
              <a:rPr lang="hr-HR" dirty="0">
                <a:solidFill>
                  <a:schemeClr val="tx1"/>
                </a:solidFill>
                <a:latin typeface="OmoType Std Book One" pitchFamily="2" charset="-18"/>
              </a:rPr>
              <a:t>Preuzimanje materijala:</a:t>
            </a:r>
            <a:br>
              <a:rPr lang="hr-HR" dirty="0">
                <a:latin typeface="OmoType Std Book One" pitchFamily="2" charset="-18"/>
              </a:rPr>
            </a:br>
            <a:r>
              <a:rPr lang="hr-HR" dirty="0">
                <a:latin typeface="OmoType Std Book One" pitchFamily="2" charset="-18"/>
                <a:hlinkClick r:id="rId3"/>
              </a:rPr>
              <a:t>https://bit.ly/CUC_2023</a:t>
            </a:r>
            <a:r>
              <a:rPr lang="hr-HR" dirty="0">
                <a:latin typeface="OmoType Std Book One" pitchFamily="2" charset="-18"/>
              </a:rPr>
              <a:t> </a:t>
            </a:r>
            <a:br>
              <a:rPr lang="hr-HR" dirty="0">
                <a:latin typeface="OmoType Std Book One" pitchFamily="2" charset="-18"/>
              </a:rPr>
            </a:br>
            <a:endParaRPr lang="hr-HR" dirty="0">
              <a:latin typeface="OmoType Std Book One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2247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16;p30">
            <a:extLst>
              <a:ext uri="{FF2B5EF4-FFF2-40B4-BE49-F238E27FC236}">
                <a16:creationId xmlns:a16="http://schemas.microsoft.com/office/drawing/2014/main" id="{B505CC6C-031B-492E-A23B-57687075B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080" y="51220"/>
            <a:ext cx="2046300" cy="726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O nama: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pic>
        <p:nvPicPr>
          <p:cNvPr id="13" name="Grafika 12" descr="Soba za sastanke">
            <a:extLst>
              <a:ext uri="{FF2B5EF4-FFF2-40B4-BE49-F238E27FC236}">
                <a16:creationId xmlns:a16="http://schemas.microsoft.com/office/drawing/2014/main" id="{575D1515-7807-4656-9DB2-0C5CA6B62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806" y="3008332"/>
            <a:ext cx="1862574" cy="1862574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251661DA-253D-4974-A2C1-2949C5C0A944}"/>
              </a:ext>
            </a:extLst>
          </p:cNvPr>
          <p:cNvSpPr txBox="1"/>
          <p:nvPr/>
        </p:nvSpPr>
        <p:spPr>
          <a:xfrm>
            <a:off x="4080973" y="224830"/>
            <a:ext cx="4941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tx1"/>
                </a:solidFill>
                <a:latin typeface="OmoType Std Medium One" pitchFamily="2" charset="-18"/>
              </a:rPr>
              <a:t>Centar za odgoj i obrazovanje</a:t>
            </a:r>
            <a:br>
              <a:rPr lang="hr-HR" sz="1800" dirty="0">
                <a:solidFill>
                  <a:schemeClr val="tx1"/>
                </a:solidFill>
                <a:latin typeface="OmoType Std Medium One" pitchFamily="2" charset="-18"/>
              </a:rPr>
            </a:br>
            <a:r>
              <a:rPr lang="hr-HR" sz="1800" dirty="0">
                <a:solidFill>
                  <a:schemeClr val="tx1"/>
                </a:solidFill>
                <a:latin typeface="OmoType Std Medium One" pitchFamily="2" charset="-18"/>
              </a:rPr>
              <a:t> „Vinko Bek”</a:t>
            </a:r>
          </a:p>
          <a:p>
            <a:pPr algn="ctr"/>
            <a:endParaRPr lang="hr-HR" sz="1800" dirty="0">
              <a:solidFill>
                <a:schemeClr val="tx1"/>
              </a:solidFill>
              <a:latin typeface="OmoType Std Medium One" pitchFamily="2" charset="-18"/>
            </a:endParaRPr>
          </a:p>
          <a:p>
            <a:r>
              <a:rPr lang="hr-HR" dirty="0">
                <a:solidFill>
                  <a:schemeClr val="tx1"/>
                </a:solidFill>
                <a:latin typeface="OmoType Std Medium One" pitchFamily="2" charset="-18"/>
              </a:rPr>
              <a:t>ustanova socijalne skrbi koja radi s osobama</a:t>
            </a:r>
            <a:br>
              <a:rPr lang="hr-HR" dirty="0">
                <a:solidFill>
                  <a:schemeClr val="tx1"/>
                </a:solidFill>
                <a:latin typeface="OmoType Std Medium One" pitchFamily="2" charset="-18"/>
              </a:rPr>
            </a:br>
            <a:r>
              <a:rPr lang="hr-HR" dirty="0">
                <a:solidFill>
                  <a:schemeClr val="tx1"/>
                </a:solidFill>
                <a:latin typeface="OmoType Std Medium One" pitchFamily="2" charset="-18"/>
              </a:rPr>
              <a:t>oštećena vida</a:t>
            </a:r>
          </a:p>
          <a:p>
            <a:endParaRPr lang="hr-HR" dirty="0">
              <a:solidFill>
                <a:schemeClr val="tx1"/>
              </a:solidFill>
              <a:latin typeface="OmoType Std Medium One" pitchFamily="2" charset="-18"/>
              <a:cs typeface="Arial" panose="020B0604020202020204" pitchFamily="34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3972F70-E8DC-4CC9-96C3-B7F734786218}"/>
              </a:ext>
            </a:extLst>
          </p:cNvPr>
          <p:cNvSpPr txBox="1"/>
          <p:nvPr/>
        </p:nvSpPr>
        <p:spPr>
          <a:xfrm>
            <a:off x="2592704" y="2277626"/>
            <a:ext cx="32213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OmoType Std Medium One" pitchFamily="2" charset="-18"/>
              </a:rPr>
              <a:t>edukacijski rehabilitator 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OmoType Std Medium One" pitchFamily="2" charset="-18"/>
              </a:rPr>
              <a:t>vježbe vida, svakodnevne vještine i obuka na Brailleovom pismu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OmoType Std Medium One" pitchFamily="2" charset="-18"/>
              </a:rPr>
              <a:t>procjena potrebnih prilagodbi</a:t>
            </a:r>
          </a:p>
          <a:p>
            <a:r>
              <a:rPr lang="hr-HR" dirty="0">
                <a:solidFill>
                  <a:schemeClr val="tx1"/>
                </a:solidFill>
                <a:latin typeface="OmoType Std Medium One" pitchFamily="2" charset="-18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OmoType Std Medium One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OmoType Std Medium One" pitchFamily="2" charset="-18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4320BCAA-C799-4BB9-B2AF-BFB7B5604592}"/>
              </a:ext>
            </a:extLst>
          </p:cNvPr>
          <p:cNvSpPr txBox="1"/>
          <p:nvPr/>
        </p:nvSpPr>
        <p:spPr>
          <a:xfrm>
            <a:off x="5861051" y="2277626"/>
            <a:ext cx="31610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OmoType Std Medium One" pitchFamily="2" charset="-18"/>
              </a:rPr>
              <a:t>profesor povijesti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OmoType Std Medium One" pitchFamily="2" charset="-18"/>
              </a:rPr>
              <a:t>tiflotehnička obuka korisnika za rad na računalu </a:t>
            </a:r>
            <a:endParaRPr lang="hr-HR" dirty="0">
              <a:solidFill>
                <a:schemeClr val="tx1"/>
              </a:solidFill>
              <a:latin typeface="OmoType Std Medium One" pitchFamily="2" charset="-18"/>
            </a:endParaRP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OmoType Std Medium One" pitchFamily="2" charset="-18"/>
              </a:rPr>
              <a:t>specijaliziran za digitalizaciju i prilagodbu nastavnih materijala</a:t>
            </a:r>
          </a:p>
          <a:p>
            <a:r>
              <a:rPr lang="hr-HR" dirty="0">
                <a:solidFill>
                  <a:schemeClr val="tx1"/>
                </a:solidFill>
                <a:latin typeface="OmoType Std Medium One" pitchFamily="2" charset="-18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OmoType Std Medium One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OmoType Std Medium One" pitchFamily="2" charset="-18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52EC889-572E-476B-A12D-C0148342136E}"/>
              </a:ext>
            </a:extLst>
          </p:cNvPr>
          <p:cNvGrpSpPr/>
          <p:nvPr/>
        </p:nvGrpSpPr>
        <p:grpSpPr>
          <a:xfrm>
            <a:off x="2731191" y="146922"/>
            <a:ext cx="1143000" cy="1143000"/>
            <a:chOff x="2137036" y="1282302"/>
            <a:chExt cx="1143000" cy="1143000"/>
          </a:xfrm>
        </p:grpSpPr>
        <p:sp>
          <p:nvSpPr>
            <p:cNvPr id="18" name="Elipsa 17">
              <a:extLst>
                <a:ext uri="{FF2B5EF4-FFF2-40B4-BE49-F238E27FC236}">
                  <a16:creationId xmlns:a16="http://schemas.microsoft.com/office/drawing/2014/main" id="{DA60179A-40F6-431B-B41C-1045BE5728B4}"/>
                </a:ext>
              </a:extLst>
            </p:cNvPr>
            <p:cNvSpPr/>
            <p:nvPr/>
          </p:nvSpPr>
          <p:spPr>
            <a:xfrm>
              <a:off x="2137036" y="1282302"/>
              <a:ext cx="1143000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F6DCFB12-CBF9-43F8-BDA6-1B979F5FB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3818" y="1602187"/>
              <a:ext cx="729436" cy="503229"/>
            </a:xfrm>
            <a:prstGeom prst="rect">
              <a:avLst/>
            </a:prstGeom>
          </p:spPr>
        </p:pic>
      </p:grp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6C835BDA-0C37-464E-A2F6-3D59444184E8}"/>
              </a:ext>
            </a:extLst>
          </p:cNvPr>
          <p:cNvCxnSpPr>
            <a:cxnSpLocks/>
          </p:cNvCxnSpPr>
          <p:nvPr/>
        </p:nvCxnSpPr>
        <p:spPr>
          <a:xfrm>
            <a:off x="5814060" y="1660796"/>
            <a:ext cx="0" cy="33532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807EDEEB-3A79-4EC9-AD96-D03A7EE6F0F4}"/>
              </a:ext>
            </a:extLst>
          </p:cNvPr>
          <p:cNvSpPr txBox="1"/>
          <p:nvPr/>
        </p:nvSpPr>
        <p:spPr>
          <a:xfrm>
            <a:off x="2731191" y="1887919"/>
            <a:ext cx="169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OmoType Std Black One" pitchFamily="2" charset="0"/>
              </a:rPr>
              <a:t>Maja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B8B12DD0-B360-4CD3-B74E-29652725A258}"/>
              </a:ext>
            </a:extLst>
          </p:cNvPr>
          <p:cNvSpPr txBox="1"/>
          <p:nvPr/>
        </p:nvSpPr>
        <p:spPr>
          <a:xfrm>
            <a:off x="5524360" y="1887918"/>
            <a:ext cx="169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>
                <a:solidFill>
                  <a:schemeClr val="tx1"/>
                </a:solidFill>
                <a:latin typeface="OmoType Std Black One" pitchFamily="2" charset="0"/>
              </a:rPr>
              <a:t>Mirko</a:t>
            </a:r>
          </a:p>
        </p:txBody>
      </p:sp>
    </p:spTree>
    <p:extLst>
      <p:ext uri="{BB962C8B-B14F-4D97-AF65-F5344CB8AC3E}">
        <p14:creationId xmlns:p14="http://schemas.microsoft.com/office/powerpoint/2010/main" val="367816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5;p19">
            <a:extLst>
              <a:ext uri="{FF2B5EF4-FFF2-40B4-BE49-F238E27FC236}">
                <a16:creationId xmlns:a16="http://schemas.microsoft.com/office/drawing/2014/main" id="{7C5841BE-87AE-4826-AD77-76902A82CC6F}"/>
              </a:ext>
            </a:extLst>
          </p:cNvPr>
          <p:cNvSpPr/>
          <p:nvPr/>
        </p:nvSpPr>
        <p:spPr>
          <a:xfrm>
            <a:off x="6869617" y="578000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96;p19">
            <a:extLst>
              <a:ext uri="{FF2B5EF4-FFF2-40B4-BE49-F238E27FC236}">
                <a16:creationId xmlns:a16="http://schemas.microsoft.com/office/drawing/2014/main" id="{54BE7C6D-103F-4E94-9BE9-A34A082659EE}"/>
              </a:ext>
            </a:extLst>
          </p:cNvPr>
          <p:cNvSpPr/>
          <p:nvPr/>
        </p:nvSpPr>
        <p:spPr>
          <a:xfrm rot="1473024">
            <a:off x="772826" y="1963125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E4682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97;p19">
            <a:extLst>
              <a:ext uri="{FF2B5EF4-FFF2-40B4-BE49-F238E27FC236}">
                <a16:creationId xmlns:a16="http://schemas.microsoft.com/office/drawing/2014/main" id="{F5CA065A-F25D-4DF8-868D-9EC960EFE48E}"/>
              </a:ext>
            </a:extLst>
          </p:cNvPr>
          <p:cNvSpPr/>
          <p:nvPr/>
        </p:nvSpPr>
        <p:spPr>
          <a:xfrm>
            <a:off x="3057228" y="2203183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98;p19">
            <a:extLst>
              <a:ext uri="{FF2B5EF4-FFF2-40B4-BE49-F238E27FC236}">
                <a16:creationId xmlns:a16="http://schemas.microsoft.com/office/drawing/2014/main" id="{01709851-201A-4829-A15A-82B56904B79E}"/>
              </a:ext>
            </a:extLst>
          </p:cNvPr>
          <p:cNvSpPr/>
          <p:nvPr/>
        </p:nvSpPr>
        <p:spPr>
          <a:xfrm rot="2487194">
            <a:off x="5106561" y="2187977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76;p23">
            <a:extLst>
              <a:ext uri="{FF2B5EF4-FFF2-40B4-BE49-F238E27FC236}">
                <a16:creationId xmlns:a16="http://schemas.microsoft.com/office/drawing/2014/main" id="{43631E9A-D916-4003-B286-B985B67E2C35}"/>
              </a:ext>
            </a:extLst>
          </p:cNvPr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l" t="t" r="r" b="b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" name="Google Shape;97;p19">
            <a:extLst>
              <a:ext uri="{FF2B5EF4-FFF2-40B4-BE49-F238E27FC236}">
                <a16:creationId xmlns:a16="http://schemas.microsoft.com/office/drawing/2014/main" id="{F946C4A1-F217-4C1F-9B54-661CDE35ABEA}"/>
              </a:ext>
            </a:extLst>
          </p:cNvPr>
          <p:cNvSpPr/>
          <p:nvPr/>
        </p:nvSpPr>
        <p:spPr>
          <a:xfrm>
            <a:off x="1929606" y="2005659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97;p19">
            <a:extLst>
              <a:ext uri="{FF2B5EF4-FFF2-40B4-BE49-F238E27FC236}">
                <a16:creationId xmlns:a16="http://schemas.microsoft.com/office/drawing/2014/main" id="{42EC5711-FCA9-4EB7-AC22-D3F7D4BAAD3C}"/>
              </a:ext>
            </a:extLst>
          </p:cNvPr>
          <p:cNvSpPr/>
          <p:nvPr/>
        </p:nvSpPr>
        <p:spPr>
          <a:xfrm>
            <a:off x="2650966" y="1277636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97;p19">
            <a:extLst>
              <a:ext uri="{FF2B5EF4-FFF2-40B4-BE49-F238E27FC236}">
                <a16:creationId xmlns:a16="http://schemas.microsoft.com/office/drawing/2014/main" id="{E694AA8E-9F13-419E-A683-E13EC601C17A}"/>
              </a:ext>
            </a:extLst>
          </p:cNvPr>
          <p:cNvSpPr/>
          <p:nvPr/>
        </p:nvSpPr>
        <p:spPr>
          <a:xfrm>
            <a:off x="4572000" y="2597956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97;p19">
            <a:extLst>
              <a:ext uri="{FF2B5EF4-FFF2-40B4-BE49-F238E27FC236}">
                <a16:creationId xmlns:a16="http://schemas.microsoft.com/office/drawing/2014/main" id="{63D518EA-99AC-4604-8FA4-A6A137EE2A82}"/>
              </a:ext>
            </a:extLst>
          </p:cNvPr>
          <p:cNvSpPr/>
          <p:nvPr/>
        </p:nvSpPr>
        <p:spPr>
          <a:xfrm>
            <a:off x="6576377" y="2308363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98;p19">
            <a:extLst>
              <a:ext uri="{FF2B5EF4-FFF2-40B4-BE49-F238E27FC236}">
                <a16:creationId xmlns:a16="http://schemas.microsoft.com/office/drawing/2014/main" id="{847CA56E-DBD5-49EE-881A-8F07537B3E96}"/>
              </a:ext>
            </a:extLst>
          </p:cNvPr>
          <p:cNvSpPr/>
          <p:nvPr/>
        </p:nvSpPr>
        <p:spPr>
          <a:xfrm rot="2487194">
            <a:off x="3409640" y="1512894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98;p19">
            <a:extLst>
              <a:ext uri="{FF2B5EF4-FFF2-40B4-BE49-F238E27FC236}">
                <a16:creationId xmlns:a16="http://schemas.microsoft.com/office/drawing/2014/main" id="{B4A4A446-407C-479D-8E6F-0C722BCB6FF0}"/>
              </a:ext>
            </a:extLst>
          </p:cNvPr>
          <p:cNvSpPr/>
          <p:nvPr/>
        </p:nvSpPr>
        <p:spPr>
          <a:xfrm rot="2487194">
            <a:off x="6234320" y="2980802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1;p23">
            <a:extLst>
              <a:ext uri="{FF2B5EF4-FFF2-40B4-BE49-F238E27FC236}">
                <a16:creationId xmlns:a16="http://schemas.microsoft.com/office/drawing/2014/main" id="{84C4F5F9-C35D-447B-B8B2-C35B4F78A098}"/>
              </a:ext>
            </a:extLst>
          </p:cNvPr>
          <p:cNvSpPr txBox="1">
            <a:spLocks/>
          </p:cNvSpPr>
          <p:nvPr/>
        </p:nvSpPr>
        <p:spPr>
          <a:xfrm>
            <a:off x="204371" y="204968"/>
            <a:ext cx="7772400" cy="11598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hr-HR" sz="4000" b="1">
                <a:solidFill>
                  <a:schemeClr val="tx1"/>
                </a:solidFill>
                <a:latin typeface="OmoType Std Black One" pitchFamily="2" charset="0"/>
              </a:rPr>
              <a:t>Cilj radionice:</a:t>
            </a:r>
            <a:endParaRPr lang="hr-HR" sz="4000" b="1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17" name="Google Shape;162;p23">
            <a:extLst>
              <a:ext uri="{FF2B5EF4-FFF2-40B4-BE49-F238E27FC236}">
                <a16:creationId xmlns:a16="http://schemas.microsoft.com/office/drawing/2014/main" id="{EF2FB73B-FB5D-4036-A17E-A29F2A8D4635}"/>
              </a:ext>
            </a:extLst>
          </p:cNvPr>
          <p:cNvSpPr txBox="1">
            <a:spLocks/>
          </p:cNvSpPr>
          <p:nvPr/>
        </p:nvSpPr>
        <p:spPr>
          <a:xfrm>
            <a:off x="650744" y="3423928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>
              <a:lnSpc>
                <a:spcPct val="150000"/>
              </a:lnSpc>
              <a:buFont typeface="Lora"/>
              <a:buNone/>
            </a:pPr>
            <a:r>
              <a:rPr lang="hr-HR" sz="1800">
                <a:solidFill>
                  <a:schemeClr val="tx1"/>
                </a:solidFill>
                <a:latin typeface="OmoType Std Medium One" pitchFamily="2" charset="-18"/>
              </a:rPr>
              <a:t>obučiti sudionike odgojno-obrazovnog procesa o prilagodbi nastavnih sadržaja učenicima s posebnim odgojno-obrazovnim potrebama i odabiru odgovarajućih alata </a:t>
            </a:r>
            <a:endParaRPr lang="hr-HR" sz="1800" dirty="0">
              <a:solidFill>
                <a:schemeClr val="tx1"/>
              </a:solidFill>
              <a:latin typeface="OmoType Std Medium One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8065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9;p22">
            <a:extLst>
              <a:ext uri="{FF2B5EF4-FFF2-40B4-BE49-F238E27FC236}">
                <a16:creationId xmlns:a16="http://schemas.microsoft.com/office/drawing/2014/main" id="{1B5D9B62-C18E-4951-82C8-C96BF6B2D3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35" y="265259"/>
            <a:ext cx="2659024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dirty="0">
                <a:solidFill>
                  <a:schemeClr val="tx1"/>
                </a:solidFill>
                <a:latin typeface="OmoType Std Black One" pitchFamily="2" charset="0"/>
              </a:rPr>
              <a:t>Ishodi radionice: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16" name="Google Shape;531;p43">
            <a:extLst>
              <a:ext uri="{FF2B5EF4-FFF2-40B4-BE49-F238E27FC236}">
                <a16:creationId xmlns:a16="http://schemas.microsoft.com/office/drawing/2014/main" id="{21462FA4-ED6B-4727-91FA-1584DE5A2AE1}"/>
              </a:ext>
            </a:extLst>
          </p:cNvPr>
          <p:cNvSpPr/>
          <p:nvPr/>
        </p:nvSpPr>
        <p:spPr>
          <a:xfrm>
            <a:off x="2582279" y="4106500"/>
            <a:ext cx="6480000" cy="900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4. </a:t>
            </a:r>
            <a:r>
              <a:rPr lang="hr-HR" sz="1600" dirty="0">
                <a:latin typeface="OmoType Std Book One" pitchFamily="2" charset="-18"/>
              </a:rPr>
              <a:t>prikazati načine stvaranja i uređivanja digitalnog  </a:t>
            </a:r>
            <a:br>
              <a:rPr lang="hr-HR" sz="1600" dirty="0">
                <a:latin typeface="OmoType Std Book One" pitchFamily="2" charset="-18"/>
              </a:rPr>
            </a:br>
            <a:r>
              <a:rPr lang="hr-HR" sz="1600" dirty="0">
                <a:latin typeface="OmoType Std Book One" pitchFamily="2" charset="-18"/>
              </a:rPr>
              <a:t>   sadržaja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17" name="Google Shape;532;p43">
            <a:extLst>
              <a:ext uri="{FF2B5EF4-FFF2-40B4-BE49-F238E27FC236}">
                <a16:creationId xmlns:a16="http://schemas.microsoft.com/office/drawing/2014/main" id="{6F4A4656-16A7-45E3-80C6-ED049A1248D6}"/>
              </a:ext>
            </a:extLst>
          </p:cNvPr>
          <p:cNvSpPr/>
          <p:nvPr/>
        </p:nvSpPr>
        <p:spPr>
          <a:xfrm>
            <a:off x="2582279" y="3126586"/>
            <a:ext cx="6480000" cy="900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3. </a:t>
            </a:r>
            <a:r>
              <a:rPr lang="nn-NO" sz="1600" dirty="0">
                <a:latin typeface="OmoType Std Book One" pitchFamily="2" charset="-18"/>
              </a:rPr>
              <a:t>odabrati formate digitalnog sadržaja i alate za </a:t>
            </a:r>
            <a:br>
              <a:rPr lang="hr-HR" sz="1600" dirty="0">
                <a:latin typeface="OmoType Std Book One" pitchFamily="2" charset="-18"/>
              </a:rPr>
            </a:br>
            <a:r>
              <a:rPr lang="hr-HR" sz="1600" dirty="0">
                <a:latin typeface="OmoType Std Book One" pitchFamily="2" charset="-18"/>
              </a:rPr>
              <a:t>   </a:t>
            </a:r>
            <a:r>
              <a:rPr lang="nn-NO" sz="1600" dirty="0">
                <a:latin typeface="OmoType Std Book One" pitchFamily="2" charset="-18"/>
              </a:rPr>
              <a:t>uređivanje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18" name="Google Shape;533;p43">
            <a:extLst>
              <a:ext uri="{FF2B5EF4-FFF2-40B4-BE49-F238E27FC236}">
                <a16:creationId xmlns:a16="http://schemas.microsoft.com/office/drawing/2014/main" id="{70468C73-3063-46B9-9117-460696F0E80A}"/>
              </a:ext>
            </a:extLst>
          </p:cNvPr>
          <p:cNvSpPr/>
          <p:nvPr/>
        </p:nvSpPr>
        <p:spPr>
          <a:xfrm>
            <a:off x="2582279" y="2169650"/>
            <a:ext cx="6480000" cy="900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2. </a:t>
            </a:r>
            <a:r>
              <a:rPr lang="it-IT" sz="1600" dirty="0" err="1">
                <a:latin typeface="OmoType Std Book One" pitchFamily="2" charset="-18"/>
              </a:rPr>
              <a:t>prepoznati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načine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stvaranja</a:t>
            </a:r>
            <a:r>
              <a:rPr lang="it-IT" sz="1600" dirty="0">
                <a:latin typeface="OmoType Std Book One" pitchFamily="2" charset="-18"/>
              </a:rPr>
              <a:t> i </a:t>
            </a:r>
            <a:r>
              <a:rPr lang="it-IT" sz="1600" dirty="0" err="1">
                <a:latin typeface="OmoType Std Book One" pitchFamily="2" charset="-18"/>
              </a:rPr>
              <a:t>uređivanja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pristupačnog</a:t>
            </a:r>
            <a:r>
              <a:rPr lang="it-IT" sz="1600" dirty="0">
                <a:latin typeface="OmoType Std Book One" pitchFamily="2" charset="-18"/>
              </a:rPr>
              <a:t> </a:t>
            </a:r>
            <a:br>
              <a:rPr lang="hr-HR" sz="1600" dirty="0">
                <a:latin typeface="OmoType Std Book One" pitchFamily="2" charset="-18"/>
              </a:rPr>
            </a:br>
            <a:r>
              <a:rPr lang="hr-HR" sz="1600" dirty="0">
                <a:latin typeface="OmoType Std Book One" pitchFamily="2" charset="-18"/>
              </a:rPr>
              <a:t>   </a:t>
            </a:r>
            <a:r>
              <a:rPr lang="it-IT" sz="1600" dirty="0" err="1">
                <a:latin typeface="OmoType Std Book One" pitchFamily="2" charset="-18"/>
              </a:rPr>
              <a:t>sadržaja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19" name="Google Shape;535;p43">
            <a:extLst>
              <a:ext uri="{FF2B5EF4-FFF2-40B4-BE49-F238E27FC236}">
                <a16:creationId xmlns:a16="http://schemas.microsoft.com/office/drawing/2014/main" id="{AE874906-2013-461A-95EA-59F4E27AB484}"/>
              </a:ext>
            </a:extLst>
          </p:cNvPr>
          <p:cNvSpPr/>
          <p:nvPr/>
        </p:nvSpPr>
        <p:spPr>
          <a:xfrm>
            <a:off x="2582279" y="1212714"/>
            <a:ext cx="6480000" cy="900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b="1" dirty="0">
                <a:latin typeface="OmoType Std Black One" pitchFamily="2" charset="0"/>
              </a:rPr>
              <a:t>1.</a:t>
            </a:r>
            <a:r>
              <a:rPr lang="hr-HR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koristiti</a:t>
            </a:r>
            <a:r>
              <a:rPr lang="it-IT" sz="1600" dirty="0">
                <a:latin typeface="OmoType Std Book One" pitchFamily="2" charset="-18"/>
              </a:rPr>
              <a:t> se </a:t>
            </a:r>
            <a:r>
              <a:rPr lang="it-IT" sz="1600" dirty="0" err="1">
                <a:latin typeface="OmoType Std Book One" pitchFamily="2" charset="-18"/>
              </a:rPr>
              <a:t>dostupnim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resursima</a:t>
            </a:r>
            <a:r>
              <a:rPr lang="it-IT" sz="1600" dirty="0">
                <a:latin typeface="OmoType Std Book One" pitchFamily="2" charset="-18"/>
              </a:rPr>
              <a:t> za </a:t>
            </a:r>
            <a:r>
              <a:rPr lang="it-IT" sz="1600" dirty="0" err="1">
                <a:latin typeface="OmoType Std Book One" pitchFamily="2" charset="-18"/>
              </a:rPr>
              <a:t>stvaranje</a:t>
            </a:r>
            <a:r>
              <a:rPr lang="it-IT" sz="1600" dirty="0">
                <a:latin typeface="OmoType Std Book One" pitchFamily="2" charset="-18"/>
              </a:rPr>
              <a:t> </a:t>
            </a:r>
            <a:br>
              <a:rPr lang="hr-HR" sz="1600" dirty="0">
                <a:latin typeface="OmoType Std Book One" pitchFamily="2" charset="-18"/>
              </a:rPr>
            </a:br>
            <a:r>
              <a:rPr lang="hr-HR" sz="1600" dirty="0">
                <a:latin typeface="OmoType Std Book One" pitchFamily="2" charset="-18"/>
              </a:rPr>
              <a:t>   </a:t>
            </a:r>
            <a:r>
              <a:rPr lang="it-IT" sz="1600" dirty="0" err="1">
                <a:latin typeface="OmoType Std Book One" pitchFamily="2" charset="-18"/>
              </a:rPr>
              <a:t>prilagođenih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sadržaja</a:t>
            </a:r>
            <a:endParaRPr lang="hr-HR" sz="1600" dirty="0">
              <a:solidFill>
                <a:schemeClr val="dk2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CC2815BD-9F90-4402-A1E9-51E859B72FCA}"/>
              </a:ext>
            </a:extLst>
          </p:cNvPr>
          <p:cNvSpPr txBox="1"/>
          <p:nvPr/>
        </p:nvSpPr>
        <p:spPr>
          <a:xfrm>
            <a:off x="2725259" y="394433"/>
            <a:ext cx="576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tx1"/>
                </a:solidFill>
                <a:latin typeface="OmoType Std Black One" pitchFamily="2" charset="0"/>
              </a:rPr>
              <a:t>polaznici će nakon radionice moći:</a:t>
            </a:r>
          </a:p>
          <a:p>
            <a:endParaRPr lang="hr-HR" sz="2000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pic>
        <p:nvPicPr>
          <p:cNvPr id="21" name="Grafika 20" descr="Kontrolni popis RTL-a">
            <a:extLst>
              <a:ext uri="{FF2B5EF4-FFF2-40B4-BE49-F238E27FC236}">
                <a16:creationId xmlns:a16="http://schemas.microsoft.com/office/drawing/2014/main" id="{5D892471-4670-4E36-854B-260A7926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614" y="2899568"/>
            <a:ext cx="2106930" cy="21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7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6;p42">
            <a:extLst>
              <a:ext uri="{FF2B5EF4-FFF2-40B4-BE49-F238E27FC236}">
                <a16:creationId xmlns:a16="http://schemas.microsoft.com/office/drawing/2014/main" id="{FA73ABAA-5D6E-4FBD-8FE4-7CC857849A02}"/>
              </a:ext>
            </a:extLst>
          </p:cNvPr>
          <p:cNvSpPr txBox="1">
            <a:spLocks/>
          </p:cNvSpPr>
          <p:nvPr/>
        </p:nvSpPr>
        <p:spPr>
          <a:xfrm>
            <a:off x="100786" y="0"/>
            <a:ext cx="2342693" cy="504444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000" b="1">
                <a:solidFill>
                  <a:schemeClr val="tx1"/>
                </a:solidFill>
                <a:latin typeface="OmoType Std Black One" pitchFamily="2" charset="0"/>
              </a:rPr>
              <a:t>2. POJAM </a:t>
            </a:r>
            <a:br>
              <a:rPr lang="pl-PL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pl-PL" sz="2000" b="1">
                <a:solidFill>
                  <a:schemeClr val="tx1"/>
                </a:solidFill>
                <a:latin typeface="OmoType Std Black One" pitchFamily="2" charset="0"/>
              </a:rPr>
              <a:t>   UČENIKA S </a:t>
            </a:r>
            <a:br>
              <a:rPr lang="pl-PL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pl-PL" sz="2000" b="1">
                <a:solidFill>
                  <a:schemeClr val="tx1"/>
                </a:solidFill>
                <a:latin typeface="OmoType Std Black One" pitchFamily="2" charset="0"/>
              </a:rPr>
              <a:t>   POSEBNIM </a:t>
            </a:r>
            <a:br>
              <a:rPr lang="pl-PL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pl-PL" sz="2000" b="1">
                <a:solidFill>
                  <a:schemeClr val="tx1"/>
                </a:solidFill>
                <a:latin typeface="OmoType Std Black One" pitchFamily="2" charset="0"/>
              </a:rPr>
              <a:t>   ODGOJNO-</a:t>
            </a:r>
            <a:br>
              <a:rPr lang="pl-PL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pl-PL" sz="2000" b="1">
                <a:solidFill>
                  <a:schemeClr val="tx1"/>
                </a:solidFill>
                <a:latin typeface="OmoType Std Black One" pitchFamily="2" charset="0"/>
              </a:rPr>
              <a:t>   OBRAZOVNIM </a:t>
            </a:r>
            <a:br>
              <a:rPr lang="pl-PL" sz="2000" b="1">
                <a:solidFill>
                  <a:schemeClr val="tx1"/>
                </a:solidFill>
                <a:latin typeface="OmoType Std Black One" pitchFamily="2" charset="0"/>
              </a:rPr>
            </a:br>
            <a:r>
              <a:rPr lang="pl-PL" sz="2000" b="1">
                <a:solidFill>
                  <a:schemeClr val="tx1"/>
                </a:solidFill>
                <a:latin typeface="OmoType Std Black One" pitchFamily="2" charset="0"/>
              </a:rPr>
              <a:t>   POTREBAMA</a:t>
            </a:r>
            <a:endParaRPr lang="pl-PL" dirty="0">
              <a:solidFill>
                <a:schemeClr val="tx1"/>
              </a:solidFill>
              <a:latin typeface="OmoType Std Black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7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;p24">
            <a:extLst>
              <a:ext uri="{FF2B5EF4-FFF2-40B4-BE49-F238E27FC236}">
                <a16:creationId xmlns:a16="http://schemas.microsoft.com/office/drawing/2014/main" id="{E6F1F44D-5391-4802-A3BF-7FF252EACA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15" y="285897"/>
            <a:ext cx="9143999" cy="639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>
                <a:solidFill>
                  <a:schemeClr val="tx1"/>
                </a:solidFill>
                <a:latin typeface="OmoType Std Black One" pitchFamily="2" charset="0"/>
              </a:rPr>
              <a:t>Posebne odgojno-obrazovne potrebe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3" name="Google Shape;181;p24">
            <a:extLst>
              <a:ext uri="{FF2B5EF4-FFF2-40B4-BE49-F238E27FC236}">
                <a16:creationId xmlns:a16="http://schemas.microsoft.com/office/drawing/2014/main" id="{F034F59E-03C6-4FA6-A01F-40EE33877596}"/>
              </a:ext>
            </a:extLst>
          </p:cNvPr>
          <p:cNvSpPr txBox="1">
            <a:spLocks/>
          </p:cNvSpPr>
          <p:nvPr/>
        </p:nvSpPr>
        <p:spPr>
          <a:xfrm>
            <a:off x="8615" y="1068946"/>
            <a:ext cx="9144000" cy="505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dirty="0">
                <a:solidFill>
                  <a:schemeClr val="tx1"/>
                </a:solidFill>
                <a:latin typeface="OmoType Std Black One" pitchFamily="2" charset="0"/>
              </a:rPr>
              <a:t>termin za dvije podskupine učenika </a:t>
            </a:r>
          </a:p>
        </p:txBody>
      </p:sp>
      <p:sp>
        <p:nvSpPr>
          <p:cNvPr id="32" name="Google Shape;186;p24">
            <a:extLst>
              <a:ext uri="{FF2B5EF4-FFF2-40B4-BE49-F238E27FC236}">
                <a16:creationId xmlns:a16="http://schemas.microsoft.com/office/drawing/2014/main" id="{65983AB8-793A-4F89-B58E-5C00C1F07C44}"/>
              </a:ext>
            </a:extLst>
          </p:cNvPr>
          <p:cNvSpPr/>
          <p:nvPr/>
        </p:nvSpPr>
        <p:spPr>
          <a:xfrm rot="729144">
            <a:off x="2395136" y="1845525"/>
            <a:ext cx="916334" cy="85772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33" name="Google Shape;187;p24">
            <a:extLst>
              <a:ext uri="{FF2B5EF4-FFF2-40B4-BE49-F238E27FC236}">
                <a16:creationId xmlns:a16="http://schemas.microsoft.com/office/drawing/2014/main" id="{EEF13973-7A6F-4278-BFDB-FF6ADB8D9CBD}"/>
              </a:ext>
            </a:extLst>
          </p:cNvPr>
          <p:cNvSpPr/>
          <p:nvPr/>
        </p:nvSpPr>
        <p:spPr>
          <a:xfrm rot="-773137" flipH="1">
            <a:off x="2814669" y="1616621"/>
            <a:ext cx="992801" cy="92905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D0036">
              <a:alpha val="7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34" name="Google Shape;188;p24">
            <a:extLst>
              <a:ext uri="{FF2B5EF4-FFF2-40B4-BE49-F238E27FC236}">
                <a16:creationId xmlns:a16="http://schemas.microsoft.com/office/drawing/2014/main" id="{7E51FEB3-A2FD-4A9F-82FF-CBB6AFE3DC9D}"/>
              </a:ext>
            </a:extLst>
          </p:cNvPr>
          <p:cNvSpPr/>
          <p:nvPr/>
        </p:nvSpPr>
        <p:spPr>
          <a:xfrm rot="729144">
            <a:off x="5239511" y="1906300"/>
            <a:ext cx="916334" cy="85772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35" name="Google Shape;189;p24">
            <a:extLst>
              <a:ext uri="{FF2B5EF4-FFF2-40B4-BE49-F238E27FC236}">
                <a16:creationId xmlns:a16="http://schemas.microsoft.com/office/drawing/2014/main" id="{0772207B-B384-41BE-9D94-DD785FA3232A}"/>
              </a:ext>
            </a:extLst>
          </p:cNvPr>
          <p:cNvSpPr/>
          <p:nvPr/>
        </p:nvSpPr>
        <p:spPr>
          <a:xfrm rot="-773137" flipH="1">
            <a:off x="5659044" y="1677396"/>
            <a:ext cx="992801" cy="92905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A400">
              <a:alpha val="7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CD4"/>
              </a:solidFill>
            </a:endParaRPr>
          </a:p>
        </p:txBody>
      </p:sp>
      <p:grpSp>
        <p:nvGrpSpPr>
          <p:cNvPr id="36" name="Google Shape;1352;p53">
            <a:extLst>
              <a:ext uri="{FF2B5EF4-FFF2-40B4-BE49-F238E27FC236}">
                <a16:creationId xmlns:a16="http://schemas.microsoft.com/office/drawing/2014/main" id="{F7353FF8-DA85-4E78-B14B-68FC314446A5}"/>
              </a:ext>
            </a:extLst>
          </p:cNvPr>
          <p:cNvGrpSpPr/>
          <p:nvPr/>
        </p:nvGrpSpPr>
        <p:grpSpPr>
          <a:xfrm>
            <a:off x="6538423" y="2441404"/>
            <a:ext cx="370755" cy="445841"/>
            <a:chOff x="4539787" y="1011032"/>
            <a:chExt cx="598958" cy="720261"/>
          </a:xfrm>
        </p:grpSpPr>
        <p:sp>
          <p:nvSpPr>
            <p:cNvPr id="37" name="Google Shape;1353;p53">
              <a:extLst>
                <a:ext uri="{FF2B5EF4-FFF2-40B4-BE49-F238E27FC236}">
                  <a16:creationId xmlns:a16="http://schemas.microsoft.com/office/drawing/2014/main" id="{2AA566DE-85E5-4100-928A-478F0FEF7B27}"/>
                </a:ext>
              </a:extLst>
            </p:cNvPr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354;p53">
              <a:extLst>
                <a:ext uri="{FF2B5EF4-FFF2-40B4-BE49-F238E27FC236}">
                  <a16:creationId xmlns:a16="http://schemas.microsoft.com/office/drawing/2014/main" id="{6E8EB96F-E7D9-417A-95E1-F3706D04095F}"/>
                </a:ext>
              </a:extLst>
            </p:cNvPr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355;p53">
              <a:extLst>
                <a:ext uri="{FF2B5EF4-FFF2-40B4-BE49-F238E27FC236}">
                  <a16:creationId xmlns:a16="http://schemas.microsoft.com/office/drawing/2014/main" id="{6F979736-9E5F-4E2B-B8C1-28414A46BBE1}"/>
                </a:ext>
              </a:extLst>
            </p:cNvPr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356;p53">
              <a:extLst>
                <a:ext uri="{FF2B5EF4-FFF2-40B4-BE49-F238E27FC236}">
                  <a16:creationId xmlns:a16="http://schemas.microsoft.com/office/drawing/2014/main" id="{68165584-D247-4494-A586-B6A126D80DA4}"/>
                </a:ext>
              </a:extLst>
            </p:cNvPr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57;p53">
              <a:extLst>
                <a:ext uri="{FF2B5EF4-FFF2-40B4-BE49-F238E27FC236}">
                  <a16:creationId xmlns:a16="http://schemas.microsoft.com/office/drawing/2014/main" id="{3C0FEF20-4E13-4FCB-82A5-BA5914BAF5A7}"/>
                </a:ext>
              </a:extLst>
            </p:cNvPr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1352;p53">
            <a:extLst>
              <a:ext uri="{FF2B5EF4-FFF2-40B4-BE49-F238E27FC236}">
                <a16:creationId xmlns:a16="http://schemas.microsoft.com/office/drawing/2014/main" id="{BE9F7225-65A6-44C0-B0F6-BF7F25710433}"/>
              </a:ext>
            </a:extLst>
          </p:cNvPr>
          <p:cNvGrpSpPr/>
          <p:nvPr/>
        </p:nvGrpSpPr>
        <p:grpSpPr>
          <a:xfrm>
            <a:off x="3699477" y="2354417"/>
            <a:ext cx="370755" cy="445841"/>
            <a:chOff x="4539787" y="1011032"/>
            <a:chExt cx="598958" cy="720261"/>
          </a:xfrm>
        </p:grpSpPr>
        <p:sp>
          <p:nvSpPr>
            <p:cNvPr id="43" name="Google Shape;1353;p53">
              <a:extLst>
                <a:ext uri="{FF2B5EF4-FFF2-40B4-BE49-F238E27FC236}">
                  <a16:creationId xmlns:a16="http://schemas.microsoft.com/office/drawing/2014/main" id="{D98E5CEF-B975-44D9-A72E-519D6A709CCB}"/>
                </a:ext>
              </a:extLst>
            </p:cNvPr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54;p53">
              <a:extLst>
                <a:ext uri="{FF2B5EF4-FFF2-40B4-BE49-F238E27FC236}">
                  <a16:creationId xmlns:a16="http://schemas.microsoft.com/office/drawing/2014/main" id="{E36032D7-97F0-463E-9A2E-A65F6CC02378}"/>
                </a:ext>
              </a:extLst>
            </p:cNvPr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355;p53">
              <a:extLst>
                <a:ext uri="{FF2B5EF4-FFF2-40B4-BE49-F238E27FC236}">
                  <a16:creationId xmlns:a16="http://schemas.microsoft.com/office/drawing/2014/main" id="{060E4B1A-83FC-4DD0-94DF-D2C62031077A}"/>
                </a:ext>
              </a:extLst>
            </p:cNvPr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356;p53">
              <a:extLst>
                <a:ext uri="{FF2B5EF4-FFF2-40B4-BE49-F238E27FC236}">
                  <a16:creationId xmlns:a16="http://schemas.microsoft.com/office/drawing/2014/main" id="{C1748ED9-7362-4B98-9B33-226CD837D899}"/>
                </a:ext>
              </a:extLst>
            </p:cNvPr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57;p53">
              <a:extLst>
                <a:ext uri="{FF2B5EF4-FFF2-40B4-BE49-F238E27FC236}">
                  <a16:creationId xmlns:a16="http://schemas.microsoft.com/office/drawing/2014/main" id="{9813FF39-03FA-4823-942D-2FA420EA5525}"/>
                </a:ext>
              </a:extLst>
            </p:cNvPr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1352;p53">
            <a:extLst>
              <a:ext uri="{FF2B5EF4-FFF2-40B4-BE49-F238E27FC236}">
                <a16:creationId xmlns:a16="http://schemas.microsoft.com/office/drawing/2014/main" id="{3F543B2B-6974-44E5-BE86-D3D913250C61}"/>
              </a:ext>
            </a:extLst>
          </p:cNvPr>
          <p:cNvGrpSpPr/>
          <p:nvPr/>
        </p:nvGrpSpPr>
        <p:grpSpPr>
          <a:xfrm flipH="1">
            <a:off x="2102976" y="2557692"/>
            <a:ext cx="370755" cy="445841"/>
            <a:chOff x="4539787" y="1011032"/>
            <a:chExt cx="598958" cy="720261"/>
          </a:xfrm>
        </p:grpSpPr>
        <p:sp>
          <p:nvSpPr>
            <p:cNvPr id="49" name="Google Shape;1353;p53">
              <a:extLst>
                <a:ext uri="{FF2B5EF4-FFF2-40B4-BE49-F238E27FC236}">
                  <a16:creationId xmlns:a16="http://schemas.microsoft.com/office/drawing/2014/main" id="{202A8908-E414-4C09-8342-82AB9E25F2E9}"/>
                </a:ext>
              </a:extLst>
            </p:cNvPr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354;p53">
              <a:extLst>
                <a:ext uri="{FF2B5EF4-FFF2-40B4-BE49-F238E27FC236}">
                  <a16:creationId xmlns:a16="http://schemas.microsoft.com/office/drawing/2014/main" id="{F0497833-01A7-4356-9D88-98C7863DC88A}"/>
                </a:ext>
              </a:extLst>
            </p:cNvPr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55;p53">
              <a:extLst>
                <a:ext uri="{FF2B5EF4-FFF2-40B4-BE49-F238E27FC236}">
                  <a16:creationId xmlns:a16="http://schemas.microsoft.com/office/drawing/2014/main" id="{0A548E31-0124-4C83-A331-EE747E346EE2}"/>
                </a:ext>
              </a:extLst>
            </p:cNvPr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56;p53">
              <a:extLst>
                <a:ext uri="{FF2B5EF4-FFF2-40B4-BE49-F238E27FC236}">
                  <a16:creationId xmlns:a16="http://schemas.microsoft.com/office/drawing/2014/main" id="{A5EDDE1A-E2B8-4063-A41A-2DDF72684669}"/>
                </a:ext>
              </a:extLst>
            </p:cNvPr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57;p53">
              <a:extLst>
                <a:ext uri="{FF2B5EF4-FFF2-40B4-BE49-F238E27FC236}">
                  <a16:creationId xmlns:a16="http://schemas.microsoft.com/office/drawing/2014/main" id="{6A6CFC52-4FAF-438E-8A8F-CDAAD6F4EEF3}"/>
                </a:ext>
              </a:extLst>
            </p:cNvPr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1352;p53">
            <a:extLst>
              <a:ext uri="{FF2B5EF4-FFF2-40B4-BE49-F238E27FC236}">
                <a16:creationId xmlns:a16="http://schemas.microsoft.com/office/drawing/2014/main" id="{02290545-F3A5-48C9-BC5A-6B3A0D8D08EC}"/>
              </a:ext>
            </a:extLst>
          </p:cNvPr>
          <p:cNvGrpSpPr/>
          <p:nvPr/>
        </p:nvGrpSpPr>
        <p:grpSpPr>
          <a:xfrm flipH="1">
            <a:off x="4974152" y="2674248"/>
            <a:ext cx="370755" cy="445841"/>
            <a:chOff x="4539787" y="1011032"/>
            <a:chExt cx="598958" cy="720261"/>
          </a:xfrm>
        </p:grpSpPr>
        <p:sp>
          <p:nvSpPr>
            <p:cNvPr id="55" name="Google Shape;1353;p53">
              <a:extLst>
                <a:ext uri="{FF2B5EF4-FFF2-40B4-BE49-F238E27FC236}">
                  <a16:creationId xmlns:a16="http://schemas.microsoft.com/office/drawing/2014/main" id="{D37A6EFF-5104-4EE7-BF7F-C63C7B0CB241}"/>
                </a:ext>
              </a:extLst>
            </p:cNvPr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354;p53">
              <a:extLst>
                <a:ext uri="{FF2B5EF4-FFF2-40B4-BE49-F238E27FC236}">
                  <a16:creationId xmlns:a16="http://schemas.microsoft.com/office/drawing/2014/main" id="{1726D39D-6D04-456C-89DB-A813A6F103E9}"/>
                </a:ext>
              </a:extLst>
            </p:cNvPr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355;p53">
              <a:extLst>
                <a:ext uri="{FF2B5EF4-FFF2-40B4-BE49-F238E27FC236}">
                  <a16:creationId xmlns:a16="http://schemas.microsoft.com/office/drawing/2014/main" id="{1C76517B-C69A-48BB-A8C9-41441A8D7B8A}"/>
                </a:ext>
              </a:extLst>
            </p:cNvPr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356;p53">
              <a:extLst>
                <a:ext uri="{FF2B5EF4-FFF2-40B4-BE49-F238E27FC236}">
                  <a16:creationId xmlns:a16="http://schemas.microsoft.com/office/drawing/2014/main" id="{46DF8BF8-13FD-40F7-8E10-2366EA0E5470}"/>
                </a:ext>
              </a:extLst>
            </p:cNvPr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357;p53">
              <a:extLst>
                <a:ext uri="{FF2B5EF4-FFF2-40B4-BE49-F238E27FC236}">
                  <a16:creationId xmlns:a16="http://schemas.microsoft.com/office/drawing/2014/main" id="{589A40CA-8F10-46E8-A7EC-6FC17C190522}"/>
                </a:ext>
              </a:extLst>
            </p:cNvPr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183;p24">
            <a:extLst>
              <a:ext uri="{FF2B5EF4-FFF2-40B4-BE49-F238E27FC236}">
                <a16:creationId xmlns:a16="http://schemas.microsoft.com/office/drawing/2014/main" id="{E24C98A7-B030-4DBC-AB35-8BBC93366DDA}"/>
              </a:ext>
            </a:extLst>
          </p:cNvPr>
          <p:cNvSpPr txBox="1">
            <a:spLocks/>
          </p:cNvSpPr>
          <p:nvPr/>
        </p:nvSpPr>
        <p:spPr>
          <a:xfrm>
            <a:off x="2006316" y="3342648"/>
            <a:ext cx="2727000" cy="1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</a:pPr>
            <a:r>
              <a:rPr lang="hr-HR">
                <a:solidFill>
                  <a:schemeClr val="tx1"/>
                </a:solidFill>
                <a:latin typeface="OmoType Std Black One" pitchFamily="2" charset="0"/>
              </a:rPr>
              <a:t>s teškoćama u razvoju </a:t>
            </a:r>
          </a:p>
          <a:p>
            <a:pPr>
              <a:buClr>
                <a:schemeClr val="dk1"/>
              </a:buClr>
            </a:pPr>
            <a:r>
              <a:rPr lang="hr-HR" sz="1200">
                <a:solidFill>
                  <a:schemeClr val="tx1"/>
                </a:solidFill>
                <a:latin typeface="OmoType Std Book One" pitchFamily="2" charset="-18"/>
              </a:rPr>
              <a:t>teškoće zahtijevaju dodatan obrazovni napor ili poseban pristup u obrazovanju kako bi dijete moglo maksimalno razviti svoje sposobnosti </a:t>
            </a:r>
          </a:p>
          <a:p>
            <a:pPr>
              <a:spcBef>
                <a:spcPts val="600"/>
              </a:spcBef>
            </a:pPr>
            <a:endParaRPr lang="hr-HR" dirty="0"/>
          </a:p>
        </p:txBody>
      </p:sp>
      <p:sp>
        <p:nvSpPr>
          <p:cNvPr id="61" name="Google Shape;185;p24">
            <a:extLst>
              <a:ext uri="{FF2B5EF4-FFF2-40B4-BE49-F238E27FC236}">
                <a16:creationId xmlns:a16="http://schemas.microsoft.com/office/drawing/2014/main" id="{B86FD75C-D0C2-4BF4-88CE-1965EFB783C4}"/>
              </a:ext>
            </a:extLst>
          </p:cNvPr>
          <p:cNvSpPr txBox="1">
            <a:spLocks/>
          </p:cNvSpPr>
          <p:nvPr/>
        </p:nvSpPr>
        <p:spPr>
          <a:xfrm>
            <a:off x="4872360" y="3345602"/>
            <a:ext cx="2727000" cy="1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</a:pPr>
            <a:r>
              <a:rPr lang="hr-HR">
                <a:solidFill>
                  <a:schemeClr val="tx1"/>
                </a:solidFill>
                <a:latin typeface="OmoType Std Black One" pitchFamily="2" charset="0"/>
              </a:rPr>
              <a:t>darovite učenike </a:t>
            </a:r>
          </a:p>
          <a:p>
            <a:pPr>
              <a:buClr>
                <a:schemeClr val="dk1"/>
              </a:buClr>
            </a:pPr>
            <a:r>
              <a:rPr lang="hr-HR" sz="1200">
                <a:solidFill>
                  <a:schemeClr val="tx1"/>
                </a:solidFill>
                <a:latin typeface="OmoType Std Book One" pitchFamily="2" charset="-18"/>
              </a:rPr>
              <a:t>zbog iznadprosječnih sposobnosti također zahtijevaju poseban odgojno-obrazovni pristup </a:t>
            </a:r>
          </a:p>
          <a:p>
            <a:pPr>
              <a:spcBef>
                <a:spcPts val="60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519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9;p22">
            <a:extLst>
              <a:ext uri="{FF2B5EF4-FFF2-40B4-BE49-F238E27FC236}">
                <a16:creationId xmlns:a16="http://schemas.microsoft.com/office/drawing/2014/main" id="{348C0005-D2A8-430D-B603-D7B505D832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616" y="242110"/>
            <a:ext cx="2196862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dirty="0">
                <a:solidFill>
                  <a:schemeClr val="tx1"/>
                </a:solidFill>
                <a:latin typeface="OmoType Std Black One" pitchFamily="2" charset="0"/>
              </a:rPr>
              <a:t>Postojeći programi odgoja i obrazovanja:</a:t>
            </a:r>
            <a:endParaRPr dirty="0">
              <a:solidFill>
                <a:schemeClr val="tx1"/>
              </a:solidFill>
              <a:latin typeface="OmoType Std Black One" pitchFamily="2" charset="0"/>
            </a:endParaRPr>
          </a:p>
        </p:txBody>
      </p:sp>
      <p:sp>
        <p:nvSpPr>
          <p:cNvPr id="4" name="Google Shape;531;p43">
            <a:extLst>
              <a:ext uri="{FF2B5EF4-FFF2-40B4-BE49-F238E27FC236}">
                <a16:creationId xmlns:a16="http://schemas.microsoft.com/office/drawing/2014/main" id="{1A6E3053-D9CF-4F15-8E8B-29E6570AF168}"/>
              </a:ext>
            </a:extLst>
          </p:cNvPr>
          <p:cNvSpPr/>
          <p:nvPr/>
        </p:nvSpPr>
        <p:spPr>
          <a:xfrm>
            <a:off x="2582279" y="4106500"/>
            <a:ext cx="6480000" cy="900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4. </a:t>
            </a:r>
            <a:r>
              <a:rPr lang="hr-HR" sz="1600" dirty="0">
                <a:latin typeface="OmoType Std Book One" pitchFamily="2" charset="-18"/>
              </a:rPr>
              <a:t>posebni programi za stjecanje kompetencija u </a:t>
            </a:r>
            <a:br>
              <a:rPr lang="hr-HR" sz="1600" dirty="0">
                <a:latin typeface="OmoType Std Book One" pitchFamily="2" charset="-18"/>
              </a:rPr>
            </a:br>
            <a:r>
              <a:rPr lang="hr-HR" sz="1600" dirty="0">
                <a:latin typeface="OmoType Std Book One" pitchFamily="2" charset="-18"/>
              </a:rPr>
              <a:t>   aktivnostima svakodnevnog života i rada uz </a:t>
            </a:r>
            <a:br>
              <a:rPr lang="hr-HR" sz="1600" dirty="0">
                <a:latin typeface="OmoType Std Book One" pitchFamily="2" charset="-18"/>
              </a:rPr>
            </a:br>
            <a:r>
              <a:rPr lang="hr-HR" sz="1600" dirty="0">
                <a:latin typeface="OmoType Std Book One" pitchFamily="2" charset="-18"/>
              </a:rPr>
              <a:t>   individualizirane postupke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6" name="Google Shape;532;p43">
            <a:extLst>
              <a:ext uri="{FF2B5EF4-FFF2-40B4-BE49-F238E27FC236}">
                <a16:creationId xmlns:a16="http://schemas.microsoft.com/office/drawing/2014/main" id="{8B732AA1-6F5D-4E71-8AD4-F0797B7D2885}"/>
              </a:ext>
            </a:extLst>
          </p:cNvPr>
          <p:cNvSpPr/>
          <p:nvPr/>
        </p:nvSpPr>
        <p:spPr>
          <a:xfrm>
            <a:off x="2582279" y="3126586"/>
            <a:ext cx="6480000" cy="900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3. </a:t>
            </a:r>
            <a:r>
              <a:rPr lang="hr-HR" sz="1600" dirty="0">
                <a:latin typeface="OmoType Std Book One" pitchFamily="2" charset="-18"/>
              </a:rPr>
              <a:t>posebni program uz individualizirane postupke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7" name="Google Shape;533;p43">
            <a:extLst>
              <a:ext uri="{FF2B5EF4-FFF2-40B4-BE49-F238E27FC236}">
                <a16:creationId xmlns:a16="http://schemas.microsoft.com/office/drawing/2014/main" id="{B78DD378-D154-4763-A890-C25350575352}"/>
              </a:ext>
            </a:extLst>
          </p:cNvPr>
          <p:cNvSpPr/>
          <p:nvPr/>
        </p:nvSpPr>
        <p:spPr>
          <a:xfrm>
            <a:off x="2582279" y="2169650"/>
            <a:ext cx="6480000" cy="900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dirty="0">
                <a:latin typeface="OmoType Std Black One" pitchFamily="2" charset="0"/>
              </a:rPr>
              <a:t>2. </a:t>
            </a:r>
            <a:r>
              <a:rPr lang="it-IT" sz="1600" dirty="0" err="1">
                <a:latin typeface="OmoType Std Book One" pitchFamily="2" charset="-18"/>
              </a:rPr>
              <a:t>redoviti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program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uz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prilagodbu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sadržaja</a:t>
            </a:r>
            <a:r>
              <a:rPr lang="it-IT" sz="1600" dirty="0">
                <a:latin typeface="OmoType Std Book One" pitchFamily="2" charset="-18"/>
              </a:rPr>
              <a:t> i</a:t>
            </a:r>
            <a:r>
              <a:rPr lang="hr-HR" sz="1600" dirty="0">
                <a:latin typeface="OmoType Std Book One" pitchFamily="2" charset="-18"/>
              </a:rPr>
              <a:t>  </a:t>
            </a:r>
            <a:br>
              <a:rPr lang="hr-HR" sz="1600" dirty="0">
                <a:latin typeface="OmoType Std Book One" pitchFamily="2" charset="-18"/>
              </a:rPr>
            </a:br>
            <a:r>
              <a:rPr lang="hr-HR" sz="1600" dirty="0">
                <a:latin typeface="OmoType Std Book One" pitchFamily="2" charset="-18"/>
              </a:rPr>
              <a:t>   </a:t>
            </a:r>
            <a:r>
              <a:rPr lang="it-IT" sz="1600" dirty="0" err="1">
                <a:latin typeface="OmoType Std Book One" pitchFamily="2" charset="-18"/>
              </a:rPr>
              <a:t>individualizirane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postupke</a:t>
            </a:r>
            <a:endParaRPr sz="1050" dirty="0">
              <a:solidFill>
                <a:schemeClr val="lt1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sp>
        <p:nvSpPr>
          <p:cNvPr id="8" name="Google Shape;535;p43">
            <a:extLst>
              <a:ext uri="{FF2B5EF4-FFF2-40B4-BE49-F238E27FC236}">
                <a16:creationId xmlns:a16="http://schemas.microsoft.com/office/drawing/2014/main" id="{1D56D1C6-A7EE-4EC4-98CC-960BA42186B6}"/>
              </a:ext>
            </a:extLst>
          </p:cNvPr>
          <p:cNvSpPr/>
          <p:nvPr/>
        </p:nvSpPr>
        <p:spPr>
          <a:xfrm>
            <a:off x="2582279" y="1212714"/>
            <a:ext cx="6480000" cy="900000"/>
          </a:xfrm>
          <a:prstGeom prst="homePlate">
            <a:avLst>
              <a:gd name="adj" fmla="val 3203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82875" tIns="0" rIns="0" bIns="0" anchor="ctr" anchorCtr="0">
            <a:noAutofit/>
          </a:bodyPr>
          <a:lstStyle/>
          <a:p>
            <a:pPr lvl="0"/>
            <a:r>
              <a:rPr lang="hr-HR" sz="1600" b="1" dirty="0">
                <a:latin typeface="OmoType Std Black One" pitchFamily="2" charset="0"/>
              </a:rPr>
              <a:t>1.</a:t>
            </a:r>
            <a:r>
              <a:rPr lang="hr-HR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redoviti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program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uz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individualizirane</a:t>
            </a:r>
            <a:r>
              <a:rPr lang="it-IT" sz="1600" dirty="0">
                <a:latin typeface="OmoType Std Book One" pitchFamily="2" charset="-18"/>
              </a:rPr>
              <a:t> </a:t>
            </a:r>
            <a:r>
              <a:rPr lang="it-IT" sz="1600" dirty="0" err="1">
                <a:latin typeface="OmoType Std Book One" pitchFamily="2" charset="-18"/>
              </a:rPr>
              <a:t>postupke</a:t>
            </a:r>
            <a:endParaRPr lang="hr-HR" sz="1600" dirty="0">
              <a:solidFill>
                <a:schemeClr val="dk2"/>
              </a:solidFill>
              <a:latin typeface="OmoType Std Book One" pitchFamily="2" charset="-18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Grafika 8" descr="Učionica">
            <a:extLst>
              <a:ext uri="{FF2B5EF4-FFF2-40B4-BE49-F238E27FC236}">
                <a16:creationId xmlns:a16="http://schemas.microsoft.com/office/drawing/2014/main" id="{E98BDA70-FB67-477F-835F-3B9A2831D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" y="3352958"/>
            <a:ext cx="1653540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01047"/>
      </p:ext>
    </p:extLst>
  </p:cSld>
  <p:clrMapOvr>
    <a:masterClrMapping/>
  </p:clrMapOvr>
</p:sld>
</file>

<file path=ppt/theme/theme1.xml><?xml version="1.0" encoding="utf-8"?>
<a:theme xmlns:a="http://schemas.openxmlformats.org/drawingml/2006/main" name="Brabantio template">
  <a:themeElements>
    <a:clrScheme name="Custom 347">
      <a:dk1>
        <a:srgbClr val="FFFFFF"/>
      </a:dk1>
      <a:lt1>
        <a:srgbClr val="000000"/>
      </a:lt1>
      <a:dk2>
        <a:srgbClr val="D3D9DF"/>
      </a:dk2>
      <a:lt2>
        <a:srgbClr val="496175"/>
      </a:lt2>
      <a:accent1>
        <a:srgbClr val="1456BB"/>
      </a:accent1>
      <a:accent2>
        <a:srgbClr val="971D4D"/>
      </a:accent2>
      <a:accent3>
        <a:srgbClr val="C92126"/>
      </a:accent3>
      <a:accent4>
        <a:srgbClr val="E4682F"/>
      </a:accent4>
      <a:accent5>
        <a:srgbClr val="EEAD12"/>
      </a:accent5>
      <a:accent6>
        <a:srgbClr val="328EFF"/>
      </a:accent6>
      <a:hlink>
        <a:srgbClr val="7CAEF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1299</Words>
  <Application>Microsoft Office PowerPoint</Application>
  <PresentationFormat>Prikaz na zaslonu (16:9)</PresentationFormat>
  <Paragraphs>197</Paragraphs>
  <Slides>35</Slides>
  <Notes>35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5" baseType="lpstr">
      <vt:lpstr>OmoType Std Book One</vt:lpstr>
      <vt:lpstr>Vidaloka</vt:lpstr>
      <vt:lpstr>Lora</vt:lpstr>
      <vt:lpstr>Arial</vt:lpstr>
      <vt:lpstr>Nunito Sans</vt:lpstr>
      <vt:lpstr>Calibri</vt:lpstr>
      <vt:lpstr>OmoType Std Black One</vt:lpstr>
      <vt:lpstr>OmoType Ext Black One</vt:lpstr>
      <vt:lpstr>OmoType Std Medium One</vt:lpstr>
      <vt:lpstr>Brabantio template</vt:lpstr>
      <vt:lpstr>Izrada e-puba – individualno prilagodljive digitalne knjige</vt:lpstr>
      <vt:lpstr>Sadržaj:</vt:lpstr>
      <vt:lpstr>PowerPoint prezentacija</vt:lpstr>
      <vt:lpstr>O nama:</vt:lpstr>
      <vt:lpstr>PowerPoint prezentacija</vt:lpstr>
      <vt:lpstr>Ishodi radionice:</vt:lpstr>
      <vt:lpstr>PowerPoint prezentacija</vt:lpstr>
      <vt:lpstr>Posebne odgojno-obrazovne potrebe</vt:lpstr>
      <vt:lpstr>Postojeći programi odgoja i obrazovanja:</vt:lpstr>
      <vt:lpstr>Kategorije teškoća:</vt:lpstr>
      <vt:lpstr>Oštećenje vida</vt:lpstr>
      <vt:lpstr>Vidne funkcije </vt:lpstr>
      <vt:lpstr>Kognitivne vidne funkcije </vt:lpstr>
      <vt:lpstr>Funkcionalni vid </vt:lpstr>
      <vt:lpstr>Procjena funkcionalnog vida</vt:lpstr>
      <vt:lpstr>PowerPoint prezentacija</vt:lpstr>
      <vt:lpstr>Dostupnost nastavnih sadržaja</vt:lpstr>
      <vt:lpstr>Autorska prava</vt:lpstr>
      <vt:lpstr>Korištenje za potrebe osoba s invaliditetom</vt:lpstr>
      <vt:lpstr>PowerPoint prezentacija</vt:lpstr>
      <vt:lpstr>Jednakost nije pravičnost</vt:lpstr>
      <vt:lpstr>Prednosti u odnosi na klasičnu prilagodbu</vt:lpstr>
      <vt:lpstr>Prednosti u odnosi na klasičnu prilagodbu</vt:lpstr>
      <vt:lpstr>Prednosti u odnosi na klasičnu prilagodbu</vt:lpstr>
      <vt:lpstr>Prednosti u odnosi na klasičnu prilagodbu</vt:lpstr>
      <vt:lpstr>Prednosti u odnosi na klasičnu prilagodbu</vt:lpstr>
      <vt:lpstr>PowerPoint prezentacija</vt:lpstr>
      <vt:lpstr>Alati koje ćemo koristiti:</vt:lpstr>
      <vt:lpstr>Dodatni alati:</vt:lpstr>
      <vt:lpstr>PowerPoint prezentacija</vt:lpstr>
      <vt:lpstr>Literatura:</vt:lpstr>
      <vt:lpstr>Mrežni izvori: </vt:lpstr>
      <vt:lpstr>Korišteni materijali</vt:lpstr>
      <vt:lpstr>PowerPoint prezentacija</vt:lpstr>
      <vt:lpstr>Zadatak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e-puba – individualno prilagodljive digitalne knjige</dc:title>
  <dc:creator>Mirko</dc:creator>
  <cp:lastModifiedBy>Mirko Milak</cp:lastModifiedBy>
  <cp:revision>40</cp:revision>
  <dcterms:modified xsi:type="dcterms:W3CDTF">2023-04-08T16:51:01Z</dcterms:modified>
</cp:coreProperties>
</file>