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 rtl="0">
      <a:defRPr lang="hr-H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57DBABA-0EA9-F713-F707-6367533D9ECE}" v="100" dt="2023-03-28T07:36:57.570"/>
    <p1510:client id="{2E3F316D-7536-0645-1D69-2941F7F9CE79}" v="142" dt="2023-03-28T17:06:20.529"/>
    <p1510:client id="{36F67D37-9B9E-B4A0-9396-3A6CC81E4B43}" v="195" dt="2023-03-30T12:55:24.372"/>
    <p1510:client id="{5344F5AF-2016-0C1A-B7C4-B9C0ECDB7802}" v="69" dt="2023-03-29T19:21:01.124"/>
    <p1510:client id="{A13D2A40-3627-466A-B264-164B070A59A5}" v="769" dt="2023-03-04T10:53:02.043"/>
    <p1510:client id="{AEA992F3-AD44-BFAB-B8E3-35AF6C5DC686}" v="87" dt="2023-03-28T18:09:39.034"/>
    <p1510:client id="{C02EC72F-31D1-6EE9-F04C-E9BDF3625FCD}" v="13" dt="2023-03-28T07:11:22.23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_rels/data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svg"/><Relationship Id="rId1" Type="http://schemas.openxmlformats.org/officeDocument/2006/relationships/image" Target="../media/image15.png"/></Relationships>
</file>

<file path=ppt/diagrams/_rels/drawing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svg"/><Relationship Id="rId1" Type="http://schemas.openxmlformats.org/officeDocument/2006/relationships/image" Target="../media/image15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1AD1730-3202-4DBE-BED4-5B430D5CFE61}" type="doc">
      <dgm:prSet loTypeId="urn:microsoft.com/office/officeart/2018/5/layout/IconCircleLabelList" loCatId="icon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EC9B6E3-152F-4457-A3F8-DADC662DF730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 baseline="0"/>
            <a:t>" MALI VODIČ "</a:t>
          </a:r>
          <a:endParaRPr lang="en-US"/>
        </a:p>
      </dgm:t>
    </dgm:pt>
    <dgm:pt modelId="{9EC4F44C-F3AA-451C-9BE8-847B206576BA}" type="parTrans" cxnId="{83E58C00-EF6F-4FB9-9F2B-34E15B26FB69}">
      <dgm:prSet/>
      <dgm:spPr/>
      <dgm:t>
        <a:bodyPr/>
        <a:lstStyle/>
        <a:p>
          <a:endParaRPr lang="en-US"/>
        </a:p>
      </dgm:t>
    </dgm:pt>
    <dgm:pt modelId="{CA91E9DE-18C1-4D6F-98B0-26DDC779ED43}" type="sibTrans" cxnId="{83E58C00-EF6F-4FB9-9F2B-34E15B26FB69}">
      <dgm:prSet/>
      <dgm:spPr/>
      <dgm:t>
        <a:bodyPr/>
        <a:lstStyle/>
        <a:p>
          <a:endParaRPr lang="en-US"/>
        </a:p>
      </dgm:t>
    </dgm:pt>
    <dgm:pt modelId="{0BBDDE5F-9569-490F-9012-3105AD5219C7}">
      <dgm:prSet/>
      <dgm:spPr/>
      <dgm:t>
        <a:bodyPr/>
        <a:lstStyle/>
        <a:p>
          <a:endParaRPr lang="en-US"/>
        </a:p>
      </dgm:t>
    </dgm:pt>
    <dgm:pt modelId="{00DFEDF6-1C75-4EB6-8891-D3CCACFEE83B}" type="parTrans" cxnId="{2C668D82-B468-4B37-9FCA-77537E829259}">
      <dgm:prSet/>
      <dgm:spPr/>
      <dgm:t>
        <a:bodyPr/>
        <a:lstStyle/>
        <a:p>
          <a:endParaRPr lang="en-US"/>
        </a:p>
      </dgm:t>
    </dgm:pt>
    <dgm:pt modelId="{3F876791-8C4F-412D-80B7-6B4D181767AE}" type="sibTrans" cxnId="{2C668D82-B468-4B37-9FCA-77537E829259}">
      <dgm:prSet/>
      <dgm:spPr/>
      <dgm:t>
        <a:bodyPr/>
        <a:lstStyle/>
        <a:p>
          <a:endParaRPr lang="en-US"/>
        </a:p>
      </dgm:t>
    </dgm:pt>
    <dgm:pt modelId="{C07C5880-3240-4F17-9BC1-D5BD5CE49603}" type="pres">
      <dgm:prSet presAssocID="{A1AD1730-3202-4DBE-BED4-5B430D5CFE61}" presName="root" presStyleCnt="0">
        <dgm:presLayoutVars>
          <dgm:dir/>
          <dgm:resizeHandles val="exact"/>
        </dgm:presLayoutVars>
      </dgm:prSet>
      <dgm:spPr/>
    </dgm:pt>
    <dgm:pt modelId="{A303EB20-1187-495C-9713-758831B3DA8D}" type="pres">
      <dgm:prSet presAssocID="{4EC9B6E3-152F-4457-A3F8-DADC662DF730}" presName="compNode" presStyleCnt="0"/>
      <dgm:spPr/>
    </dgm:pt>
    <dgm:pt modelId="{F295DC7E-7E33-4F1E-9C4C-80733C5564A7}" type="pres">
      <dgm:prSet presAssocID="{4EC9B6E3-152F-4457-A3F8-DADC662DF730}" presName="iconBgRect" presStyleLbl="bgShp" presStyleIdx="0" presStyleCnt="1"/>
      <dgm:spPr/>
    </dgm:pt>
    <dgm:pt modelId="{441F4446-8BE8-4D9B-9F9E-977D252806E1}" type="pres">
      <dgm:prSet presAssocID="{4EC9B6E3-152F-4457-A3F8-DADC662DF730}" presName="iconRect" presStyleLbl="node1" presStyleIdx="0" presStyleCnt="1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Checkmark"/>
        </a:ext>
      </dgm:extLst>
    </dgm:pt>
    <dgm:pt modelId="{DE9A0FB0-46B8-4AD7-AB86-799AE58EAF64}" type="pres">
      <dgm:prSet presAssocID="{4EC9B6E3-152F-4457-A3F8-DADC662DF730}" presName="spaceRect" presStyleCnt="0"/>
      <dgm:spPr/>
    </dgm:pt>
    <dgm:pt modelId="{ABDC484F-C1B7-4704-850B-848D78A4E318}" type="pres">
      <dgm:prSet presAssocID="{4EC9B6E3-152F-4457-A3F8-DADC662DF730}" presName="textRect" presStyleLbl="revTx" presStyleIdx="0" presStyleCnt="1">
        <dgm:presLayoutVars>
          <dgm:chMax val="1"/>
          <dgm:chPref val="1"/>
        </dgm:presLayoutVars>
      </dgm:prSet>
      <dgm:spPr/>
    </dgm:pt>
  </dgm:ptLst>
  <dgm:cxnLst>
    <dgm:cxn modelId="{83E58C00-EF6F-4FB9-9F2B-34E15B26FB69}" srcId="{A1AD1730-3202-4DBE-BED4-5B430D5CFE61}" destId="{4EC9B6E3-152F-4457-A3F8-DADC662DF730}" srcOrd="0" destOrd="0" parTransId="{9EC4F44C-F3AA-451C-9BE8-847B206576BA}" sibTransId="{CA91E9DE-18C1-4D6F-98B0-26DDC779ED43}"/>
    <dgm:cxn modelId="{1DBD5604-3AAB-4406-AA08-B9BDC035DEEA}" type="presOf" srcId="{A1AD1730-3202-4DBE-BED4-5B430D5CFE61}" destId="{C07C5880-3240-4F17-9BC1-D5BD5CE49603}" srcOrd="0" destOrd="0" presId="urn:microsoft.com/office/officeart/2018/5/layout/IconCircleLabelList"/>
    <dgm:cxn modelId="{D3B79652-6D16-4E75-8E77-38E4EC2E4540}" type="presOf" srcId="{4EC9B6E3-152F-4457-A3F8-DADC662DF730}" destId="{ABDC484F-C1B7-4704-850B-848D78A4E318}" srcOrd="0" destOrd="0" presId="urn:microsoft.com/office/officeart/2018/5/layout/IconCircleLabelList"/>
    <dgm:cxn modelId="{2C668D82-B468-4B37-9FCA-77537E829259}" srcId="{4EC9B6E3-152F-4457-A3F8-DADC662DF730}" destId="{0BBDDE5F-9569-490F-9012-3105AD5219C7}" srcOrd="0" destOrd="0" parTransId="{00DFEDF6-1C75-4EB6-8891-D3CCACFEE83B}" sibTransId="{3F876791-8C4F-412D-80B7-6B4D181767AE}"/>
    <dgm:cxn modelId="{A35127EE-E527-4B44-938A-58BDE83B657F}" type="presParOf" srcId="{C07C5880-3240-4F17-9BC1-D5BD5CE49603}" destId="{A303EB20-1187-495C-9713-758831B3DA8D}" srcOrd="0" destOrd="0" presId="urn:microsoft.com/office/officeart/2018/5/layout/IconCircleLabelList"/>
    <dgm:cxn modelId="{2B238D1E-B9B5-43ED-AF86-C62DC2B16BF4}" type="presParOf" srcId="{A303EB20-1187-495C-9713-758831B3DA8D}" destId="{F295DC7E-7E33-4F1E-9C4C-80733C5564A7}" srcOrd="0" destOrd="0" presId="urn:microsoft.com/office/officeart/2018/5/layout/IconCircleLabelList"/>
    <dgm:cxn modelId="{4E95F2B1-4258-4514-9102-A407C7E49965}" type="presParOf" srcId="{A303EB20-1187-495C-9713-758831B3DA8D}" destId="{441F4446-8BE8-4D9B-9F9E-977D252806E1}" srcOrd="1" destOrd="0" presId="urn:microsoft.com/office/officeart/2018/5/layout/IconCircleLabelList"/>
    <dgm:cxn modelId="{A038F59C-0C3F-4BFB-9A71-D7A00270E965}" type="presParOf" srcId="{A303EB20-1187-495C-9713-758831B3DA8D}" destId="{DE9A0FB0-46B8-4AD7-AB86-799AE58EAF64}" srcOrd="2" destOrd="0" presId="urn:microsoft.com/office/officeart/2018/5/layout/IconCircleLabelList"/>
    <dgm:cxn modelId="{25D918ED-90BF-40B4-8421-EC1926A19C02}" type="presParOf" srcId="{A303EB20-1187-495C-9713-758831B3DA8D}" destId="{ABDC484F-C1B7-4704-850B-848D78A4E318}" srcOrd="3" destOrd="0" presId="urn:microsoft.com/office/officeart/2018/5/layout/IconCircleLabel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295DC7E-7E33-4F1E-9C4C-80733C5564A7}">
      <dsp:nvSpPr>
        <dsp:cNvPr id="0" name=""/>
        <dsp:cNvSpPr/>
      </dsp:nvSpPr>
      <dsp:spPr>
        <a:xfrm>
          <a:off x="2007544" y="13199"/>
          <a:ext cx="2161687" cy="2161687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41F4446-8BE8-4D9B-9F9E-977D252806E1}">
      <dsp:nvSpPr>
        <dsp:cNvPr id="0" name=""/>
        <dsp:cNvSpPr/>
      </dsp:nvSpPr>
      <dsp:spPr>
        <a:xfrm>
          <a:off x="2468231" y="473887"/>
          <a:ext cx="1240312" cy="1240312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BDC484F-C1B7-4704-850B-848D78A4E318}">
      <dsp:nvSpPr>
        <dsp:cNvPr id="0" name=""/>
        <dsp:cNvSpPr/>
      </dsp:nvSpPr>
      <dsp:spPr>
        <a:xfrm>
          <a:off x="1316513" y="2848200"/>
          <a:ext cx="35437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9558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4400" kern="1200" baseline="0"/>
            <a:t>" MALI VODIČ "</a:t>
          </a:r>
          <a:endParaRPr lang="en-US" sz="4400" kern="1200"/>
        </a:p>
      </dsp:txBody>
      <dsp:txXfrm>
        <a:off x="1316513" y="2848200"/>
        <a:ext cx="3543750" cy="7200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5/layout/IconCircleLabelList">
  <dgm:title val="Icon Circle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>
            <a:extLst>
              <a:ext uri="{FF2B5EF4-FFF2-40B4-BE49-F238E27FC236}">
                <a16:creationId xmlns:a16="http://schemas.microsoft.com/office/drawing/2014/main" id="{308D183A-2BD7-4385-BB55-841DC549FE1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>
            <a:extLst>
              <a:ext uri="{FF2B5EF4-FFF2-40B4-BE49-F238E27FC236}">
                <a16:creationId xmlns:a16="http://schemas.microsoft.com/office/drawing/2014/main" id="{33C101A4-0E28-473B-9F43-2D06E2F588D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DCD729-8A50-4918-BD96-1EF87038A69A}" type="datetime1">
              <a:rPr lang="hr-HR" smtClean="0"/>
              <a:t>30.3.2023.</a:t>
            </a:fld>
            <a:endParaRPr lang="hr-HR"/>
          </a:p>
        </p:txBody>
      </p:sp>
      <p:sp>
        <p:nvSpPr>
          <p:cNvPr id="4" name="Rezervirano mjesto podnožja 3">
            <a:extLst>
              <a:ext uri="{FF2B5EF4-FFF2-40B4-BE49-F238E27FC236}">
                <a16:creationId xmlns:a16="http://schemas.microsoft.com/office/drawing/2014/main" id="{31E335A3-212D-4EA0-97BB-2E788C935DE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5" name="Rezervirano mjesto broja slajda 4">
            <a:extLst>
              <a:ext uri="{FF2B5EF4-FFF2-40B4-BE49-F238E27FC236}">
                <a16:creationId xmlns:a16="http://schemas.microsoft.com/office/drawing/2014/main" id="{DBE91F9B-2129-468A-9E6D-F53C303ABFA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96A7B7-AFC8-43DE-A5DE-AC5EF1EF5B4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6413399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 noProof="0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35CB67-EBCD-4D19-8FB8-36F4B157D52A}" type="datetime1">
              <a:rPr lang="hr-HR" smtClean="0"/>
              <a:pPr/>
              <a:t>30.3.2023.</a:t>
            </a:fld>
            <a:endParaRPr lang="hr-HR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 noProof="0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r-HR" noProof="0"/>
              <a:t>Kliknite da biste uredili matrice</a:t>
            </a:r>
          </a:p>
          <a:p>
            <a:pPr lvl="1"/>
            <a:r>
              <a:rPr lang="hr-HR" noProof="0"/>
              <a:t>Druga razina</a:t>
            </a:r>
          </a:p>
          <a:p>
            <a:pPr lvl="2"/>
            <a:r>
              <a:rPr lang="hr-HR" noProof="0"/>
              <a:t>Treća razina</a:t>
            </a:r>
          </a:p>
          <a:p>
            <a:pPr lvl="3"/>
            <a:r>
              <a:rPr lang="hr-HR" noProof="0"/>
              <a:t>Četvrta razina</a:t>
            </a:r>
          </a:p>
          <a:p>
            <a:pPr lvl="4"/>
            <a:r>
              <a:rPr lang="hr-HR" noProof="0"/>
              <a:t>Peta razina stilove teksta</a:t>
            </a:r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 noProof="0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4F46EF-6D63-4891-B0AA-4F0B38D29D41}" type="slidenum">
              <a:rPr lang="hr-HR" noProof="0" smtClean="0"/>
              <a:t>‹#›</a:t>
            </a:fld>
            <a:endParaRPr lang="hr-HR" noProof="0"/>
          </a:p>
        </p:txBody>
      </p:sp>
    </p:spTree>
    <p:extLst>
      <p:ext uri="{BB962C8B-B14F-4D97-AF65-F5344CB8AC3E}">
        <p14:creationId xmlns:p14="http://schemas.microsoft.com/office/powerpoint/2010/main" val="286500654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4F46EF-6D63-4891-B0AA-4F0B38D29D41}" type="slidenum">
              <a:rPr lang="hr-HR" smtClean="0"/>
              <a:t>1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891158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rtlCol="0"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pPr rtl="0"/>
            <a:r>
              <a:rPr lang="hr-HR" noProof="0"/>
              <a:t>Kliknite da biste uredili stil naslova matrice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 rtlCol="0"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hr-HR" noProof="0"/>
              <a:t>Kliknite da biste uredili stil podnaslova matrice</a:t>
            </a:r>
          </a:p>
        </p:txBody>
      </p:sp>
      <p:sp>
        <p:nvSpPr>
          <p:cNvPr id="4" name="Rezervirano mjesto za datum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 rtlCol="0"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 rtl="0"/>
            <a:fld id="{02098DDE-1C2E-47BA-B230-3F1E416DCC0C}" type="datetime1">
              <a:rPr lang="hr-HR" noProof="0" smtClean="0"/>
              <a:t>30.3.2023.</a:t>
            </a:fld>
            <a:endParaRPr lang="hr-HR" noProof="0"/>
          </a:p>
        </p:txBody>
      </p:sp>
      <p:sp>
        <p:nvSpPr>
          <p:cNvPr id="5" name="Rezervirano mjesto za podnožje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 rtlCol="0"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pPr rtl="0"/>
            <a:endParaRPr lang="hr-HR" noProof="0"/>
          </a:p>
        </p:txBody>
      </p:sp>
      <p:sp>
        <p:nvSpPr>
          <p:cNvPr id="6" name="Rezervirano mjesto za broj slajda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 rtlCol="0"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 rtl="0"/>
            <a:fld id="{69E57DC2-970A-4B3E-BB1C-7A09969E49DF}" type="slidenum">
              <a:rPr lang="hr-HR" noProof="0" smtClean="0"/>
              <a:pPr rtl="0"/>
              <a:t>‹#›</a:t>
            </a:fld>
            <a:endParaRPr lang="hr-HR" noProof="0"/>
          </a:p>
        </p:txBody>
      </p:sp>
      <p:grpSp>
        <p:nvGrpSpPr>
          <p:cNvPr id="7" name="Grupa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Prostoručni oblik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Prostoručni oblik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hr-HR" noProof="0"/>
              <a:t>Kliknite da biste uredili stil naslova matrice</a:t>
            </a:r>
          </a:p>
        </p:txBody>
      </p:sp>
      <p:sp>
        <p:nvSpPr>
          <p:cNvPr id="3" name="Okomiti tekst s rezerviranim mjestom 2"/>
          <p:cNvSpPr>
            <a:spLocks noGrp="1"/>
          </p:cNvSpPr>
          <p:nvPr>
            <p:ph type="body" orient="vert" idx="1" hasCustomPrompt="1"/>
          </p:nvPr>
        </p:nvSpPr>
        <p:spPr>
          <a:xfrm>
            <a:off x="1371600" y="2295525"/>
            <a:ext cx="9601200" cy="3571875"/>
          </a:xfrm>
        </p:spPr>
        <p:txBody>
          <a:bodyPr vert="eaVert" rtlCol="0"/>
          <a:lstStyle/>
          <a:p>
            <a:pPr lvl="0" rtl="0"/>
            <a:r>
              <a:rPr lang="hr-HR" noProof="0"/>
              <a:t>Uređivanje stilova teksta matrice</a:t>
            </a:r>
          </a:p>
          <a:p>
            <a:pPr lvl="1" rtl="0"/>
            <a:r>
              <a:rPr lang="hr-HR" noProof="0"/>
              <a:t>Druga razina</a:t>
            </a:r>
          </a:p>
          <a:p>
            <a:pPr lvl="2" rtl="0"/>
            <a:r>
              <a:rPr lang="hr-HR" noProof="0"/>
              <a:t>Treća razina</a:t>
            </a:r>
          </a:p>
          <a:p>
            <a:pPr lvl="3" rtl="0"/>
            <a:r>
              <a:rPr lang="hr-HR" noProof="0"/>
              <a:t>Četvrta razina</a:t>
            </a:r>
          </a:p>
          <a:p>
            <a:pPr lvl="4" rtl="0"/>
            <a:r>
              <a:rPr lang="hr-HR" noProof="0"/>
              <a:t>Peta razina</a:t>
            </a:r>
          </a:p>
        </p:txBody>
      </p:sp>
      <p:sp>
        <p:nvSpPr>
          <p:cNvPr id="4" name="Rezervirano mjesto za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5E577B2-1B8C-4F7B-BC39-997B657B6B49}" type="datetime1">
              <a:rPr lang="hr-HR" noProof="0" smtClean="0"/>
              <a:t>30.3.2023.</a:t>
            </a:fld>
            <a:endParaRPr lang="hr-HR" noProof="0"/>
          </a:p>
        </p:txBody>
      </p:sp>
      <p:sp>
        <p:nvSpPr>
          <p:cNvPr id="5" name="Rezervirano mjesto za podnožj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hr-HR" noProof="0"/>
          </a:p>
        </p:txBody>
      </p:sp>
      <p:sp>
        <p:nvSpPr>
          <p:cNvPr id="6" name="Rezervirano mjesto za broj slajd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9E57DC2-970A-4B3E-BB1C-7A09969E49DF}" type="slidenum">
              <a:rPr lang="hr-HR" noProof="0" smtClean="0"/>
              <a:t>‹#›</a:t>
            </a:fld>
            <a:endParaRPr lang="hr-HR" noProof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 rtlCol="0"/>
          <a:lstStyle/>
          <a:p>
            <a:pPr rtl="0"/>
            <a:r>
              <a:rPr lang="hr-HR" noProof="0"/>
              <a:t>Kliknite da biste uredili stil naslova matrice</a:t>
            </a:r>
          </a:p>
        </p:txBody>
      </p:sp>
      <p:sp>
        <p:nvSpPr>
          <p:cNvPr id="3" name="Okomiti tekst s rezerviranim mjestom 2"/>
          <p:cNvSpPr>
            <a:spLocks noGrp="1"/>
          </p:cNvSpPr>
          <p:nvPr>
            <p:ph type="body" orient="vert" idx="1" hasCustomPrompt="1"/>
          </p:nvPr>
        </p:nvSpPr>
        <p:spPr>
          <a:xfrm>
            <a:off x="1371600" y="624156"/>
            <a:ext cx="8179641" cy="5243244"/>
          </a:xfrm>
        </p:spPr>
        <p:txBody>
          <a:bodyPr vert="eaVert" rtlCol="0"/>
          <a:lstStyle/>
          <a:p>
            <a:pPr lvl="0" rtl="0"/>
            <a:r>
              <a:rPr lang="hr-HR" noProof="0"/>
              <a:t>Uređivanje stilova teksta matrice</a:t>
            </a:r>
          </a:p>
          <a:p>
            <a:pPr lvl="1" rtl="0"/>
            <a:r>
              <a:rPr lang="hr-HR" noProof="0"/>
              <a:t>Druga razina</a:t>
            </a:r>
          </a:p>
          <a:p>
            <a:pPr lvl="2" rtl="0"/>
            <a:r>
              <a:rPr lang="hr-HR" noProof="0"/>
              <a:t>Treća razina</a:t>
            </a:r>
          </a:p>
          <a:p>
            <a:pPr lvl="3" rtl="0"/>
            <a:r>
              <a:rPr lang="hr-HR" noProof="0"/>
              <a:t>Četvrta razina</a:t>
            </a:r>
          </a:p>
          <a:p>
            <a:pPr lvl="4" rtl="0"/>
            <a:r>
              <a:rPr lang="hr-HR" noProof="0"/>
              <a:t>Peta razina</a:t>
            </a:r>
          </a:p>
        </p:txBody>
      </p:sp>
      <p:sp>
        <p:nvSpPr>
          <p:cNvPr id="4" name="Rezervirano mjesto za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42BD07D-7BD6-447C-B4D0-1AB95217C974}" type="datetime1">
              <a:rPr lang="hr-HR" noProof="0" smtClean="0"/>
              <a:t>30.3.2023.</a:t>
            </a:fld>
            <a:endParaRPr lang="hr-HR" noProof="0"/>
          </a:p>
        </p:txBody>
      </p:sp>
      <p:sp>
        <p:nvSpPr>
          <p:cNvPr id="5" name="Rezervirano mjesto za podnožj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hr-HR" noProof="0"/>
          </a:p>
        </p:txBody>
      </p:sp>
      <p:sp>
        <p:nvSpPr>
          <p:cNvPr id="6" name="Rezervirano mjesto za broj slajd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9E57DC2-970A-4B3E-BB1C-7A09969E49DF}" type="slidenum">
              <a:rPr lang="hr-HR" noProof="0" smtClean="0"/>
              <a:t>‹#›</a:t>
            </a:fld>
            <a:endParaRPr lang="hr-HR" noProof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hr-HR" noProof="0"/>
              <a:t>Kliknite da biste uredili stil naslova matrice</a:t>
            </a:r>
          </a:p>
        </p:txBody>
      </p:sp>
      <p:sp>
        <p:nvSpPr>
          <p:cNvPr id="3" name="Rezervirano mjesto za sadržaj 2"/>
          <p:cNvSpPr>
            <a:spLocks noGrp="1"/>
          </p:cNvSpPr>
          <p:nvPr>
            <p:ph idx="1" hasCustomPrompt="1"/>
          </p:nvPr>
        </p:nvSpPr>
        <p:spPr/>
        <p:txBody>
          <a:bodyPr rtlCol="0"/>
          <a:lstStyle/>
          <a:p>
            <a:pPr lvl="0" rtl="0"/>
            <a:r>
              <a:rPr lang="hr-HR" noProof="0"/>
              <a:t>Uređivanje stilova teksta matrice</a:t>
            </a:r>
          </a:p>
          <a:p>
            <a:pPr lvl="1" rtl="0"/>
            <a:r>
              <a:rPr lang="hr-HR" noProof="0"/>
              <a:t>Druga razina</a:t>
            </a:r>
          </a:p>
          <a:p>
            <a:pPr lvl="2" rtl="0"/>
            <a:r>
              <a:rPr lang="hr-HR" noProof="0"/>
              <a:t>Treća razina</a:t>
            </a:r>
          </a:p>
          <a:p>
            <a:pPr lvl="3" rtl="0"/>
            <a:r>
              <a:rPr lang="hr-HR" noProof="0"/>
              <a:t>Četvrta razina</a:t>
            </a:r>
          </a:p>
          <a:p>
            <a:pPr lvl="4" rtl="0"/>
            <a:r>
              <a:rPr lang="hr-HR" noProof="0"/>
              <a:t>Peta razina</a:t>
            </a:r>
          </a:p>
        </p:txBody>
      </p:sp>
      <p:sp>
        <p:nvSpPr>
          <p:cNvPr id="4" name="Rezervirano mjesto za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89A902D-91CE-473A-A69F-A43AF4605221}" type="datetime1">
              <a:rPr lang="hr-HR" noProof="0" smtClean="0"/>
              <a:t>30.3.2023.</a:t>
            </a:fld>
            <a:endParaRPr lang="hr-HR" noProof="0"/>
          </a:p>
        </p:txBody>
      </p:sp>
      <p:sp>
        <p:nvSpPr>
          <p:cNvPr id="5" name="Rezervirano mjesto za podnožj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hr-HR" noProof="0"/>
          </a:p>
        </p:txBody>
      </p:sp>
      <p:sp>
        <p:nvSpPr>
          <p:cNvPr id="6" name="Rezervirano mjesto za broj slajd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9E57DC2-970A-4B3E-BB1C-7A09969E49DF}" type="slidenum">
              <a:rPr lang="hr-HR" noProof="0" smtClean="0"/>
              <a:t>‹#›</a:t>
            </a:fld>
            <a:endParaRPr lang="hr-HR" noProof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sekcij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rtlCol="0"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pPr rtl="0"/>
            <a:r>
              <a:rPr lang="hr-HR" noProof="0"/>
              <a:t>Kliknite da biste uredili stil naslova matrice</a:t>
            </a:r>
          </a:p>
        </p:txBody>
      </p:sp>
      <p:sp>
        <p:nvSpPr>
          <p:cNvPr id="3" name="Rezervirano mjesto za tekst 2"/>
          <p:cNvSpPr>
            <a:spLocks noGrp="1"/>
          </p:cNvSpPr>
          <p:nvPr>
            <p:ph type="body" idx="1" hasCustomPrompt="1"/>
          </p:nvPr>
        </p:nvSpPr>
        <p:spPr>
          <a:xfrm>
            <a:off x="765025" y="4216328"/>
            <a:ext cx="9612971" cy="1143324"/>
          </a:xfrm>
        </p:spPr>
        <p:txBody>
          <a:bodyPr rtlCol="0"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hr-HR" noProof="0"/>
              <a:t>Uređivanje stilova teksta matrice</a:t>
            </a:r>
          </a:p>
        </p:txBody>
      </p:sp>
      <p:sp>
        <p:nvSpPr>
          <p:cNvPr id="4" name="Rezervirano mjesto za datum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CD72E4A0-F20C-4493-B96E-E0DD7C3A1890}" type="datetime1">
              <a:rPr lang="hr-HR" noProof="0" smtClean="0"/>
              <a:t>30.3.2023.</a:t>
            </a:fld>
            <a:endParaRPr lang="hr-HR" noProof="0"/>
          </a:p>
        </p:txBody>
      </p:sp>
      <p:sp>
        <p:nvSpPr>
          <p:cNvPr id="5" name="Rezervirano mjesto za podnožje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 rtlCol="0"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pPr rtl="0"/>
            <a:endParaRPr lang="hr-HR" noProof="0"/>
          </a:p>
        </p:txBody>
      </p:sp>
      <p:sp>
        <p:nvSpPr>
          <p:cNvPr id="6" name="Rezervirano mjesto za broj slajda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69E57DC2-970A-4B3E-BB1C-7A09969E49DF}" type="slidenum">
              <a:rPr lang="hr-HR" noProof="0" smtClean="0"/>
              <a:pPr rtl="0"/>
              <a:t>‹#›</a:t>
            </a:fld>
            <a:endParaRPr lang="hr-HR" noProof="0"/>
          </a:p>
        </p:txBody>
      </p:sp>
      <p:sp>
        <p:nvSpPr>
          <p:cNvPr id="7" name="Prostoručni oblik 6" title="Oznaka obrezivanja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r>
              <a:rPr lang="hr-HR" noProof="0"/>
              <a:t>Kliknite da biste uredili stil naslova matrice</a:t>
            </a:r>
          </a:p>
        </p:txBody>
      </p:sp>
      <p:sp>
        <p:nvSpPr>
          <p:cNvPr id="3" name="Rezervirano mjesto za sadržaj 2"/>
          <p:cNvSpPr>
            <a:spLocks noGrp="1"/>
          </p:cNvSpPr>
          <p:nvPr>
            <p:ph sz="half" idx="1" hasCustomPrompt="1"/>
          </p:nvPr>
        </p:nvSpPr>
        <p:spPr>
          <a:xfrm>
            <a:off x="1371600" y="2285999"/>
            <a:ext cx="4447786" cy="3581401"/>
          </a:xfrm>
        </p:spPr>
        <p:txBody>
          <a:bodyPr rtlCol="0"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 rtl="0"/>
            <a:r>
              <a:rPr lang="hr-HR" noProof="0"/>
              <a:t>Uređivanje stilova teksta matrice</a:t>
            </a:r>
          </a:p>
          <a:p>
            <a:pPr lvl="1" rtl="0"/>
            <a:r>
              <a:rPr lang="hr-HR" noProof="0"/>
              <a:t>Druga razina</a:t>
            </a:r>
          </a:p>
          <a:p>
            <a:pPr lvl="2" rtl="0"/>
            <a:r>
              <a:rPr lang="hr-HR" noProof="0"/>
              <a:t>Treća razina</a:t>
            </a:r>
          </a:p>
          <a:p>
            <a:pPr lvl="3" rtl="0"/>
            <a:r>
              <a:rPr lang="hr-HR" noProof="0"/>
              <a:t>Četvrta razina</a:t>
            </a:r>
          </a:p>
          <a:p>
            <a:pPr lvl="4" rtl="0"/>
            <a:r>
              <a:rPr lang="hr-HR" noProof="0"/>
              <a:t>Peta razina</a:t>
            </a:r>
          </a:p>
        </p:txBody>
      </p:sp>
      <p:sp>
        <p:nvSpPr>
          <p:cNvPr id="4" name="Rezervirano mjesto za sadržaj 3"/>
          <p:cNvSpPr>
            <a:spLocks noGrp="1"/>
          </p:cNvSpPr>
          <p:nvPr>
            <p:ph sz="half" idx="2" hasCustomPrompt="1"/>
          </p:nvPr>
        </p:nvSpPr>
        <p:spPr>
          <a:xfrm>
            <a:off x="6525403" y="2285999"/>
            <a:ext cx="4447786" cy="3581401"/>
          </a:xfrm>
        </p:spPr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 rtl="0"/>
            <a:r>
              <a:rPr lang="hr-HR" noProof="0"/>
              <a:t>Uređivanje stilova teksta matrice</a:t>
            </a:r>
          </a:p>
          <a:p>
            <a:pPr lvl="1" rtl="0"/>
            <a:r>
              <a:rPr lang="hr-HR" noProof="0"/>
              <a:t>Druga razina</a:t>
            </a:r>
          </a:p>
          <a:p>
            <a:pPr lvl="2" rtl="0"/>
            <a:r>
              <a:rPr lang="hr-HR" noProof="0"/>
              <a:t>Treća razina</a:t>
            </a:r>
          </a:p>
          <a:p>
            <a:pPr lvl="3" rtl="0"/>
            <a:r>
              <a:rPr lang="hr-HR" noProof="0"/>
              <a:t>Četvrta razina</a:t>
            </a:r>
          </a:p>
          <a:p>
            <a:pPr lvl="4" rtl="0"/>
            <a:r>
              <a:rPr lang="hr-HR" noProof="0"/>
              <a:t>Peta razina</a:t>
            </a:r>
          </a:p>
        </p:txBody>
      </p:sp>
      <p:sp>
        <p:nvSpPr>
          <p:cNvPr id="5" name="Rezervirano mjesto za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992D8A0-E71C-48CF-968F-5F702DEE5771}" type="datetime1">
              <a:rPr lang="hr-HR" noProof="0" smtClean="0"/>
              <a:t>30.3.2023.</a:t>
            </a:fld>
            <a:endParaRPr lang="hr-HR" noProof="0"/>
          </a:p>
        </p:txBody>
      </p:sp>
      <p:sp>
        <p:nvSpPr>
          <p:cNvPr id="6" name="Rezervirano mjesto za podnožj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hr-HR" noProof="0"/>
          </a:p>
        </p:txBody>
      </p:sp>
      <p:sp>
        <p:nvSpPr>
          <p:cNvPr id="7" name="Rezervirano mjesto za broj slajd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9E57DC2-970A-4B3E-BB1C-7A09969E49DF}" type="slidenum">
              <a:rPr lang="hr-HR" noProof="0" smtClean="0"/>
              <a:t>‹#›</a:t>
            </a:fld>
            <a:endParaRPr lang="hr-HR" noProof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r>
              <a:rPr lang="hr-HR" noProof="0"/>
              <a:t>Kliknite da biste uredili stil naslova matrice</a:t>
            </a:r>
          </a:p>
        </p:txBody>
      </p:sp>
      <p:sp>
        <p:nvSpPr>
          <p:cNvPr id="3" name="Rezervirano mjesto za tekst 2"/>
          <p:cNvSpPr>
            <a:spLocks noGrp="1"/>
          </p:cNvSpPr>
          <p:nvPr>
            <p:ph type="body" idx="1" hasCustomPrompt="1"/>
          </p:nvPr>
        </p:nvSpPr>
        <p:spPr>
          <a:xfrm>
            <a:off x="1371600" y="2340864"/>
            <a:ext cx="4443984" cy="823912"/>
          </a:xfrm>
        </p:spPr>
        <p:txBody>
          <a:bodyPr rtlCol="0"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hr-HR" noProof="0"/>
              <a:t>Uređivanje stilova teksta matrice</a:t>
            </a:r>
          </a:p>
        </p:txBody>
      </p:sp>
      <p:sp>
        <p:nvSpPr>
          <p:cNvPr id="4" name="Rezervirano mjesto za sadržaj 3"/>
          <p:cNvSpPr>
            <a:spLocks noGrp="1"/>
          </p:cNvSpPr>
          <p:nvPr>
            <p:ph sz="half" idx="2" hasCustomPrompt="1"/>
          </p:nvPr>
        </p:nvSpPr>
        <p:spPr>
          <a:xfrm>
            <a:off x="1371600" y="3305207"/>
            <a:ext cx="4443984" cy="2562193"/>
          </a:xfrm>
        </p:spPr>
        <p:txBody>
          <a:bodyPr rtlCol="0"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 rtl="0"/>
            <a:r>
              <a:rPr lang="hr-HR" noProof="0"/>
              <a:t>Uređivanje stilova teksta matrice</a:t>
            </a:r>
          </a:p>
          <a:p>
            <a:pPr lvl="1" rtl="0"/>
            <a:r>
              <a:rPr lang="hr-HR" noProof="0"/>
              <a:t>Druga razina</a:t>
            </a:r>
          </a:p>
          <a:p>
            <a:pPr lvl="2" rtl="0"/>
            <a:r>
              <a:rPr lang="hr-HR" noProof="0"/>
              <a:t>Treća razina</a:t>
            </a:r>
          </a:p>
          <a:p>
            <a:pPr lvl="3" rtl="0"/>
            <a:r>
              <a:rPr lang="hr-HR" noProof="0"/>
              <a:t>Četvrta razina</a:t>
            </a:r>
          </a:p>
          <a:p>
            <a:pPr lvl="4" rtl="0"/>
            <a:r>
              <a:rPr lang="hr-HR" noProof="0"/>
              <a:t>Peta razina</a:t>
            </a:r>
          </a:p>
        </p:txBody>
      </p:sp>
      <p:sp>
        <p:nvSpPr>
          <p:cNvPr id="5" name="Rezervirano mjesto za tekst 4"/>
          <p:cNvSpPr>
            <a:spLocks noGrp="1"/>
          </p:cNvSpPr>
          <p:nvPr>
            <p:ph type="body" sz="quarter" idx="3" hasCustomPrompt="1"/>
          </p:nvPr>
        </p:nvSpPr>
        <p:spPr>
          <a:xfrm>
            <a:off x="6525014" y="2340864"/>
            <a:ext cx="4443984" cy="823912"/>
          </a:xfrm>
        </p:spPr>
        <p:txBody>
          <a:bodyPr rtlCol="0"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hr-HR" noProof="0"/>
              <a:t>Uređivanje stilova teksta matrice</a:t>
            </a:r>
          </a:p>
        </p:txBody>
      </p:sp>
      <p:sp>
        <p:nvSpPr>
          <p:cNvPr id="6" name="Rezervirano mjesto za sadržaj 5"/>
          <p:cNvSpPr>
            <a:spLocks noGrp="1"/>
          </p:cNvSpPr>
          <p:nvPr>
            <p:ph sz="quarter" idx="4" hasCustomPrompt="1"/>
          </p:nvPr>
        </p:nvSpPr>
        <p:spPr>
          <a:xfrm>
            <a:off x="6525014" y="3305207"/>
            <a:ext cx="4443984" cy="2562193"/>
          </a:xfrm>
        </p:spPr>
        <p:txBody>
          <a:bodyPr rtlCol="0"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 rtl="0"/>
            <a:r>
              <a:rPr lang="hr-HR" noProof="0"/>
              <a:t>Uređivanje stilova teksta matrice</a:t>
            </a:r>
          </a:p>
          <a:p>
            <a:pPr lvl="1" rtl="0"/>
            <a:r>
              <a:rPr lang="hr-HR" noProof="0"/>
              <a:t>Druga razina</a:t>
            </a:r>
          </a:p>
          <a:p>
            <a:pPr lvl="2" rtl="0"/>
            <a:r>
              <a:rPr lang="hr-HR" noProof="0"/>
              <a:t>Treća razina</a:t>
            </a:r>
          </a:p>
          <a:p>
            <a:pPr lvl="3" rtl="0"/>
            <a:r>
              <a:rPr lang="hr-HR" noProof="0"/>
              <a:t>Četvrta razina</a:t>
            </a:r>
          </a:p>
          <a:p>
            <a:pPr lvl="4" rtl="0"/>
            <a:r>
              <a:rPr lang="hr-HR" noProof="0"/>
              <a:t>Peta razina</a:t>
            </a:r>
          </a:p>
        </p:txBody>
      </p:sp>
      <p:sp>
        <p:nvSpPr>
          <p:cNvPr id="7" name="Rezervirano mjesto za datum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135B25F-1B37-41C8-8109-678240CEA3D0}" type="datetime1">
              <a:rPr lang="hr-HR" noProof="0" smtClean="0"/>
              <a:t>30.3.2023.</a:t>
            </a:fld>
            <a:endParaRPr lang="hr-HR" noProof="0"/>
          </a:p>
        </p:txBody>
      </p:sp>
      <p:sp>
        <p:nvSpPr>
          <p:cNvPr id="8" name="Rezervirano mjesto za podnožje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hr-HR" noProof="0"/>
          </a:p>
        </p:txBody>
      </p:sp>
      <p:sp>
        <p:nvSpPr>
          <p:cNvPr id="9" name="Rezervirano mjesto za broj slajda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9E57DC2-970A-4B3E-BB1C-7A09969E49DF}" type="slidenum">
              <a:rPr lang="hr-HR" noProof="0" smtClean="0"/>
              <a:t>‹#›</a:t>
            </a:fld>
            <a:endParaRPr lang="hr-HR" noProof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hr-HR" noProof="0"/>
              <a:t>Kliknite da biste uredili stil naslova matrice</a:t>
            </a:r>
          </a:p>
        </p:txBody>
      </p:sp>
      <p:sp>
        <p:nvSpPr>
          <p:cNvPr id="3" name="Rezervirano mjesto za datum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E10F43F-633F-4ED2-AA02-4AEAAF47A490}" type="datetime1">
              <a:rPr lang="hr-HR" noProof="0" smtClean="0"/>
              <a:t>30.3.2023.</a:t>
            </a:fld>
            <a:endParaRPr lang="hr-HR" noProof="0"/>
          </a:p>
        </p:txBody>
      </p:sp>
      <p:sp>
        <p:nvSpPr>
          <p:cNvPr id="4" name="Rezervirano mjesto za podnožje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hr-HR" noProof="0"/>
          </a:p>
        </p:txBody>
      </p:sp>
      <p:sp>
        <p:nvSpPr>
          <p:cNvPr id="5" name="Rezervirano mjesto za broj slajda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9E57DC2-970A-4B3E-BB1C-7A09969E49DF}" type="slidenum">
              <a:rPr lang="hr-HR" noProof="0" smtClean="0"/>
              <a:t>‹#›</a:t>
            </a:fld>
            <a:endParaRPr lang="hr-HR" noProof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 datum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5A2F0AF-F7FA-43C5-8E7A-52C557830065}" type="datetime1">
              <a:rPr lang="hr-HR" noProof="0" smtClean="0"/>
              <a:t>30.3.2023.</a:t>
            </a:fld>
            <a:endParaRPr lang="hr-HR" noProof="0"/>
          </a:p>
        </p:txBody>
      </p:sp>
      <p:sp>
        <p:nvSpPr>
          <p:cNvPr id="3" name="Rezervirano mjesto za podnožje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hr-HR" noProof="0"/>
          </a:p>
        </p:txBody>
      </p:sp>
      <p:sp>
        <p:nvSpPr>
          <p:cNvPr id="4" name="Rezervirano mjesto za broj slajda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9E57DC2-970A-4B3E-BB1C-7A09969E49DF}" type="slidenum">
              <a:rPr lang="hr-HR" noProof="0" smtClean="0"/>
              <a:t>‹#›</a:t>
            </a:fld>
            <a:endParaRPr lang="hr-HR" noProof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avokutnik 7" title="Pozadinski oblik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rtlCol="0"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pPr rtl="0"/>
            <a:r>
              <a:rPr lang="hr-HR" noProof="0"/>
              <a:t>Kliknite da biste uredili stil naslova matrice</a:t>
            </a:r>
          </a:p>
        </p:txBody>
      </p:sp>
      <p:sp>
        <p:nvSpPr>
          <p:cNvPr id="3" name="Rezervirano mjesto za sadržaj 2"/>
          <p:cNvSpPr>
            <a:spLocks noGrp="1"/>
          </p:cNvSpPr>
          <p:nvPr>
            <p:ph idx="1" hasCustomPrompt="1"/>
          </p:nvPr>
        </p:nvSpPr>
        <p:spPr>
          <a:xfrm>
            <a:off x="6256020" y="685801"/>
            <a:ext cx="5212080" cy="5175250"/>
          </a:xfrm>
        </p:spPr>
        <p:txBody>
          <a:bodyPr rtlCol="0"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hr-HR" noProof="0"/>
              <a:t>Uređivanje stilova teksta matrice</a:t>
            </a:r>
          </a:p>
          <a:p>
            <a:pPr lvl="1" rtl="0"/>
            <a:r>
              <a:rPr lang="hr-HR" noProof="0"/>
              <a:t>Druga razina</a:t>
            </a:r>
          </a:p>
          <a:p>
            <a:pPr lvl="2" rtl="0"/>
            <a:r>
              <a:rPr lang="hr-HR" noProof="0"/>
              <a:t>Treća razina</a:t>
            </a:r>
          </a:p>
          <a:p>
            <a:pPr lvl="3" rtl="0"/>
            <a:r>
              <a:rPr lang="hr-HR" noProof="0"/>
              <a:t>Četvrta razina</a:t>
            </a:r>
          </a:p>
          <a:p>
            <a:pPr lvl="4" rtl="0"/>
            <a:r>
              <a:rPr lang="hr-HR" noProof="0"/>
              <a:t>Peta razina</a:t>
            </a:r>
          </a:p>
        </p:txBody>
      </p:sp>
      <p:sp>
        <p:nvSpPr>
          <p:cNvPr id="4" name="Rezervirano mjesto za tekst 3"/>
          <p:cNvSpPr>
            <a:spLocks noGrp="1"/>
          </p:cNvSpPr>
          <p:nvPr>
            <p:ph type="body" sz="half" idx="2" hasCustomPrompt="1"/>
          </p:nvPr>
        </p:nvSpPr>
        <p:spPr>
          <a:xfrm>
            <a:off x="723900" y="2856344"/>
            <a:ext cx="3855720" cy="3011056"/>
          </a:xfrm>
        </p:spPr>
        <p:txBody>
          <a:bodyPr rtlCol="0"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hr-HR" noProof="0"/>
              <a:t>Uređivanje stilova teksta matrice</a:t>
            </a:r>
          </a:p>
        </p:txBody>
      </p:sp>
      <p:sp>
        <p:nvSpPr>
          <p:cNvPr id="5" name="Rezervirano mjesto za datum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2E4A3143-EA38-4614-9998-9EB65FB85419}" type="datetime1">
              <a:rPr lang="hr-HR" noProof="0" smtClean="0"/>
              <a:t>30.3.2023.</a:t>
            </a:fld>
            <a:endParaRPr lang="hr-HR" noProof="0"/>
          </a:p>
        </p:txBody>
      </p:sp>
      <p:sp>
        <p:nvSpPr>
          <p:cNvPr id="6" name="Rezervirano mjesto za podnožje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endParaRPr lang="hr-HR" noProof="0"/>
          </a:p>
        </p:txBody>
      </p:sp>
      <p:sp>
        <p:nvSpPr>
          <p:cNvPr id="7" name="Rezervirano mjesto za broj slajda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69E57DC2-970A-4B3E-BB1C-7A09969E49DF}" type="slidenum">
              <a:rPr lang="hr-HR" noProof="0" smtClean="0"/>
              <a:pPr rtl="0"/>
              <a:t>‹#›</a:t>
            </a:fld>
            <a:endParaRPr lang="hr-HR" noProof="0"/>
          </a:p>
        </p:txBody>
      </p:sp>
      <p:sp>
        <p:nvSpPr>
          <p:cNvPr id="9" name="Pravokutnik 8" title="Traka razdjelnika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avokutnik 7" title="Pozadinski oblik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rtlCol="0"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pPr rtl="0"/>
            <a:r>
              <a:rPr lang="hr-HR" noProof="0"/>
              <a:t>Kliknite da biste uredili stil naslova matrice</a:t>
            </a:r>
          </a:p>
        </p:txBody>
      </p:sp>
      <p:sp>
        <p:nvSpPr>
          <p:cNvPr id="3" name="Rezervirano mjesto za sliku 2"/>
          <p:cNvSpPr>
            <a:spLocks noGrp="1" noChangeAspect="1"/>
          </p:cNvSpPr>
          <p:nvPr>
            <p:ph type="pic" idx="1" hasCustomPrompt="1"/>
          </p:nvPr>
        </p:nvSpPr>
        <p:spPr>
          <a:xfrm>
            <a:off x="5532120" y="0"/>
            <a:ext cx="6659880" cy="6857999"/>
          </a:xfrm>
        </p:spPr>
        <p:txBody>
          <a:bodyPr rtlCol="0"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hr-HR" noProof="0"/>
              <a:t>Kliknite ikonu da biste dodali sliku</a:t>
            </a:r>
          </a:p>
        </p:txBody>
      </p:sp>
      <p:sp>
        <p:nvSpPr>
          <p:cNvPr id="4" name="Rezervirano mjesto za tekst 3"/>
          <p:cNvSpPr>
            <a:spLocks noGrp="1"/>
          </p:cNvSpPr>
          <p:nvPr>
            <p:ph type="body" sz="half" idx="2" hasCustomPrompt="1"/>
          </p:nvPr>
        </p:nvSpPr>
        <p:spPr>
          <a:xfrm>
            <a:off x="723900" y="2855968"/>
            <a:ext cx="3855720" cy="3011432"/>
          </a:xfrm>
        </p:spPr>
        <p:txBody>
          <a:bodyPr rtlCol="0"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hr-HR" noProof="0"/>
              <a:t>Uređivanje stilova teksta matrice</a:t>
            </a:r>
          </a:p>
        </p:txBody>
      </p:sp>
      <p:sp>
        <p:nvSpPr>
          <p:cNvPr id="5" name="Rezervirano mjesto za datum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7A9D7784-9E9D-4822-8A61-A8C65FA8489E}" type="datetime1">
              <a:rPr lang="hr-HR" noProof="0" smtClean="0"/>
              <a:t>30.3.2023.</a:t>
            </a:fld>
            <a:endParaRPr lang="hr-HR" noProof="0"/>
          </a:p>
        </p:txBody>
      </p:sp>
      <p:sp>
        <p:nvSpPr>
          <p:cNvPr id="6" name="Rezervirano mjesto za podnožje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endParaRPr lang="hr-HR" noProof="0"/>
          </a:p>
        </p:txBody>
      </p:sp>
      <p:sp>
        <p:nvSpPr>
          <p:cNvPr id="7" name="Rezervirano mjesto za broj slajda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69E57DC2-970A-4B3E-BB1C-7A09969E49DF}" type="slidenum">
              <a:rPr lang="hr-HR" noProof="0" smtClean="0"/>
              <a:pPr rtl="0"/>
              <a:t>‹#›</a:t>
            </a:fld>
            <a:endParaRPr lang="hr-HR" noProof="0"/>
          </a:p>
        </p:txBody>
      </p:sp>
      <p:sp>
        <p:nvSpPr>
          <p:cNvPr id="9" name="Pravokutnik 8" title="Traka razdjelnika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 naslov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rtl="0"/>
            <a:r>
              <a:rPr lang="hr-HR" noProof="0"/>
              <a:t>Kliknite da biste uredili stil naslova matrice</a:t>
            </a:r>
          </a:p>
        </p:txBody>
      </p:sp>
      <p:sp>
        <p:nvSpPr>
          <p:cNvPr id="3" name="Rezervirano mjesto za tekst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hr-HR" noProof="0"/>
              <a:t>Uređivanje stilova teksta matrice</a:t>
            </a:r>
          </a:p>
          <a:p>
            <a:pPr lvl="1" rtl="0"/>
            <a:r>
              <a:rPr lang="hr-HR" noProof="0"/>
              <a:t>Druga razina</a:t>
            </a:r>
          </a:p>
          <a:p>
            <a:pPr lvl="2" rtl="0"/>
            <a:r>
              <a:rPr lang="hr-HR" noProof="0"/>
              <a:t>Treća razina</a:t>
            </a:r>
          </a:p>
          <a:p>
            <a:pPr lvl="3" rtl="0"/>
            <a:r>
              <a:rPr lang="hr-HR" noProof="0"/>
              <a:t>Četvrta razina</a:t>
            </a:r>
          </a:p>
          <a:p>
            <a:pPr lvl="4" rtl="0"/>
            <a:r>
              <a:rPr lang="hr-HR" noProof="0"/>
              <a:t>Peta razina</a:t>
            </a:r>
          </a:p>
        </p:txBody>
      </p:sp>
      <p:sp>
        <p:nvSpPr>
          <p:cNvPr id="4" name="Rezervirano mjesto za datum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pPr rtl="0"/>
            <a:fld id="{C982DEDF-57BD-4C31-A7BE-6C153CEB40F3}" type="datetime1">
              <a:rPr lang="hr-HR" noProof="0" smtClean="0"/>
              <a:t>30.3.2023.</a:t>
            </a:fld>
            <a:endParaRPr lang="hr-HR" noProof="0"/>
          </a:p>
        </p:txBody>
      </p:sp>
      <p:sp>
        <p:nvSpPr>
          <p:cNvPr id="5" name="Rezervirano mjesto za podnožje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pPr rtl="0"/>
            <a:endParaRPr lang="hr-HR" noProof="0"/>
          </a:p>
        </p:txBody>
      </p:sp>
      <p:sp>
        <p:nvSpPr>
          <p:cNvPr id="6" name="Rezervirano mjesto za broj slajda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pPr rtl="0"/>
            <a:fld id="{69E57DC2-970A-4B3E-BB1C-7A09969E49DF}" type="slidenum">
              <a:rPr lang="hr-HR" noProof="0" smtClean="0"/>
              <a:pPr rtl="0"/>
              <a:t>‹#›</a:t>
            </a:fld>
            <a:endParaRPr lang="hr-HR" noProof="0"/>
          </a:p>
        </p:txBody>
      </p:sp>
      <p:sp>
        <p:nvSpPr>
          <p:cNvPr id="9" name="Pravokutnik 8" title="Bočna traka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s://biomed.ba/blog/majcina-dusica/" TargetMode="External"/><Relationship Id="rId13" Type="http://schemas.openxmlformats.org/officeDocument/2006/relationships/hyperlink" Target="https://www.zakon.hr/cms.htm?id=27325" TargetMode="External"/><Relationship Id="rId3" Type="http://schemas.openxmlformats.org/officeDocument/2006/relationships/hyperlink" Target="https://www.hps.hr/planinarski-putovi/" TargetMode="External"/><Relationship Id="rId7" Type="http://schemas.openxmlformats.org/officeDocument/2006/relationships/hyperlink" Target="https://www.plantea.com.hr/plemeniti-stolisnik/" TargetMode="External"/><Relationship Id="rId12" Type="http://schemas.openxmlformats.org/officeDocument/2006/relationships/hyperlink" Target="https://www.auto-karta-hrvatske.com/potravlje/bicin-grad/" TargetMode="External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ferata.hr/feratin-dir-po-cetinskoj-krajini-by-petar-malbasa-47/1-pogled-iz-potravlja-na-utvrdu-podtravnik-u-narodu-jos-zvan-bicin-grad-i-kotromanic-kula-koja-se-nalazi-15km-od-sinja/" TargetMode="External"/><Relationship Id="rId11" Type="http://schemas.openxmlformats.org/officeDocument/2006/relationships/hyperlink" Target="https://gorila.jutarnji.hr/profile/dani/2011/06/13/kako-odrediti-strane-svijeta-strane-svijeta-u-prirodi-kako-se-orijentirati-u-prirodi/" TargetMode="External"/><Relationship Id="rId5" Type="http://schemas.openxmlformats.org/officeDocument/2006/relationships/hyperlink" Target="https://www.facebook.com/potravlje/about/" TargetMode="External"/><Relationship Id="rId15" Type="http://schemas.openxmlformats.org/officeDocument/2006/relationships/hyperlink" Target="https://www.google.com/maps" TargetMode="External"/><Relationship Id="rId10" Type="http://schemas.openxmlformats.org/officeDocument/2006/relationships/hyperlink" Target="https://hr.puntomarinero.com/from-which-side-does-moss/" TargetMode="External"/><Relationship Id="rId4" Type="http://schemas.openxmlformats.org/officeDocument/2006/relationships/hyperlink" Target="https://dalmatinskiportal.hr/vijesti/utvrda-travnik-iznad-potravlja--od-prapovijesti-je-na-tom-mjestu-gradina/9627" TargetMode="External"/><Relationship Id="rId9" Type="http://schemas.openxmlformats.org/officeDocument/2006/relationships/hyperlink" Target="https://visitvrlika.com/hr/sto-vidjeti/planina-svilaja" TargetMode="External"/><Relationship Id="rId14" Type="http://schemas.openxmlformats.org/officeDocument/2006/relationships/hyperlink" Target="https://www.bookwidgets.com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jpe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51D149FF-24EA-4575-93C6-D58A025865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2558956" y="1480930"/>
            <a:ext cx="4975700" cy="3672027"/>
          </a:xfrm>
        </p:spPr>
        <p:txBody>
          <a:bodyPr rtlCol="0" anchor="ctr">
            <a:normAutofit/>
          </a:bodyPr>
          <a:lstStyle/>
          <a:p>
            <a:pPr algn="r"/>
            <a:r>
              <a:rPr lang="hr-HR" sz="4800"/>
              <a:t>Potraga na potravniku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8698058" y="1480930"/>
            <a:ext cx="2728917" cy="3732515"/>
          </a:xfrm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 algn="l">
              <a:spcAft>
                <a:spcPts val="600"/>
              </a:spcAft>
            </a:pPr>
            <a:r>
              <a:rPr lang="hr-HR" sz="3000">
                <a:latin typeface="Microsoft Sans Serif"/>
                <a:ea typeface="Microsoft Sans Serif"/>
                <a:cs typeface="Microsoft Sans Serif"/>
              </a:rPr>
              <a:t>ESCAPE ROOM U PRIRODI</a:t>
            </a:r>
          </a:p>
          <a:p>
            <a:pPr algn="l">
              <a:spcAft>
                <a:spcPts val="600"/>
              </a:spcAft>
            </a:pPr>
            <a:endParaRPr lang="hr-HR" sz="3000">
              <a:latin typeface="Microsoft Sans Serif"/>
              <a:ea typeface="Microsoft Sans Serif"/>
              <a:cs typeface="Microsoft Sans Serif"/>
            </a:endParaRPr>
          </a:p>
          <a:p>
            <a:pPr algn="l">
              <a:spcAft>
                <a:spcPts val="600"/>
              </a:spcAft>
            </a:pPr>
            <a:r>
              <a:rPr lang="hr-HR" sz="3000">
                <a:latin typeface="Microsoft Sans Serif"/>
                <a:ea typeface="Microsoft Sans Serif"/>
                <a:cs typeface="Microsoft Sans Serif"/>
              </a:rPr>
              <a:t>Mirena Buljan Bašić</a:t>
            </a:r>
          </a:p>
          <a:p>
            <a:pPr algn="l">
              <a:spcAft>
                <a:spcPts val="600"/>
              </a:spcAft>
            </a:pPr>
            <a:r>
              <a:rPr lang="hr-HR" sz="3000">
                <a:latin typeface="Microsoft Sans Serif"/>
                <a:ea typeface="Microsoft Sans Serif"/>
                <a:cs typeface="Microsoft Sans Serif"/>
              </a:rPr>
              <a:t>Matija Širić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CC965133-69F4-4869-A4C0-97C9B2B600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376"/>
            <a:ext cx="2108425" cy="685762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3" name="Freeform 6">
            <a:extLst>
              <a:ext uri="{FF2B5EF4-FFF2-40B4-BE49-F238E27FC236}">
                <a16:creationId xmlns:a16="http://schemas.microsoft.com/office/drawing/2014/main" id="{43FEB8E0-28C6-45D4-B8D7-F36F09074E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H="1" flipV="1">
            <a:off x="1125266" y="744469"/>
            <a:ext cx="3275668" cy="4408488"/>
          </a:xfrm>
          <a:custGeom>
            <a:avLst/>
            <a:gdLst/>
            <a:ahLst/>
            <a:cxnLst/>
            <a:rect l="l" t="t" r="r" b="b"/>
            <a:pathLst>
              <a:path w="10002" h="10000">
                <a:moveTo>
                  <a:pt x="8763" y="0"/>
                </a:moveTo>
                <a:lnTo>
                  <a:pt x="10002" y="0"/>
                </a:lnTo>
                <a:lnTo>
                  <a:pt x="10002" y="10000"/>
                </a:lnTo>
                <a:lnTo>
                  <a:pt x="2" y="10000"/>
                </a:lnTo>
                <a:cubicBezTo>
                  <a:pt x="-2" y="9698"/>
                  <a:pt x="4" y="9427"/>
                  <a:pt x="0" y="9125"/>
                </a:cubicBezTo>
                <a:lnTo>
                  <a:pt x="8763" y="9128"/>
                </a:lnTo>
                <a:lnTo>
                  <a:pt x="8763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409EBF91-BD5B-4CA7-8B07-993751CD39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116357" y="2463421"/>
            <a:ext cx="0" cy="2033516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0108262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96282C0-351C-48EE-A89D-D662C5DB25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E9F5E51-8DA1-82B3-4178-414FFDCDCB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00824" y="685800"/>
            <a:ext cx="6176776" cy="1485900"/>
          </a:xfrm>
        </p:spPr>
        <p:txBody>
          <a:bodyPr>
            <a:normAutofit/>
          </a:bodyPr>
          <a:lstStyle/>
          <a:p>
            <a:r>
              <a:rPr lang="en-US" dirty="0" err="1"/>
              <a:t>Literatura</a:t>
            </a:r>
            <a:r>
              <a:rPr lang="en-US" dirty="0"/>
              <a:t>/ </a:t>
            </a:r>
            <a:r>
              <a:rPr lang="en-US" dirty="0" err="1"/>
              <a:t>Izvori</a:t>
            </a:r>
            <a:r>
              <a:rPr lang="en-US" dirty="0"/>
              <a:t> </a:t>
            </a:r>
          </a:p>
        </p:txBody>
      </p:sp>
      <p:pic>
        <p:nvPicPr>
          <p:cNvPr id="5" name="Picture 5" descr="A picture containing rock, outdoor, valley, mountain&#10;&#10;Description automatically generated">
            <a:extLst>
              <a:ext uri="{FF2B5EF4-FFF2-40B4-BE49-F238E27FC236}">
                <a16:creationId xmlns:a16="http://schemas.microsoft.com/office/drawing/2014/main" id="{DAF44EFA-289D-953C-B12E-C6D226A6541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2368" b="2602"/>
          <a:stretch/>
        </p:blipFill>
        <p:spPr>
          <a:xfrm rot="5400000">
            <a:off x="-1242228" y="1242227"/>
            <a:ext cx="6858000" cy="4373546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1B35EC73-2F87-44A7-B231-910536590D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37354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85784C-D68A-C096-F807-67BD466A5A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00824" y="1638822"/>
            <a:ext cx="6176776" cy="3581400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buNone/>
            </a:pPr>
            <a:r>
              <a:rPr lang="en-US" sz="1000" dirty="0">
                <a:latin typeface="Microsoft Sans Serif"/>
                <a:ea typeface="+mn-lt"/>
                <a:cs typeface="+mn-lt"/>
                <a:hlinkClick r:id="rId3"/>
              </a:rPr>
              <a:t>https://www.hps.hr/planinarski-putovi/</a:t>
            </a:r>
            <a:r>
              <a:rPr lang="en-US" sz="1000" dirty="0">
                <a:latin typeface="Microsoft Sans Serif"/>
                <a:ea typeface="+mn-lt"/>
                <a:cs typeface="+mn-lt"/>
              </a:rPr>
              <a:t> </a:t>
            </a:r>
          </a:p>
          <a:p>
            <a:pPr marL="0" indent="0">
              <a:buNone/>
            </a:pPr>
            <a:r>
              <a:rPr lang="en-US" sz="1000" dirty="0">
                <a:latin typeface="Microsoft Sans Serif"/>
                <a:ea typeface="+mn-lt"/>
                <a:cs typeface="+mn-lt"/>
                <a:hlinkClick r:id="rId4"/>
              </a:rPr>
              <a:t>https://dalmatinskiportal.hr/vijesti/utvrda-travnik-iznad-potravlja--od-prapovijesti-je-na-tom-mjestu-gradina/9627</a:t>
            </a:r>
            <a:r>
              <a:rPr lang="en-US" sz="1000" dirty="0">
                <a:latin typeface="Microsoft Sans Serif"/>
                <a:ea typeface="+mn-lt"/>
                <a:cs typeface="+mn-lt"/>
              </a:rPr>
              <a:t> </a:t>
            </a:r>
          </a:p>
          <a:p>
            <a:pPr marL="0" indent="0">
              <a:buNone/>
            </a:pPr>
            <a:r>
              <a:rPr lang="en-US" sz="1000" dirty="0">
                <a:latin typeface="Microsoft Sans Serif"/>
                <a:ea typeface="+mn-lt"/>
                <a:cs typeface="+mn-lt"/>
                <a:hlinkClick r:id="rId5"/>
              </a:rPr>
              <a:t>https://www.facebook.com/potravlje/about/</a:t>
            </a:r>
            <a:r>
              <a:rPr lang="en-US" sz="1000" dirty="0">
                <a:latin typeface="Microsoft Sans Serif"/>
                <a:ea typeface="+mn-lt"/>
                <a:cs typeface="+mn-lt"/>
              </a:rPr>
              <a:t>  </a:t>
            </a:r>
          </a:p>
          <a:p>
            <a:pPr marL="0" indent="0">
              <a:buNone/>
            </a:pPr>
            <a:r>
              <a:rPr lang="en-US" sz="1000" dirty="0">
                <a:latin typeface="Microsoft Sans Serif"/>
                <a:ea typeface="+mn-lt"/>
                <a:cs typeface="+mn-lt"/>
                <a:hlinkClick r:id="rId6"/>
              </a:rPr>
              <a:t>https://www.ferata.hr/feratin-dir-po-cetinskoj-krajini-by-petar-malbasa-47/1-pogled-iz-potravlja-na-utvrdu-podtravnik-u-narodu-jos-zvan-bicin-grad-i-kotromanic-kula-koja-se-nalazi-15km-od-sinja/</a:t>
            </a:r>
            <a:r>
              <a:rPr lang="en-US" sz="1000" dirty="0">
                <a:latin typeface="Microsoft Sans Serif"/>
                <a:ea typeface="+mn-lt"/>
                <a:cs typeface="+mn-lt"/>
              </a:rPr>
              <a:t> </a:t>
            </a:r>
          </a:p>
          <a:p>
            <a:pPr marL="0" indent="0">
              <a:buNone/>
            </a:pPr>
            <a:r>
              <a:rPr lang="en-US" sz="1000" dirty="0">
                <a:latin typeface="Microsoft Sans Serif"/>
                <a:ea typeface="+mn-lt"/>
                <a:cs typeface="+mn-lt"/>
                <a:hlinkClick r:id="rId7"/>
              </a:rPr>
              <a:t>https://www.plantea.com.hr/plemeniti-stolisnik/</a:t>
            </a:r>
            <a:r>
              <a:rPr lang="en-US" sz="1000" dirty="0">
                <a:latin typeface="Microsoft Sans Serif"/>
                <a:ea typeface="+mn-lt"/>
                <a:cs typeface="+mn-lt"/>
              </a:rPr>
              <a:t> </a:t>
            </a:r>
          </a:p>
          <a:p>
            <a:pPr marL="0" indent="0">
              <a:buNone/>
            </a:pPr>
            <a:r>
              <a:rPr lang="en-US" sz="1000" dirty="0">
                <a:latin typeface="Microsoft Sans Serif"/>
                <a:ea typeface="+mn-lt"/>
                <a:cs typeface="+mn-lt"/>
                <a:hlinkClick r:id="rId8"/>
              </a:rPr>
              <a:t>https://biomed.ba/blog/majcina-dusica/</a:t>
            </a:r>
            <a:r>
              <a:rPr lang="en-US" sz="1000" dirty="0">
                <a:latin typeface="Microsoft Sans Serif"/>
                <a:ea typeface="+mn-lt"/>
                <a:cs typeface="+mn-lt"/>
              </a:rPr>
              <a:t>  </a:t>
            </a:r>
          </a:p>
          <a:p>
            <a:pPr marL="0" indent="0">
              <a:buNone/>
            </a:pPr>
            <a:r>
              <a:rPr lang="en-US" sz="1000" dirty="0">
                <a:latin typeface="Microsoft Sans Serif"/>
                <a:ea typeface="+mn-lt"/>
                <a:cs typeface="+mn-lt"/>
                <a:hlinkClick r:id="rId9"/>
              </a:rPr>
              <a:t>https://visitvrlika.com/hr/sto-vidjeti/planina-svilaja</a:t>
            </a:r>
            <a:r>
              <a:rPr lang="en-US" sz="1000" dirty="0">
                <a:latin typeface="Microsoft Sans Serif"/>
                <a:ea typeface="+mn-lt"/>
                <a:cs typeface="+mn-lt"/>
              </a:rPr>
              <a:t>  </a:t>
            </a:r>
          </a:p>
          <a:p>
            <a:pPr marL="0" indent="0">
              <a:buNone/>
            </a:pPr>
            <a:r>
              <a:rPr lang="en-US" sz="1000" dirty="0">
                <a:latin typeface="Microsoft Sans Serif"/>
                <a:ea typeface="+mn-lt"/>
                <a:cs typeface="+mn-lt"/>
                <a:hlinkClick r:id="rId10"/>
              </a:rPr>
              <a:t>https://hr.puntomarinero.com/from-which-side-does-moss/</a:t>
            </a:r>
            <a:r>
              <a:rPr lang="en-US" sz="1000" dirty="0">
                <a:latin typeface="Microsoft Sans Serif"/>
                <a:ea typeface="+mn-lt"/>
                <a:cs typeface="+mn-lt"/>
              </a:rPr>
              <a:t> </a:t>
            </a:r>
          </a:p>
          <a:p>
            <a:pPr marL="0" indent="0">
              <a:buNone/>
            </a:pPr>
            <a:r>
              <a:rPr lang="en-US" sz="1000" dirty="0">
                <a:latin typeface="Microsoft Sans Serif"/>
                <a:ea typeface="+mn-lt"/>
                <a:cs typeface="+mn-lt"/>
              </a:rPr>
              <a:t> </a:t>
            </a:r>
            <a:r>
              <a:rPr lang="en-US" sz="1000" dirty="0">
                <a:latin typeface="Microsoft Sans Serif"/>
                <a:ea typeface="+mn-lt"/>
                <a:cs typeface="+mn-lt"/>
                <a:hlinkClick r:id="rId11"/>
              </a:rPr>
              <a:t>https://gorila.jutarnji.hr/profile/dani/2011/06/13/kako-odrediti-strane-svijeta-strane-svijeta-u-prirodi-kako-se-orijentirati-u-prirodi/</a:t>
            </a:r>
            <a:r>
              <a:rPr lang="en-US" sz="1000" dirty="0">
                <a:latin typeface="Microsoft Sans Serif"/>
                <a:ea typeface="+mn-lt"/>
                <a:cs typeface="+mn-lt"/>
              </a:rPr>
              <a:t> </a:t>
            </a:r>
            <a:endParaRPr lang="en-US" sz="1000" dirty="0">
              <a:latin typeface="Microsoft Sans Serif"/>
              <a:ea typeface="Microsoft Sans Serif"/>
              <a:cs typeface="Microsoft Sans Serif"/>
            </a:endParaRPr>
          </a:p>
          <a:p>
            <a:pPr marL="0" indent="0">
              <a:buNone/>
            </a:pPr>
            <a:r>
              <a:rPr lang="en-US" sz="1000" dirty="0">
                <a:latin typeface="Microsoft Sans Serif"/>
                <a:ea typeface="+mn-lt"/>
                <a:cs typeface="+mn-lt"/>
                <a:hlinkClick r:id="rId12"/>
              </a:rPr>
              <a:t>https://www.auto-karta-hrvatske.com/potravlje/bicin-grad/</a:t>
            </a:r>
            <a:endParaRPr lang="en-US" sz="1000" dirty="0">
              <a:latin typeface="Microsoft Sans Serif"/>
              <a:ea typeface="+mn-lt"/>
              <a:cs typeface="+mn-lt"/>
            </a:endParaRPr>
          </a:p>
          <a:p>
            <a:pPr marL="0" indent="0">
              <a:buNone/>
            </a:pPr>
            <a:r>
              <a:rPr lang="en-US" sz="1000" dirty="0" err="1">
                <a:latin typeface="Microsoft Sans Serif"/>
                <a:ea typeface="Microsoft Sans Serif"/>
                <a:cs typeface="Microsoft Sans Serif"/>
              </a:rPr>
              <a:t>Nacionalni</a:t>
            </a:r>
            <a:r>
              <a:rPr lang="en-US" sz="1000" dirty="0">
                <a:latin typeface="Microsoft Sans Serif"/>
                <a:ea typeface="Microsoft Sans Serif"/>
                <a:cs typeface="Microsoft Sans Serif"/>
              </a:rPr>
              <a:t> </a:t>
            </a:r>
            <a:r>
              <a:rPr lang="en-US" sz="1000" dirty="0" err="1">
                <a:latin typeface="Microsoft Sans Serif"/>
                <a:ea typeface="Microsoft Sans Serif"/>
                <a:cs typeface="Microsoft Sans Serif"/>
              </a:rPr>
              <a:t>kurikulum</a:t>
            </a:r>
            <a:r>
              <a:rPr lang="en-US" sz="1000" dirty="0">
                <a:latin typeface="Microsoft Sans Serif"/>
                <a:ea typeface="Microsoft Sans Serif"/>
                <a:cs typeface="Microsoft Sans Serif"/>
              </a:rPr>
              <a:t> 2019. (</a:t>
            </a:r>
            <a:r>
              <a:rPr lang="en-US" sz="1000" dirty="0" err="1">
                <a:latin typeface="Microsoft Sans Serif"/>
                <a:ea typeface="Microsoft Sans Serif"/>
                <a:cs typeface="Microsoft Sans Serif"/>
              </a:rPr>
              <a:t>Narodne</a:t>
            </a:r>
            <a:r>
              <a:rPr lang="en-US" sz="1000" dirty="0">
                <a:latin typeface="Microsoft Sans Serif"/>
                <a:ea typeface="Microsoft Sans Serif"/>
                <a:cs typeface="Microsoft Sans Serif"/>
              </a:rPr>
              <a:t> novine)</a:t>
            </a:r>
          </a:p>
          <a:p>
            <a:pPr marL="0" indent="0">
              <a:buNone/>
            </a:pPr>
            <a:r>
              <a:rPr lang="en-US" sz="1000" dirty="0" err="1">
                <a:latin typeface="Microsoft Sans Serif"/>
                <a:ea typeface="Microsoft Sans Serif"/>
                <a:cs typeface="Microsoft Sans Serif"/>
              </a:rPr>
              <a:t>Unsplash</a:t>
            </a:r>
            <a:endParaRPr lang="en-US" sz="1000" dirty="0">
              <a:latin typeface="Microsoft Sans Serif"/>
              <a:ea typeface="Microsoft Sans Serif"/>
              <a:cs typeface="Microsoft Sans Serif"/>
            </a:endParaRPr>
          </a:p>
          <a:p>
            <a:pPr marL="0" indent="0">
              <a:buNone/>
            </a:pPr>
            <a:r>
              <a:rPr lang="en-US" sz="1000" dirty="0">
                <a:latin typeface="Microsoft Sans Serif"/>
                <a:ea typeface="+mn-lt"/>
                <a:cs typeface="+mn-lt"/>
                <a:hlinkClick r:id="rId13"/>
              </a:rPr>
              <a:t>https://www.zakon.hr/cms.htm?id=27325</a:t>
            </a:r>
            <a:r>
              <a:rPr lang="en-US" sz="1000" dirty="0">
                <a:latin typeface="Microsoft Sans Serif"/>
                <a:ea typeface="+mn-lt"/>
                <a:cs typeface="+mn-lt"/>
              </a:rPr>
              <a:t> </a:t>
            </a:r>
            <a:endParaRPr lang="en-US" sz="1000" dirty="0">
              <a:latin typeface="Microsoft Sans Serif"/>
              <a:ea typeface="Microsoft Sans Serif"/>
              <a:cs typeface="Microsoft Sans Serif"/>
            </a:endParaRPr>
          </a:p>
          <a:p>
            <a:pPr marL="0" indent="0">
              <a:buNone/>
            </a:pPr>
            <a:r>
              <a:rPr lang="en-US" sz="1000" dirty="0">
                <a:latin typeface="Microsoft Sans Serif"/>
                <a:ea typeface="+mn-lt"/>
                <a:cs typeface="+mn-lt"/>
                <a:hlinkClick r:id="rId14"/>
              </a:rPr>
              <a:t>https://www.bookwidgets.com/</a:t>
            </a:r>
            <a:r>
              <a:rPr lang="en-US" sz="1000" dirty="0">
                <a:latin typeface="Microsoft Sans Serif"/>
                <a:ea typeface="+mn-lt"/>
                <a:cs typeface="+mn-lt"/>
              </a:rPr>
              <a:t> </a:t>
            </a:r>
          </a:p>
          <a:p>
            <a:pPr marL="0" indent="0">
              <a:buNone/>
            </a:pPr>
            <a:r>
              <a:rPr lang="en-US" sz="1000" dirty="0">
                <a:latin typeface="Microsoft Sans Serif"/>
                <a:ea typeface="+mn-lt"/>
                <a:cs typeface="+mn-lt"/>
                <a:hlinkClick r:id="rId15"/>
              </a:rPr>
              <a:t>https://www.google.com/maps</a:t>
            </a:r>
            <a:r>
              <a:rPr lang="en-US" sz="1000" dirty="0">
                <a:latin typeface="Microsoft Sans Serif"/>
                <a:ea typeface="+mn-lt"/>
                <a:cs typeface="+mn-lt"/>
              </a:rPr>
              <a:t> </a:t>
            </a:r>
            <a:endParaRPr lang="en-US" sz="1000" dirty="0">
              <a:latin typeface="Microsoft Sans Serif"/>
            </a:endParaRPr>
          </a:p>
        </p:txBody>
      </p:sp>
    </p:spTree>
    <p:extLst>
      <p:ext uri="{BB962C8B-B14F-4D97-AF65-F5344CB8AC3E}">
        <p14:creationId xmlns:p14="http://schemas.microsoft.com/office/powerpoint/2010/main" val="29361590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>
            <a:extLst>
              <a:ext uri="{FF2B5EF4-FFF2-40B4-BE49-F238E27FC236}">
                <a16:creationId xmlns:a16="http://schemas.microsoft.com/office/drawing/2014/main" id="{27782A2C-AB53-74EC-2F48-659714E3D3A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2145"/>
          <a:stretch/>
        </p:blipFill>
        <p:spPr>
          <a:xfrm>
            <a:off x="20" y="-1"/>
            <a:ext cx="12191980" cy="6858000"/>
          </a:xfrm>
          <a:prstGeom prst="rect">
            <a:avLst/>
          </a:prstGeom>
        </p:spPr>
      </p:pic>
      <p:sp>
        <p:nvSpPr>
          <p:cNvPr id="98" name="Rectangle 87">
            <a:extLst>
              <a:ext uri="{FF2B5EF4-FFF2-40B4-BE49-F238E27FC236}">
                <a16:creationId xmlns:a16="http://schemas.microsoft.com/office/drawing/2014/main" id="{3CBA2BA5-DF4D-437C-9273-F945CF857D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7948" y="1838152"/>
            <a:ext cx="5607908" cy="3724448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Freeform: Shape 89">
            <a:extLst>
              <a:ext uri="{FF2B5EF4-FFF2-40B4-BE49-F238E27FC236}">
                <a16:creationId xmlns:a16="http://schemas.microsoft.com/office/drawing/2014/main" id="{7754EA86-2D7A-4D51-B5F6-DA6349D5F4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H="1" flipV="1">
            <a:off x="1087261" y="1405049"/>
            <a:ext cx="2131466" cy="1830903"/>
          </a:xfrm>
          <a:custGeom>
            <a:avLst/>
            <a:gdLst>
              <a:gd name="connsiteX0" fmla="*/ 2308583 w 2308583"/>
              <a:gd name="connsiteY0" fmla="*/ 1983044 h 1983044"/>
              <a:gd name="connsiteX1" fmla="*/ 462 w 2308583"/>
              <a:gd name="connsiteY1" fmla="*/ 1983044 h 1983044"/>
              <a:gd name="connsiteX2" fmla="*/ 0 w 2308583"/>
              <a:gd name="connsiteY2" fmla="*/ 1711185 h 1983044"/>
              <a:gd name="connsiteX3" fmla="*/ 2022607 w 2308583"/>
              <a:gd name="connsiteY3" fmla="*/ 1712117 h 1983044"/>
              <a:gd name="connsiteX4" fmla="*/ 2022607 w 2308583"/>
              <a:gd name="connsiteY4" fmla="*/ 0 h 1983044"/>
              <a:gd name="connsiteX5" fmla="*/ 2308583 w 2308583"/>
              <a:gd name="connsiteY5" fmla="*/ 0 h 19830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308583" h="1983044">
                <a:moveTo>
                  <a:pt x="2308583" y="1983044"/>
                </a:moveTo>
                <a:lnTo>
                  <a:pt x="462" y="1983044"/>
                </a:lnTo>
                <a:cubicBezTo>
                  <a:pt x="-462" y="1889214"/>
                  <a:pt x="923" y="1805015"/>
                  <a:pt x="0" y="1711185"/>
                </a:cubicBezTo>
                <a:lnTo>
                  <a:pt x="2022607" y="1712117"/>
                </a:lnTo>
                <a:lnTo>
                  <a:pt x="2022607" y="0"/>
                </a:lnTo>
                <a:lnTo>
                  <a:pt x="2308583" y="0"/>
                </a:lnTo>
                <a:close/>
              </a:path>
            </a:pathLst>
          </a:custGeom>
          <a:solidFill>
            <a:schemeClr val="tx1">
              <a:alpha val="70000"/>
            </a:schemeClr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661FB37-E797-06AE-B29C-7CB4AFE884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23329" y="1350284"/>
            <a:ext cx="4891887" cy="1025935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br>
              <a:rPr lang="en-US" sz="2000" dirty="0">
                <a:latin typeface="Microsoft Sans Serif"/>
                <a:ea typeface="Microsoft Sans Serif"/>
                <a:cs typeface="Microsoft Sans Serif"/>
              </a:rPr>
            </a:br>
            <a:br>
              <a:rPr lang="en-US" sz="2000" dirty="0">
                <a:latin typeface="Microsoft Sans Serif"/>
              </a:rPr>
            </a:br>
            <a:r>
              <a:rPr lang="en-US" sz="3000" dirty="0">
                <a:latin typeface="Microsoft Sans Serif"/>
                <a:ea typeface="Microsoft Sans Serif"/>
                <a:cs typeface="Microsoft Sans Serif"/>
              </a:rPr>
              <a:t>Escape room u </a:t>
            </a:r>
            <a:r>
              <a:rPr lang="en-US" sz="3000" dirty="0" err="1">
                <a:latin typeface="Microsoft Sans Serif"/>
                <a:ea typeface="Microsoft Sans Serif"/>
                <a:cs typeface="Microsoft Sans Serif"/>
              </a:rPr>
              <a:t>prirodi</a:t>
            </a:r>
            <a:endParaRPr lang="en-US" sz="3000" dirty="0">
              <a:latin typeface="Microsoft Sans Serif"/>
              <a:ea typeface="Microsoft Sans Serif"/>
              <a:cs typeface="Microsoft Sans Serif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025584-7969-E766-0B1B-21A8B8475C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60699" y="2564109"/>
            <a:ext cx="4891887" cy="2068284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383540" indent="-383540"/>
            <a:r>
              <a:rPr lang="en-US" sz="3000" dirty="0" err="1">
                <a:latin typeface="Microsoft Sans Serif"/>
                <a:ea typeface="Microsoft Sans Serif"/>
                <a:cs typeface="Microsoft Sans Serif"/>
              </a:rPr>
              <a:t>izvanučionička</a:t>
            </a:r>
            <a:r>
              <a:rPr lang="en-US" sz="3000" dirty="0">
                <a:latin typeface="Microsoft Sans Serif"/>
                <a:ea typeface="Microsoft Sans Serif"/>
                <a:cs typeface="Microsoft Sans Serif"/>
              </a:rPr>
              <a:t> </a:t>
            </a:r>
            <a:r>
              <a:rPr lang="en-US" sz="3000" dirty="0" err="1">
                <a:latin typeface="Microsoft Sans Serif"/>
                <a:ea typeface="Microsoft Sans Serif"/>
                <a:cs typeface="Microsoft Sans Serif"/>
              </a:rPr>
              <a:t>nastava</a:t>
            </a:r>
            <a:endParaRPr lang="en-US" sz="3000" dirty="0">
              <a:latin typeface="Microsoft Sans Serif"/>
              <a:ea typeface="Microsoft Sans Serif"/>
              <a:cs typeface="Microsoft Sans Serif"/>
            </a:endParaRPr>
          </a:p>
          <a:p>
            <a:pPr marL="383540" indent="-383540"/>
            <a:r>
              <a:rPr lang="en-US" sz="3000" dirty="0" err="1">
                <a:latin typeface="Microsoft Sans Serif"/>
                <a:ea typeface="Microsoft Sans Serif"/>
                <a:cs typeface="Microsoft Sans Serif"/>
              </a:rPr>
              <a:t>različiti</a:t>
            </a:r>
            <a:r>
              <a:rPr lang="en-US" sz="3000" dirty="0">
                <a:latin typeface="Microsoft Sans Serif"/>
                <a:ea typeface="Microsoft Sans Serif"/>
                <a:cs typeface="Microsoft Sans Serif"/>
              </a:rPr>
              <a:t> </a:t>
            </a:r>
            <a:r>
              <a:rPr lang="en-US" sz="3000" dirty="0" err="1">
                <a:latin typeface="Microsoft Sans Serif"/>
                <a:ea typeface="Microsoft Sans Serif"/>
                <a:cs typeface="Microsoft Sans Serif"/>
              </a:rPr>
              <a:t>uzrasti</a:t>
            </a:r>
            <a:r>
              <a:rPr lang="en-US" sz="3000" dirty="0">
                <a:latin typeface="Microsoft Sans Serif"/>
                <a:ea typeface="Microsoft Sans Serif"/>
                <a:cs typeface="Microsoft Sans Serif"/>
              </a:rPr>
              <a:t> </a:t>
            </a:r>
          </a:p>
          <a:p>
            <a:pPr marL="383540" indent="-383540"/>
            <a:r>
              <a:rPr lang="en-US" sz="3000" dirty="0">
                <a:latin typeface="Microsoft Sans Serif"/>
                <a:ea typeface="Microsoft Sans Serif"/>
                <a:cs typeface="Microsoft Sans Serif"/>
              </a:rPr>
              <a:t> </a:t>
            </a:r>
            <a:r>
              <a:rPr lang="en-US" sz="3000" dirty="0" err="1">
                <a:latin typeface="Microsoft Sans Serif"/>
                <a:ea typeface="Microsoft Sans Serif"/>
                <a:cs typeface="Microsoft Sans Serif"/>
              </a:rPr>
              <a:t>priprema</a:t>
            </a:r>
          </a:p>
          <a:p>
            <a:pPr marL="383540" indent="-383540"/>
            <a:r>
              <a:rPr lang="en-US" sz="3000" dirty="0" err="1">
                <a:latin typeface="Microsoft Sans Serif"/>
                <a:ea typeface="Microsoft Sans Serif"/>
                <a:cs typeface="Microsoft Sans Serif"/>
              </a:rPr>
              <a:t>ishodi</a:t>
            </a:r>
            <a:r>
              <a:rPr lang="en-US" sz="3000" dirty="0">
                <a:latin typeface="Microsoft Sans Serif"/>
                <a:ea typeface="Microsoft Sans Serif"/>
                <a:cs typeface="Microsoft Sans Serif"/>
              </a:rPr>
              <a:t> </a:t>
            </a:r>
          </a:p>
          <a:p>
            <a:pPr marL="383540" indent="-383540"/>
            <a:r>
              <a:rPr lang="en-US" sz="3000" dirty="0">
                <a:latin typeface="Microsoft Sans Serif"/>
                <a:ea typeface="Microsoft Sans Serif"/>
                <a:cs typeface="Microsoft Sans Serif"/>
              </a:rPr>
              <a:t>6 </a:t>
            </a:r>
            <a:r>
              <a:rPr lang="en-US" sz="3000" dirty="0" err="1">
                <a:latin typeface="Microsoft Sans Serif"/>
                <a:ea typeface="Microsoft Sans Serif"/>
                <a:cs typeface="Microsoft Sans Serif"/>
              </a:rPr>
              <a:t>zadataka</a:t>
            </a:r>
            <a:r>
              <a:rPr lang="en-US" sz="3000" dirty="0">
                <a:latin typeface="Microsoft Sans Serif"/>
                <a:ea typeface="Microsoft Sans Serif"/>
                <a:cs typeface="Microsoft Sans Serif"/>
              </a:rPr>
              <a:t>; "Mali </a:t>
            </a:r>
            <a:r>
              <a:rPr lang="en-US" sz="3000" dirty="0" err="1">
                <a:latin typeface="Microsoft Sans Serif"/>
                <a:ea typeface="Microsoft Sans Serif"/>
                <a:cs typeface="Microsoft Sans Serif"/>
              </a:rPr>
              <a:t>vodič</a:t>
            </a:r>
            <a:r>
              <a:rPr lang="en-US" sz="3000" dirty="0">
                <a:latin typeface="Microsoft Sans Serif"/>
                <a:ea typeface="Microsoft Sans Serif"/>
                <a:cs typeface="Microsoft Sans Serif"/>
              </a:rPr>
              <a:t>"</a:t>
            </a:r>
          </a:p>
          <a:p>
            <a:pPr marL="383540" indent="-383540"/>
            <a:endParaRPr lang="en-US">
              <a:latin typeface="Microsoft Sans Serif"/>
              <a:ea typeface="Microsoft Sans Serif"/>
              <a:cs typeface="Microsoft Sans Serif"/>
            </a:endParaRPr>
          </a:p>
          <a:p>
            <a:pPr marL="383540" indent="-383540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65564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0" name="Rectangle 52">
            <a:extLst>
              <a:ext uri="{FF2B5EF4-FFF2-40B4-BE49-F238E27FC236}">
                <a16:creationId xmlns:a16="http://schemas.microsoft.com/office/drawing/2014/main" id="{C96282C0-351C-48EE-A89D-D662C5DB25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A8FF9FE-17E5-1EC3-14F6-F52A4AF65C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00824" y="685800"/>
            <a:ext cx="6176776" cy="1485900"/>
          </a:xfrm>
        </p:spPr>
        <p:txBody>
          <a:bodyPr>
            <a:normAutofit/>
          </a:bodyPr>
          <a:lstStyle/>
          <a:p>
            <a:r>
              <a:rPr lang="en-US"/>
              <a:t>POTRAGA NA POTRAVNIKU</a:t>
            </a:r>
          </a:p>
        </p:txBody>
      </p:sp>
      <p:pic>
        <p:nvPicPr>
          <p:cNvPr id="5" name="Picture 5" descr="A picture containing ground, chalk&#10;&#10;Description automatically generated">
            <a:extLst>
              <a:ext uri="{FF2B5EF4-FFF2-40B4-BE49-F238E27FC236}">
                <a16:creationId xmlns:a16="http://schemas.microsoft.com/office/drawing/2014/main" id="{97EBD16E-377D-986E-BDC4-44530D5FC08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6311" r="11014"/>
          <a:stretch/>
        </p:blipFill>
        <p:spPr>
          <a:xfrm>
            <a:off x="-1" y="10"/>
            <a:ext cx="4373546" cy="6857990"/>
          </a:xfrm>
          <a:prstGeom prst="rect">
            <a:avLst/>
          </a:prstGeom>
        </p:spPr>
      </p:pic>
      <p:sp>
        <p:nvSpPr>
          <p:cNvPr id="51" name="Rectangle 54">
            <a:extLst>
              <a:ext uri="{FF2B5EF4-FFF2-40B4-BE49-F238E27FC236}">
                <a16:creationId xmlns:a16="http://schemas.microsoft.com/office/drawing/2014/main" id="{1B35EC73-2F87-44A7-B231-910536590D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37354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F208EB-C95A-93FA-19BB-3800FBA178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00824" y="3340274"/>
            <a:ext cx="6176776" cy="3581400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342900" indent="-342900">
              <a:buAutoNum type="arabicPeriod"/>
            </a:pPr>
            <a:r>
              <a:rPr lang="en-US" sz="3000" dirty="0">
                <a:latin typeface="Microsoft Sans Serif"/>
                <a:ea typeface="Microsoft Sans Serif"/>
                <a:cs typeface="Microsoft Sans Serif"/>
              </a:rPr>
              <a:t> ZADATAK</a:t>
            </a:r>
          </a:p>
          <a:p>
            <a:pPr marL="514350" indent="-514350"/>
            <a:r>
              <a:rPr lang="en-US" sz="3000" dirty="0" err="1">
                <a:latin typeface="Microsoft Sans Serif"/>
                <a:ea typeface="Microsoft Sans Serif"/>
                <a:cs typeface="Microsoft Sans Serif"/>
              </a:rPr>
              <a:t>čitač</a:t>
            </a:r>
            <a:r>
              <a:rPr lang="en-US" sz="3000" dirty="0">
                <a:latin typeface="Microsoft Sans Serif"/>
                <a:ea typeface="Microsoft Sans Serif"/>
                <a:cs typeface="Microsoft Sans Serif"/>
              </a:rPr>
              <a:t> QR </a:t>
            </a:r>
            <a:r>
              <a:rPr lang="en-US" sz="3000" dirty="0" err="1">
                <a:latin typeface="Microsoft Sans Serif"/>
                <a:ea typeface="Microsoft Sans Serif"/>
                <a:cs typeface="Microsoft Sans Serif"/>
              </a:rPr>
              <a:t>kodova</a:t>
            </a:r>
            <a:r>
              <a:rPr lang="en-US" sz="3000" dirty="0">
                <a:latin typeface="Microsoft Sans Serif"/>
                <a:ea typeface="Microsoft Sans Serif"/>
                <a:cs typeface="Microsoft Sans Serif"/>
              </a:rPr>
              <a:t>, </a:t>
            </a:r>
            <a:r>
              <a:rPr lang="en-US" sz="3000" dirty="0" err="1">
                <a:latin typeface="Microsoft Sans Serif"/>
                <a:ea typeface="Microsoft Sans Serif"/>
                <a:cs typeface="Microsoft Sans Serif"/>
              </a:rPr>
              <a:t>altimetar</a:t>
            </a:r>
            <a:r>
              <a:rPr lang="en-US" sz="3000" dirty="0">
                <a:latin typeface="Microsoft Sans Serif"/>
                <a:ea typeface="Microsoft Sans Serif"/>
                <a:cs typeface="Microsoft Sans Serif"/>
              </a:rPr>
              <a:t> </a:t>
            </a:r>
          </a:p>
          <a:p>
            <a:pPr marL="514350" indent="-514350"/>
            <a:r>
              <a:rPr lang="en-US" sz="3000" dirty="0" err="1">
                <a:latin typeface="Microsoft Sans Serif"/>
                <a:ea typeface="Microsoft Sans Serif"/>
                <a:cs typeface="Microsoft Sans Serif"/>
              </a:rPr>
              <a:t>nadmorska</a:t>
            </a:r>
            <a:r>
              <a:rPr lang="en-US" sz="3000" dirty="0">
                <a:latin typeface="Microsoft Sans Serif"/>
                <a:ea typeface="Microsoft Sans Serif"/>
                <a:cs typeface="Microsoft Sans Serif"/>
              </a:rPr>
              <a:t> </a:t>
            </a:r>
            <a:r>
              <a:rPr lang="en-US" sz="3000" dirty="0" err="1">
                <a:latin typeface="Microsoft Sans Serif"/>
                <a:ea typeface="Microsoft Sans Serif"/>
                <a:cs typeface="Microsoft Sans Serif"/>
              </a:rPr>
              <a:t>visina</a:t>
            </a:r>
            <a:r>
              <a:rPr lang="en-US" sz="3000" dirty="0">
                <a:latin typeface="Microsoft Sans Serif"/>
                <a:ea typeface="Microsoft Sans Serif"/>
                <a:cs typeface="Microsoft Sans Serif"/>
              </a:rPr>
              <a:t>, </a:t>
            </a:r>
            <a:r>
              <a:rPr lang="en-US" sz="3000" dirty="0" err="1">
                <a:latin typeface="Microsoft Sans Serif"/>
                <a:ea typeface="Microsoft Sans Serif"/>
                <a:cs typeface="Microsoft Sans Serif"/>
              </a:rPr>
              <a:t>geografska</a:t>
            </a:r>
            <a:r>
              <a:rPr lang="en-US" sz="3000" dirty="0">
                <a:latin typeface="Microsoft Sans Serif"/>
                <a:ea typeface="Microsoft Sans Serif"/>
                <a:cs typeface="Microsoft Sans Serif"/>
              </a:rPr>
              <a:t> </a:t>
            </a:r>
            <a:r>
              <a:rPr lang="en-US" sz="3000" dirty="0" err="1">
                <a:latin typeface="Microsoft Sans Serif"/>
                <a:ea typeface="Microsoft Sans Serif"/>
                <a:cs typeface="Microsoft Sans Serif"/>
              </a:rPr>
              <a:t>širina</a:t>
            </a:r>
            <a:r>
              <a:rPr lang="en-US" sz="3000" dirty="0">
                <a:latin typeface="Microsoft Sans Serif"/>
                <a:ea typeface="Microsoft Sans Serif"/>
                <a:cs typeface="Microsoft Sans Serif"/>
              </a:rPr>
              <a:t> </a:t>
            </a:r>
            <a:r>
              <a:rPr lang="en-US" sz="3000" dirty="0" err="1">
                <a:latin typeface="Microsoft Sans Serif"/>
                <a:ea typeface="Microsoft Sans Serif"/>
                <a:cs typeface="Microsoft Sans Serif"/>
              </a:rPr>
              <a:t>i</a:t>
            </a:r>
            <a:r>
              <a:rPr lang="en-US" sz="3000" dirty="0">
                <a:latin typeface="Microsoft Sans Serif"/>
                <a:ea typeface="Microsoft Sans Serif"/>
                <a:cs typeface="Microsoft Sans Serif"/>
              </a:rPr>
              <a:t> </a:t>
            </a:r>
            <a:r>
              <a:rPr lang="en-US" sz="3000" dirty="0" err="1">
                <a:latin typeface="Microsoft Sans Serif"/>
                <a:ea typeface="Microsoft Sans Serif"/>
                <a:cs typeface="Microsoft Sans Serif"/>
              </a:rPr>
              <a:t>dužina</a:t>
            </a:r>
            <a:r>
              <a:rPr lang="en-US" sz="3000" dirty="0">
                <a:latin typeface="Microsoft Sans Serif"/>
                <a:ea typeface="Microsoft Sans Serif"/>
                <a:cs typeface="Microsoft Sans Serif"/>
              </a:rPr>
              <a:t> </a:t>
            </a:r>
          </a:p>
          <a:p>
            <a:pPr marL="457200" indent="-457200">
              <a:buAutoNum type="arabicPeriod"/>
            </a:pPr>
            <a:endParaRPr lang="en-US">
              <a:latin typeface="Franklin Gothic Book"/>
            </a:endParaRPr>
          </a:p>
        </p:txBody>
      </p:sp>
      <p:pic>
        <p:nvPicPr>
          <p:cNvPr id="4" name="Picture 5" descr="Qr code&#10;&#10;Description automatically generated">
            <a:extLst>
              <a:ext uri="{FF2B5EF4-FFF2-40B4-BE49-F238E27FC236}">
                <a16:creationId xmlns:a16="http://schemas.microsoft.com/office/drawing/2014/main" id="{EF6922ED-B60D-13C9-AC06-7F5763A5B44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59030" y="90227"/>
            <a:ext cx="2743200" cy="2752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823029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5" name="Rectangle 34">
            <a:extLst>
              <a:ext uri="{FF2B5EF4-FFF2-40B4-BE49-F238E27FC236}">
                <a16:creationId xmlns:a16="http://schemas.microsoft.com/office/drawing/2014/main" id="{C96282C0-351C-48EE-A89D-D662C5DB25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1E8C939-63AF-006E-3163-755BD7B101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00824" y="685800"/>
            <a:ext cx="6176776" cy="1485900"/>
          </a:xfrm>
        </p:spPr>
        <p:txBody>
          <a:bodyPr>
            <a:normAutofit/>
          </a:bodyPr>
          <a:lstStyle/>
          <a:p>
            <a:r>
              <a:rPr lang="en-US"/>
              <a:t>POTRAGA NA POTRAVNIKU</a:t>
            </a:r>
          </a:p>
        </p:txBody>
      </p:sp>
      <p:pic>
        <p:nvPicPr>
          <p:cNvPr id="5" name="Picture 5">
            <a:extLst>
              <a:ext uri="{FF2B5EF4-FFF2-40B4-BE49-F238E27FC236}">
                <a16:creationId xmlns:a16="http://schemas.microsoft.com/office/drawing/2014/main" id="{327D2D67-7DFE-D7B0-9D4D-EED3CD05F36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1017" r="3952"/>
          <a:stretch/>
        </p:blipFill>
        <p:spPr>
          <a:xfrm>
            <a:off x="-1" y="10"/>
            <a:ext cx="4373546" cy="6857990"/>
          </a:xfrm>
          <a:prstGeom prst="rect">
            <a:avLst/>
          </a:prstGeom>
        </p:spPr>
      </p:pic>
      <p:sp>
        <p:nvSpPr>
          <p:cNvPr id="37" name="Rectangle 36">
            <a:extLst>
              <a:ext uri="{FF2B5EF4-FFF2-40B4-BE49-F238E27FC236}">
                <a16:creationId xmlns:a16="http://schemas.microsoft.com/office/drawing/2014/main" id="{1B35EC73-2F87-44A7-B231-910536590D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37354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7BC5CE-C2DE-7968-65A0-918B24F119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00825" y="3392465"/>
            <a:ext cx="6176776" cy="3581400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sz="3000">
                <a:latin typeface="Microsoft Sans Serif"/>
                <a:ea typeface="Microsoft Sans Serif"/>
                <a:cs typeface="Microsoft Sans Serif"/>
              </a:rPr>
              <a:t>2. ZADATAK</a:t>
            </a:r>
          </a:p>
          <a:p>
            <a:pPr marL="457200" indent="-457200"/>
            <a:r>
              <a:rPr lang="en-US" sz="3000" err="1">
                <a:latin typeface="Microsoft Sans Serif"/>
                <a:ea typeface="Microsoft Sans Serif"/>
                <a:cs typeface="Microsoft Sans Serif"/>
              </a:rPr>
              <a:t>čitač</a:t>
            </a:r>
            <a:r>
              <a:rPr lang="en-US" sz="3000">
                <a:latin typeface="Microsoft Sans Serif"/>
                <a:ea typeface="Microsoft Sans Serif"/>
                <a:cs typeface="Microsoft Sans Serif"/>
              </a:rPr>
              <a:t> QR </a:t>
            </a:r>
            <a:r>
              <a:rPr lang="en-US" sz="3000" err="1">
                <a:latin typeface="Microsoft Sans Serif"/>
                <a:ea typeface="Microsoft Sans Serif"/>
                <a:cs typeface="Microsoft Sans Serif"/>
              </a:rPr>
              <a:t>kodova</a:t>
            </a:r>
            <a:r>
              <a:rPr lang="en-US" sz="3000">
                <a:latin typeface="Microsoft Sans Serif"/>
                <a:ea typeface="Microsoft Sans Serif"/>
                <a:cs typeface="Microsoft Sans Serif"/>
              </a:rPr>
              <a:t>, </a:t>
            </a:r>
            <a:r>
              <a:rPr lang="en-US" sz="3000" err="1">
                <a:latin typeface="Microsoft Sans Serif"/>
                <a:ea typeface="Microsoft Sans Serif"/>
                <a:cs typeface="Microsoft Sans Serif"/>
              </a:rPr>
              <a:t>kamera</a:t>
            </a:r>
            <a:r>
              <a:rPr lang="en-US" sz="3000">
                <a:latin typeface="Microsoft Sans Serif"/>
                <a:ea typeface="Microsoft Sans Serif"/>
                <a:cs typeface="Microsoft Sans Serif"/>
              </a:rPr>
              <a:t> </a:t>
            </a:r>
            <a:r>
              <a:rPr lang="en-US" sz="3000" err="1">
                <a:latin typeface="Microsoft Sans Serif"/>
                <a:ea typeface="Microsoft Sans Serif"/>
                <a:cs typeface="Microsoft Sans Serif"/>
              </a:rPr>
              <a:t>mobitela</a:t>
            </a:r>
            <a:endParaRPr lang="en-US" sz="3000">
              <a:latin typeface="Microsoft Sans Serif"/>
              <a:ea typeface="Microsoft Sans Serif"/>
              <a:cs typeface="Microsoft Sans Serif"/>
            </a:endParaRPr>
          </a:p>
          <a:p>
            <a:pPr marL="457200" indent="-457200"/>
            <a:r>
              <a:rPr lang="en-US" sz="3000" err="1">
                <a:latin typeface="Microsoft Sans Serif"/>
                <a:ea typeface="Microsoft Sans Serif"/>
                <a:cs typeface="Microsoft Sans Serif"/>
              </a:rPr>
              <a:t>planinarske</a:t>
            </a:r>
            <a:r>
              <a:rPr lang="en-US" sz="3000">
                <a:latin typeface="Microsoft Sans Serif"/>
                <a:ea typeface="Microsoft Sans Serif"/>
                <a:cs typeface="Microsoft Sans Serif"/>
              </a:rPr>
              <a:t> </a:t>
            </a:r>
            <a:r>
              <a:rPr lang="en-US" sz="3000" err="1">
                <a:latin typeface="Microsoft Sans Serif"/>
                <a:ea typeface="Microsoft Sans Serif"/>
                <a:cs typeface="Microsoft Sans Serif"/>
              </a:rPr>
              <a:t>oznake</a:t>
            </a:r>
            <a:r>
              <a:rPr lang="en-US" sz="3000">
                <a:latin typeface="Microsoft Sans Serif"/>
                <a:ea typeface="Microsoft Sans Serif"/>
                <a:cs typeface="Microsoft Sans Serif"/>
              </a:rPr>
              <a:t> – </a:t>
            </a:r>
            <a:r>
              <a:rPr lang="en-US" sz="3000" err="1">
                <a:latin typeface="Microsoft Sans Serif"/>
                <a:ea typeface="Microsoft Sans Serif"/>
                <a:cs typeface="Microsoft Sans Serif"/>
              </a:rPr>
              <a:t>markacije</a:t>
            </a:r>
            <a:endParaRPr lang="en-US" sz="3000">
              <a:latin typeface="Microsoft Sans Serif"/>
              <a:ea typeface="Microsoft Sans Serif"/>
              <a:cs typeface="Microsoft Sans Serif"/>
            </a:endParaRPr>
          </a:p>
        </p:txBody>
      </p:sp>
      <p:pic>
        <p:nvPicPr>
          <p:cNvPr id="4" name="Picture 5" descr="Qr code&#10;&#10;Description automatically generated">
            <a:extLst>
              <a:ext uri="{FF2B5EF4-FFF2-40B4-BE49-F238E27FC236}">
                <a16:creationId xmlns:a16="http://schemas.microsoft.com/office/drawing/2014/main" id="{E0548AE1-EFFD-D1D3-D400-C46DA15FB47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59030" y="90227"/>
            <a:ext cx="2743200" cy="2752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806410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4" name="Rectangle 33">
            <a:extLst>
              <a:ext uri="{FF2B5EF4-FFF2-40B4-BE49-F238E27FC236}">
                <a16:creationId xmlns:a16="http://schemas.microsoft.com/office/drawing/2014/main" id="{C96282C0-351C-48EE-A89D-D662C5DB25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670E8D0-99D9-66A4-1160-A15EB02D01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00824" y="685800"/>
            <a:ext cx="6176776" cy="1485900"/>
          </a:xfrm>
        </p:spPr>
        <p:txBody>
          <a:bodyPr>
            <a:normAutofit/>
          </a:bodyPr>
          <a:lstStyle/>
          <a:p>
            <a:r>
              <a:rPr lang="en-US"/>
              <a:t>POTRAGA NA POTRAVNIKU</a:t>
            </a:r>
          </a:p>
        </p:txBody>
      </p:sp>
      <p:pic>
        <p:nvPicPr>
          <p:cNvPr id="4" name="Picture 4" descr="A picture containing outdoor, grass, person, tree&#10;&#10;Description automatically generated">
            <a:extLst>
              <a:ext uri="{FF2B5EF4-FFF2-40B4-BE49-F238E27FC236}">
                <a16:creationId xmlns:a16="http://schemas.microsoft.com/office/drawing/2014/main" id="{4A6BAB2E-B7AB-A277-E7A2-48FED87C650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2916" r="39254"/>
          <a:stretch/>
        </p:blipFill>
        <p:spPr>
          <a:xfrm>
            <a:off x="-1" y="10"/>
            <a:ext cx="4373546" cy="6857990"/>
          </a:xfrm>
          <a:prstGeom prst="rect">
            <a:avLst/>
          </a:prstGeom>
        </p:spPr>
      </p:pic>
      <p:sp>
        <p:nvSpPr>
          <p:cNvPr id="36" name="Rectangle 35">
            <a:extLst>
              <a:ext uri="{FF2B5EF4-FFF2-40B4-BE49-F238E27FC236}">
                <a16:creationId xmlns:a16="http://schemas.microsoft.com/office/drawing/2014/main" id="{1B35EC73-2F87-44A7-B231-910536590D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37354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19EA2C-7F19-CC49-3B4C-A865E386FE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00824" y="3361150"/>
            <a:ext cx="6176776" cy="3581400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sz="3000">
                <a:latin typeface="Microsoft Sans Serif"/>
                <a:ea typeface="+mn-lt"/>
                <a:cs typeface="+mn-lt"/>
              </a:rPr>
              <a:t>3. ZADATAK</a:t>
            </a:r>
            <a:endParaRPr lang="en-US" sz="3000">
              <a:latin typeface="Microsoft Sans Serif"/>
              <a:ea typeface="Microsoft Sans Serif"/>
              <a:cs typeface="Microsoft Sans Serif"/>
            </a:endParaRPr>
          </a:p>
          <a:p>
            <a:pPr marL="383540" indent="-383540"/>
            <a:r>
              <a:rPr lang="en-US" sz="3000">
                <a:latin typeface="Microsoft Sans Serif"/>
                <a:ea typeface="Microsoft Sans Serif"/>
                <a:cs typeface="Microsoft Sans Serif"/>
              </a:rPr>
              <a:t>Google </a:t>
            </a:r>
            <a:r>
              <a:rPr lang="en-US" sz="3000" err="1">
                <a:latin typeface="Microsoft Sans Serif"/>
                <a:ea typeface="Microsoft Sans Serif"/>
                <a:cs typeface="Microsoft Sans Serif"/>
              </a:rPr>
              <a:t>objektiv</a:t>
            </a:r>
            <a:r>
              <a:rPr lang="en-US" sz="3000">
                <a:latin typeface="Microsoft Sans Serif"/>
                <a:ea typeface="Microsoft Sans Serif"/>
                <a:cs typeface="Microsoft Sans Serif"/>
              </a:rPr>
              <a:t> </a:t>
            </a:r>
            <a:r>
              <a:rPr lang="en-US" sz="3000" err="1">
                <a:latin typeface="Microsoft Sans Serif"/>
                <a:ea typeface="Microsoft Sans Serif"/>
                <a:cs typeface="Microsoft Sans Serif"/>
              </a:rPr>
              <a:t>ili</a:t>
            </a:r>
            <a:r>
              <a:rPr lang="en-US" sz="3000">
                <a:latin typeface="Microsoft Sans Serif"/>
                <a:ea typeface="Microsoft Sans Serif"/>
                <a:cs typeface="Microsoft Sans Serif"/>
              </a:rPr>
              <a:t> </a:t>
            </a:r>
            <a:r>
              <a:rPr lang="en-US" sz="3000" err="1">
                <a:latin typeface="Microsoft Sans Serif"/>
                <a:ea typeface="Microsoft Sans Serif"/>
                <a:cs typeface="Microsoft Sans Serif"/>
              </a:rPr>
              <a:t>Pl@ntNet</a:t>
            </a:r>
            <a:endParaRPr lang="en-US" sz="3000">
              <a:latin typeface="Microsoft Sans Serif"/>
              <a:ea typeface="Microsoft Sans Serif"/>
              <a:cs typeface="Microsoft Sans Serif"/>
            </a:endParaRPr>
          </a:p>
          <a:p>
            <a:pPr marL="383540" indent="-383540"/>
            <a:r>
              <a:rPr lang="en-US" sz="3000" err="1">
                <a:latin typeface="Microsoft Sans Serif"/>
                <a:ea typeface="Microsoft Sans Serif"/>
                <a:cs typeface="Microsoft Sans Serif"/>
              </a:rPr>
              <a:t>čitač</a:t>
            </a:r>
            <a:r>
              <a:rPr lang="en-US" sz="3000">
                <a:latin typeface="Microsoft Sans Serif"/>
                <a:ea typeface="Microsoft Sans Serif"/>
                <a:cs typeface="Microsoft Sans Serif"/>
              </a:rPr>
              <a:t> QR </a:t>
            </a:r>
            <a:r>
              <a:rPr lang="en-US" sz="3000" err="1">
                <a:latin typeface="Microsoft Sans Serif"/>
                <a:ea typeface="Microsoft Sans Serif"/>
                <a:cs typeface="Microsoft Sans Serif"/>
              </a:rPr>
              <a:t>kodova</a:t>
            </a:r>
            <a:endParaRPr lang="en-US" sz="3000">
              <a:latin typeface="Microsoft Sans Serif"/>
              <a:ea typeface="Microsoft Sans Serif"/>
              <a:cs typeface="Microsoft Sans Serif"/>
            </a:endParaRPr>
          </a:p>
          <a:p>
            <a:pPr marL="383540" indent="-383540"/>
            <a:r>
              <a:rPr lang="en-US" sz="3000">
                <a:latin typeface="Microsoft Sans Serif"/>
                <a:ea typeface="Microsoft Sans Serif"/>
                <a:cs typeface="Microsoft Sans Serif"/>
              </a:rPr>
              <a:t>4 </a:t>
            </a:r>
            <a:r>
              <a:rPr lang="en-US" sz="3000" err="1">
                <a:latin typeface="Microsoft Sans Serif"/>
                <a:ea typeface="Microsoft Sans Serif"/>
                <a:cs typeface="Microsoft Sans Serif"/>
              </a:rPr>
              <a:t>zadane</a:t>
            </a:r>
            <a:r>
              <a:rPr lang="en-US" sz="3000">
                <a:latin typeface="Microsoft Sans Serif"/>
                <a:ea typeface="Microsoft Sans Serif"/>
                <a:cs typeface="Microsoft Sans Serif"/>
              </a:rPr>
              <a:t> </a:t>
            </a:r>
            <a:r>
              <a:rPr lang="en-US" sz="3000" err="1">
                <a:latin typeface="Microsoft Sans Serif"/>
                <a:ea typeface="Microsoft Sans Serif"/>
                <a:cs typeface="Microsoft Sans Serif"/>
              </a:rPr>
              <a:t>vrste</a:t>
            </a:r>
            <a:r>
              <a:rPr lang="en-US" sz="3000">
                <a:latin typeface="Microsoft Sans Serif"/>
                <a:ea typeface="Microsoft Sans Serif"/>
                <a:cs typeface="Microsoft Sans Serif"/>
              </a:rPr>
              <a:t> </a:t>
            </a:r>
            <a:r>
              <a:rPr lang="en-US" sz="3000" err="1">
                <a:latin typeface="Microsoft Sans Serif"/>
                <a:ea typeface="Microsoft Sans Serif"/>
                <a:cs typeface="Microsoft Sans Serif"/>
              </a:rPr>
              <a:t>ljekovitog</a:t>
            </a:r>
            <a:r>
              <a:rPr lang="en-US" sz="3000">
                <a:latin typeface="Microsoft Sans Serif"/>
                <a:ea typeface="Microsoft Sans Serif"/>
                <a:cs typeface="Microsoft Sans Serif"/>
              </a:rPr>
              <a:t> </a:t>
            </a:r>
            <a:r>
              <a:rPr lang="en-US" sz="3000" err="1">
                <a:latin typeface="Microsoft Sans Serif"/>
                <a:ea typeface="Microsoft Sans Serif"/>
                <a:cs typeface="Microsoft Sans Serif"/>
              </a:rPr>
              <a:t>bilja</a:t>
            </a:r>
            <a:endParaRPr lang="en-US" sz="3000">
              <a:latin typeface="Microsoft Sans Serif"/>
              <a:ea typeface="Microsoft Sans Serif"/>
              <a:cs typeface="Microsoft Sans Serif"/>
            </a:endParaRPr>
          </a:p>
          <a:p>
            <a:pPr marL="383540" indent="-383540"/>
            <a:endParaRPr lang="en-US"/>
          </a:p>
          <a:p>
            <a:pPr marL="0" indent="0">
              <a:buNone/>
            </a:pPr>
            <a:endParaRPr lang="en-US">
              <a:latin typeface="Microsoft Sans Serif"/>
              <a:ea typeface="Microsoft Sans Serif"/>
              <a:cs typeface="Microsoft Sans Serif"/>
            </a:endParaRPr>
          </a:p>
        </p:txBody>
      </p:sp>
      <p:pic>
        <p:nvPicPr>
          <p:cNvPr id="5" name="Picture 5" descr="Qr code&#10;&#10;Description automatically generated">
            <a:extLst>
              <a:ext uri="{FF2B5EF4-FFF2-40B4-BE49-F238E27FC236}">
                <a16:creationId xmlns:a16="http://schemas.microsoft.com/office/drawing/2014/main" id="{DA8E19B2-F708-5655-54D7-C114BA913EB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48592" y="100664"/>
            <a:ext cx="2743200" cy="2752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984121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8" name="Rectangle 27">
            <a:extLst>
              <a:ext uri="{FF2B5EF4-FFF2-40B4-BE49-F238E27FC236}">
                <a16:creationId xmlns:a16="http://schemas.microsoft.com/office/drawing/2014/main" id="{C96282C0-351C-48EE-A89D-D662C5DB25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5D609A0-C4DE-4331-2AC9-574A6D9644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00824" y="685800"/>
            <a:ext cx="6176776" cy="1485900"/>
          </a:xfrm>
        </p:spPr>
        <p:txBody>
          <a:bodyPr>
            <a:normAutofit/>
          </a:bodyPr>
          <a:lstStyle/>
          <a:p>
            <a:r>
              <a:rPr lang="en-US"/>
              <a:t>POTRAGA NA POTRAVNIKU</a:t>
            </a:r>
          </a:p>
        </p:txBody>
      </p:sp>
      <p:pic>
        <p:nvPicPr>
          <p:cNvPr id="5" name="Picture 5" descr="A picture containing tree, outdoor, grass, person&#10;&#10;Description automatically generated">
            <a:extLst>
              <a:ext uri="{FF2B5EF4-FFF2-40B4-BE49-F238E27FC236}">
                <a16:creationId xmlns:a16="http://schemas.microsoft.com/office/drawing/2014/main" id="{B88A68DF-5729-3C0E-6B92-95D154910D5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117" r="12852"/>
          <a:stretch/>
        </p:blipFill>
        <p:spPr>
          <a:xfrm>
            <a:off x="-1" y="10"/>
            <a:ext cx="4373546" cy="6857990"/>
          </a:xfrm>
          <a:prstGeom prst="rect">
            <a:avLst/>
          </a:prstGeom>
        </p:spPr>
      </p:pic>
      <p:sp>
        <p:nvSpPr>
          <p:cNvPr id="30" name="Rectangle 29">
            <a:extLst>
              <a:ext uri="{FF2B5EF4-FFF2-40B4-BE49-F238E27FC236}">
                <a16:creationId xmlns:a16="http://schemas.microsoft.com/office/drawing/2014/main" id="{1B35EC73-2F87-44A7-B231-910536590D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37354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1F6721-5104-ED71-6938-1FF07DD1B2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00824" y="3538603"/>
            <a:ext cx="6176776" cy="3581400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sz="3000">
                <a:latin typeface="Microsoft Sans Serif"/>
                <a:ea typeface="Microsoft Sans Serif"/>
                <a:cs typeface="Microsoft Sans Serif"/>
              </a:rPr>
              <a:t>4. ZADATAK</a:t>
            </a:r>
          </a:p>
          <a:p>
            <a:pPr marL="342900" indent="-342900"/>
            <a:r>
              <a:rPr lang="en-US" sz="3000" err="1">
                <a:latin typeface="Microsoft Sans Serif"/>
                <a:ea typeface="Microsoft Sans Serif"/>
                <a:cs typeface="Microsoft Sans Serif"/>
              </a:rPr>
              <a:t>orijentacija</a:t>
            </a:r>
            <a:r>
              <a:rPr lang="en-US" sz="3000">
                <a:latin typeface="Microsoft Sans Serif"/>
                <a:ea typeface="Microsoft Sans Serif"/>
                <a:cs typeface="Microsoft Sans Serif"/>
              </a:rPr>
              <a:t> – </a:t>
            </a:r>
            <a:r>
              <a:rPr lang="en-US" sz="3000" err="1">
                <a:latin typeface="Microsoft Sans Serif"/>
                <a:ea typeface="Microsoft Sans Serif"/>
                <a:cs typeface="Microsoft Sans Serif"/>
              </a:rPr>
              <a:t>sunce</a:t>
            </a:r>
            <a:r>
              <a:rPr lang="en-US" sz="3000">
                <a:latin typeface="Microsoft Sans Serif"/>
                <a:ea typeface="Microsoft Sans Serif"/>
                <a:cs typeface="Microsoft Sans Serif"/>
              </a:rPr>
              <a:t>, </a:t>
            </a:r>
            <a:r>
              <a:rPr lang="en-US" sz="3000" err="1">
                <a:latin typeface="Microsoft Sans Serif"/>
                <a:ea typeface="Microsoft Sans Serif"/>
                <a:cs typeface="Microsoft Sans Serif"/>
              </a:rPr>
              <a:t>sjena</a:t>
            </a:r>
            <a:r>
              <a:rPr lang="en-US" sz="3000">
                <a:latin typeface="Microsoft Sans Serif"/>
                <a:ea typeface="Microsoft Sans Serif"/>
                <a:cs typeface="Microsoft Sans Serif"/>
              </a:rPr>
              <a:t>, </a:t>
            </a:r>
            <a:r>
              <a:rPr lang="en-US" sz="3000" err="1">
                <a:latin typeface="Microsoft Sans Serif"/>
                <a:ea typeface="Microsoft Sans Serif"/>
                <a:cs typeface="Microsoft Sans Serif"/>
              </a:rPr>
              <a:t>mahovina</a:t>
            </a:r>
            <a:endParaRPr lang="en-US" sz="3000">
              <a:latin typeface="Microsoft Sans Serif"/>
              <a:ea typeface="Microsoft Sans Serif"/>
              <a:cs typeface="Microsoft Sans Serif"/>
            </a:endParaRPr>
          </a:p>
          <a:p>
            <a:pPr marL="342900" indent="-342900"/>
            <a:r>
              <a:rPr lang="en-US" sz="3000" err="1">
                <a:latin typeface="Microsoft Sans Serif"/>
                <a:ea typeface="Microsoft Sans Serif"/>
                <a:cs typeface="Microsoft Sans Serif"/>
              </a:rPr>
              <a:t>kompas</a:t>
            </a:r>
            <a:endParaRPr lang="en-US" sz="3000">
              <a:latin typeface="Microsoft Sans Serif"/>
              <a:ea typeface="Microsoft Sans Serif"/>
              <a:cs typeface="Microsoft Sans Serif"/>
            </a:endParaRPr>
          </a:p>
        </p:txBody>
      </p:sp>
      <p:pic>
        <p:nvPicPr>
          <p:cNvPr id="4" name="Picture 6" descr="Qr code&#10;&#10;Description automatically generated">
            <a:extLst>
              <a:ext uri="{FF2B5EF4-FFF2-40B4-BE49-F238E27FC236}">
                <a16:creationId xmlns:a16="http://schemas.microsoft.com/office/drawing/2014/main" id="{6C2EC269-B86A-4D2A-13B2-B2410742DA5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38153" y="100665"/>
            <a:ext cx="2743200" cy="2752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080882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7" name="Rectangle 96">
            <a:extLst>
              <a:ext uri="{FF2B5EF4-FFF2-40B4-BE49-F238E27FC236}">
                <a16:creationId xmlns:a16="http://schemas.microsoft.com/office/drawing/2014/main" id="{C96282C0-351C-48EE-A89D-D662C5DB25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E86BD4C-F748-53E4-FCD1-6351DFAAE0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00824" y="685800"/>
            <a:ext cx="6176776" cy="1485900"/>
          </a:xfrm>
        </p:spPr>
        <p:txBody>
          <a:bodyPr>
            <a:normAutofit/>
          </a:bodyPr>
          <a:lstStyle/>
          <a:p>
            <a:r>
              <a:rPr lang="en-US">
                <a:latin typeface="Microsoft Sans Serif"/>
                <a:ea typeface="Microsoft Sans Serif"/>
                <a:cs typeface="Microsoft Sans Serif"/>
              </a:rPr>
              <a:t>POTRAGA NA POTRAVNIKU</a:t>
            </a:r>
          </a:p>
        </p:txBody>
      </p:sp>
      <p:pic>
        <p:nvPicPr>
          <p:cNvPr id="5" name="Picture 5" descr="A picture containing outdoor, tree, rock, grass&#10;&#10;Description automatically generated">
            <a:extLst>
              <a:ext uri="{FF2B5EF4-FFF2-40B4-BE49-F238E27FC236}">
                <a16:creationId xmlns:a16="http://schemas.microsoft.com/office/drawing/2014/main" id="{6796F8B1-FB89-0B6E-C7DE-6B6033AA033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14969"/>
          <a:stretch/>
        </p:blipFill>
        <p:spPr>
          <a:xfrm>
            <a:off x="-1" y="10"/>
            <a:ext cx="4373546" cy="6857990"/>
          </a:xfrm>
          <a:prstGeom prst="rect">
            <a:avLst/>
          </a:prstGeom>
        </p:spPr>
      </p:pic>
      <p:sp>
        <p:nvSpPr>
          <p:cNvPr id="99" name="Rectangle 98">
            <a:extLst>
              <a:ext uri="{FF2B5EF4-FFF2-40B4-BE49-F238E27FC236}">
                <a16:creationId xmlns:a16="http://schemas.microsoft.com/office/drawing/2014/main" id="{1B35EC73-2F87-44A7-B231-910536590D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37354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B597C6-499C-B0C6-D2BE-3C0B61DFF8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00824" y="3350712"/>
            <a:ext cx="6176776" cy="3581400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sz="3000">
                <a:latin typeface="Microsoft Sans Serif"/>
                <a:ea typeface="Microsoft Sans Serif"/>
                <a:cs typeface="Microsoft Sans Serif"/>
              </a:rPr>
              <a:t>5. ZADATAK</a:t>
            </a:r>
          </a:p>
          <a:p>
            <a:pPr marL="342900" indent="-342900"/>
            <a:r>
              <a:rPr lang="en-US" sz="3000" err="1">
                <a:latin typeface="Microsoft Sans Serif"/>
                <a:ea typeface="Microsoft Sans Serif"/>
                <a:cs typeface="Microsoft Sans Serif"/>
              </a:rPr>
              <a:t>kompas</a:t>
            </a:r>
            <a:r>
              <a:rPr lang="en-US" sz="3000">
                <a:latin typeface="Microsoft Sans Serif"/>
                <a:ea typeface="Microsoft Sans Serif"/>
                <a:cs typeface="Microsoft Sans Serif"/>
              </a:rPr>
              <a:t>, </a:t>
            </a:r>
            <a:r>
              <a:rPr lang="en-US" sz="3000" err="1">
                <a:latin typeface="Microsoft Sans Serif"/>
                <a:ea typeface="Microsoft Sans Serif"/>
                <a:cs typeface="Microsoft Sans Serif"/>
              </a:rPr>
              <a:t>altimetar</a:t>
            </a:r>
            <a:r>
              <a:rPr lang="en-US" sz="3000">
                <a:latin typeface="Microsoft Sans Serif"/>
                <a:ea typeface="Microsoft Sans Serif"/>
                <a:cs typeface="Microsoft Sans Serif"/>
              </a:rPr>
              <a:t>, </a:t>
            </a:r>
            <a:r>
              <a:rPr lang="en-US" sz="3000">
                <a:latin typeface="Microsoft Sans Serif"/>
                <a:ea typeface="+mn-lt"/>
                <a:cs typeface="+mn-lt"/>
              </a:rPr>
              <a:t>Google Maps</a:t>
            </a:r>
          </a:p>
          <a:p>
            <a:pPr marL="342900" indent="-342900"/>
            <a:r>
              <a:rPr lang="en-US" sz="3000" err="1">
                <a:latin typeface="Microsoft Sans Serif"/>
                <a:ea typeface="Microsoft Sans Serif"/>
                <a:cs typeface="Microsoft Sans Serif"/>
              </a:rPr>
              <a:t>strane</a:t>
            </a:r>
            <a:r>
              <a:rPr lang="en-US" sz="3000">
                <a:latin typeface="Microsoft Sans Serif"/>
                <a:ea typeface="Microsoft Sans Serif"/>
                <a:cs typeface="Microsoft Sans Serif"/>
              </a:rPr>
              <a:t> </a:t>
            </a:r>
            <a:r>
              <a:rPr lang="en-US" sz="3000" err="1">
                <a:latin typeface="Microsoft Sans Serif"/>
                <a:ea typeface="Microsoft Sans Serif"/>
                <a:cs typeface="Microsoft Sans Serif"/>
              </a:rPr>
              <a:t>svijeta</a:t>
            </a:r>
            <a:r>
              <a:rPr lang="en-US" sz="3000">
                <a:latin typeface="Microsoft Sans Serif"/>
                <a:ea typeface="Microsoft Sans Serif"/>
                <a:cs typeface="Microsoft Sans Serif"/>
              </a:rPr>
              <a:t>, </a:t>
            </a:r>
            <a:r>
              <a:rPr lang="en-US" sz="3000" err="1">
                <a:latin typeface="Microsoft Sans Serif"/>
                <a:ea typeface="Microsoft Sans Serif"/>
                <a:cs typeface="Microsoft Sans Serif"/>
              </a:rPr>
              <a:t>relativna</a:t>
            </a:r>
            <a:r>
              <a:rPr lang="en-US" sz="3000">
                <a:latin typeface="Microsoft Sans Serif"/>
                <a:ea typeface="Microsoft Sans Serif"/>
                <a:cs typeface="Microsoft Sans Serif"/>
              </a:rPr>
              <a:t> </a:t>
            </a:r>
            <a:r>
              <a:rPr lang="en-US" sz="3000" err="1">
                <a:latin typeface="Microsoft Sans Serif"/>
                <a:ea typeface="Microsoft Sans Serif"/>
                <a:cs typeface="Microsoft Sans Serif"/>
              </a:rPr>
              <a:t>visina</a:t>
            </a:r>
            <a:endParaRPr lang="en-US" sz="3000">
              <a:latin typeface="Microsoft Sans Serif"/>
              <a:ea typeface="Microsoft Sans Serif"/>
              <a:cs typeface="Microsoft Sans Serif"/>
            </a:endParaRPr>
          </a:p>
          <a:p>
            <a:pPr marL="342900" indent="-342900"/>
            <a:r>
              <a:rPr lang="en-US" sz="3000" err="1">
                <a:latin typeface="Microsoft Sans Serif"/>
                <a:ea typeface="Microsoft Sans Serif"/>
                <a:cs typeface="Microsoft Sans Serif"/>
              </a:rPr>
              <a:t>geografski</a:t>
            </a:r>
            <a:r>
              <a:rPr lang="en-US" sz="3000">
                <a:latin typeface="Microsoft Sans Serif"/>
                <a:ea typeface="Microsoft Sans Serif"/>
                <a:cs typeface="Microsoft Sans Serif"/>
              </a:rPr>
              <a:t> </a:t>
            </a:r>
            <a:r>
              <a:rPr lang="en-US" sz="3000" err="1">
                <a:latin typeface="Microsoft Sans Serif"/>
                <a:ea typeface="Microsoft Sans Serif"/>
                <a:cs typeface="Microsoft Sans Serif"/>
              </a:rPr>
              <a:t>smještaj</a:t>
            </a:r>
            <a:r>
              <a:rPr lang="en-US" sz="3000">
                <a:latin typeface="Microsoft Sans Serif"/>
                <a:ea typeface="Microsoft Sans Serif"/>
                <a:cs typeface="Microsoft Sans Serif"/>
              </a:rPr>
              <a:t> </a:t>
            </a:r>
            <a:r>
              <a:rPr lang="en-US" sz="3000" err="1">
                <a:latin typeface="Microsoft Sans Serif"/>
                <a:ea typeface="Microsoft Sans Serif"/>
                <a:cs typeface="Microsoft Sans Serif"/>
              </a:rPr>
              <a:t>utvrde</a:t>
            </a:r>
            <a:endParaRPr lang="en-US" sz="3000">
              <a:latin typeface="Microsoft Sans Serif"/>
              <a:ea typeface="Microsoft Sans Serif"/>
              <a:cs typeface="Microsoft Sans Serif"/>
            </a:endParaRPr>
          </a:p>
          <a:p>
            <a:pPr marL="342900" indent="-342900"/>
            <a:endParaRPr lang="en-US">
              <a:latin typeface="Microsoft Sans Serif"/>
              <a:ea typeface="Microsoft Sans Serif"/>
              <a:cs typeface="Microsoft Sans Serif"/>
            </a:endParaRPr>
          </a:p>
        </p:txBody>
      </p:sp>
      <p:pic>
        <p:nvPicPr>
          <p:cNvPr id="4" name="Picture 5" descr="Qr code&#10;&#10;Description automatically generated">
            <a:extLst>
              <a:ext uri="{FF2B5EF4-FFF2-40B4-BE49-F238E27FC236}">
                <a16:creationId xmlns:a16="http://schemas.microsoft.com/office/drawing/2014/main" id="{D865E7E0-B6C6-6487-2DE0-5F4A8CF2BEB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48592" y="105427"/>
            <a:ext cx="2743200" cy="274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203566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1" name="Rectangle 30">
            <a:extLst>
              <a:ext uri="{FF2B5EF4-FFF2-40B4-BE49-F238E27FC236}">
                <a16:creationId xmlns:a16="http://schemas.microsoft.com/office/drawing/2014/main" id="{C96282C0-351C-48EE-A89D-D662C5DB25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C224FCC-F9E8-86DE-829C-C7659D0C85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00824" y="685800"/>
            <a:ext cx="6176776" cy="1485900"/>
          </a:xfrm>
        </p:spPr>
        <p:txBody>
          <a:bodyPr>
            <a:normAutofit/>
          </a:bodyPr>
          <a:lstStyle/>
          <a:p>
            <a:r>
              <a:rPr lang="en-US"/>
              <a:t>POTRAGA NA POTRAVNIKU</a:t>
            </a:r>
          </a:p>
        </p:txBody>
      </p:sp>
      <p:pic>
        <p:nvPicPr>
          <p:cNvPr id="5" name="Picture 5">
            <a:extLst>
              <a:ext uri="{FF2B5EF4-FFF2-40B4-BE49-F238E27FC236}">
                <a16:creationId xmlns:a16="http://schemas.microsoft.com/office/drawing/2014/main" id="{5A1CD855-CF95-B0BC-2CC3-28D503770C6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5146" r="17024"/>
          <a:stretch/>
        </p:blipFill>
        <p:spPr>
          <a:xfrm>
            <a:off x="-1" y="10"/>
            <a:ext cx="4373546" cy="6857990"/>
          </a:xfrm>
          <a:prstGeom prst="rect">
            <a:avLst/>
          </a:prstGeom>
        </p:spPr>
      </p:pic>
      <p:sp>
        <p:nvSpPr>
          <p:cNvPr id="33" name="Rectangle 32">
            <a:extLst>
              <a:ext uri="{FF2B5EF4-FFF2-40B4-BE49-F238E27FC236}">
                <a16:creationId xmlns:a16="http://schemas.microsoft.com/office/drawing/2014/main" id="{1B35EC73-2F87-44A7-B231-910536590D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37354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AE6217-407C-D024-0E92-1A3C35CDEA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00824" y="3632548"/>
            <a:ext cx="6176776" cy="3581400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sz="3000" dirty="0">
                <a:latin typeface="Microsoft Sans Serif"/>
                <a:ea typeface="Microsoft Sans Serif"/>
                <a:cs typeface="Microsoft Sans Serif"/>
              </a:rPr>
              <a:t>6. ZADATAK</a:t>
            </a:r>
          </a:p>
          <a:p>
            <a:pPr marL="383540" indent="-383540"/>
            <a:r>
              <a:rPr lang="en-US" sz="3000" dirty="0" err="1">
                <a:latin typeface="Microsoft Sans Serif"/>
                <a:ea typeface="Microsoft Sans Serif"/>
                <a:cs typeface="Microsoft Sans Serif"/>
              </a:rPr>
              <a:t>povijesni</a:t>
            </a:r>
            <a:r>
              <a:rPr lang="en-US" sz="3000" dirty="0">
                <a:latin typeface="Microsoft Sans Serif"/>
                <a:ea typeface="Microsoft Sans Serif"/>
                <a:cs typeface="Microsoft Sans Serif"/>
              </a:rPr>
              <a:t> </a:t>
            </a:r>
            <a:r>
              <a:rPr lang="en-US" sz="3000" dirty="0" err="1">
                <a:latin typeface="Microsoft Sans Serif"/>
                <a:ea typeface="Microsoft Sans Serif"/>
                <a:cs typeface="Microsoft Sans Serif"/>
              </a:rPr>
              <a:t>pregled</a:t>
            </a:r>
            <a:endParaRPr lang="en-US" sz="3000" dirty="0">
              <a:latin typeface="Microsoft Sans Serif"/>
              <a:ea typeface="Microsoft Sans Serif"/>
              <a:cs typeface="Microsoft Sans Serif"/>
            </a:endParaRPr>
          </a:p>
          <a:p>
            <a:pPr marL="383540" indent="-383540"/>
            <a:r>
              <a:rPr lang="en-US" sz="3000" dirty="0" err="1">
                <a:latin typeface="Microsoft Sans Serif"/>
                <a:ea typeface="Microsoft Sans Serif"/>
                <a:cs typeface="Microsoft Sans Serif"/>
              </a:rPr>
              <a:t>susjedne</a:t>
            </a:r>
            <a:r>
              <a:rPr lang="en-US" sz="3000" dirty="0">
                <a:latin typeface="Microsoft Sans Serif"/>
                <a:ea typeface="Microsoft Sans Serif"/>
                <a:cs typeface="Microsoft Sans Serif"/>
              </a:rPr>
              <a:t> </a:t>
            </a:r>
            <a:r>
              <a:rPr lang="en-US" sz="3000" dirty="0" err="1">
                <a:latin typeface="Microsoft Sans Serif"/>
                <a:ea typeface="Microsoft Sans Serif"/>
                <a:cs typeface="Microsoft Sans Serif"/>
              </a:rPr>
              <a:t>utvrde</a:t>
            </a:r>
            <a:r>
              <a:rPr lang="en-US" sz="3000" dirty="0">
                <a:latin typeface="Microsoft Sans Serif"/>
                <a:ea typeface="Microsoft Sans Serif"/>
                <a:cs typeface="Microsoft Sans Serif"/>
              </a:rPr>
              <a:t> </a:t>
            </a:r>
            <a:r>
              <a:rPr lang="en-US" sz="3000" dirty="0" err="1">
                <a:latin typeface="Microsoft Sans Serif"/>
                <a:ea typeface="Microsoft Sans Serif"/>
                <a:cs typeface="Microsoft Sans Serif"/>
              </a:rPr>
              <a:t>i</a:t>
            </a:r>
            <a:r>
              <a:rPr lang="en-US" sz="3000" dirty="0">
                <a:latin typeface="Microsoft Sans Serif"/>
                <a:ea typeface="Microsoft Sans Serif"/>
                <a:cs typeface="Microsoft Sans Serif"/>
              </a:rPr>
              <a:t> </a:t>
            </a:r>
            <a:r>
              <a:rPr lang="en-US" sz="3000" dirty="0" err="1">
                <a:latin typeface="Microsoft Sans Serif"/>
                <a:ea typeface="Microsoft Sans Serif"/>
                <a:cs typeface="Microsoft Sans Serif"/>
              </a:rPr>
              <a:t>komunikacija</a:t>
            </a:r>
          </a:p>
          <a:p>
            <a:pPr marL="383540" indent="-383540"/>
            <a:r>
              <a:rPr lang="en-US" sz="3000" dirty="0">
                <a:latin typeface="Microsoft Sans Serif"/>
                <a:ea typeface="Microsoft Sans Serif"/>
                <a:cs typeface="Microsoft Sans Serif"/>
              </a:rPr>
              <a:t>Google Maps</a:t>
            </a:r>
          </a:p>
          <a:p>
            <a:pPr marL="0" indent="0">
              <a:buNone/>
            </a:pPr>
            <a:endParaRPr lang="en-US"/>
          </a:p>
        </p:txBody>
      </p:sp>
      <p:pic>
        <p:nvPicPr>
          <p:cNvPr id="4" name="Picture 6" descr="Qr code&#10;&#10;Description automatically generated">
            <a:extLst>
              <a:ext uri="{FF2B5EF4-FFF2-40B4-BE49-F238E27FC236}">
                <a16:creationId xmlns:a16="http://schemas.microsoft.com/office/drawing/2014/main" id="{1E67EC64-B3A0-27E8-07E1-0F48F2A9412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48592" y="121542"/>
            <a:ext cx="2743200" cy="2752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741516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6EFADEDC-47BB-4F2C-AB69-715527B4D5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2D00FEB-2AB3-1800-AC92-1B58961066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00824" y="685800"/>
            <a:ext cx="6176776" cy="1485900"/>
          </a:xfrm>
        </p:spPr>
        <p:txBody>
          <a:bodyPr>
            <a:normAutofit/>
          </a:bodyPr>
          <a:lstStyle/>
          <a:p>
            <a:r>
              <a:rPr lang="en-US"/>
              <a:t>POTRAGA NA POTRAVNIKU</a:t>
            </a:r>
          </a:p>
        </p:txBody>
      </p:sp>
      <p:pic>
        <p:nvPicPr>
          <p:cNvPr id="5" name="Picture 5" descr="Diagram, text&#10;&#10;Description automatically generated">
            <a:extLst>
              <a:ext uri="{FF2B5EF4-FFF2-40B4-BE49-F238E27FC236}">
                <a16:creationId xmlns:a16="http://schemas.microsoft.com/office/drawing/2014/main" id="{89ACC9D9-6890-F27B-1CEB-CB60D0553BB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1733" y="3542469"/>
            <a:ext cx="3730079" cy="2639030"/>
          </a:xfrm>
          <a:prstGeom prst="rect">
            <a:avLst/>
          </a:prstGeom>
          <a:ln>
            <a:noFill/>
          </a:ln>
          <a:effectLst/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CC97F718-8333-4ACB-AEE4-87F88BE1D4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37354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aphicFrame>
        <p:nvGraphicFramePr>
          <p:cNvPr id="21" name="Content Placeholder 2">
            <a:extLst>
              <a:ext uri="{FF2B5EF4-FFF2-40B4-BE49-F238E27FC236}">
                <a16:creationId xmlns:a16="http://schemas.microsoft.com/office/drawing/2014/main" id="{C27DCB9F-D8C6-53CE-CDDD-461B4AD7754E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5100824" y="2286000"/>
          <a:ext cx="6176776" cy="3581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11" name="Picture 12" descr="Qr code&#10;&#10;Description automatically generated">
            <a:extLst>
              <a:ext uri="{FF2B5EF4-FFF2-40B4-BE49-F238E27FC236}">
                <a16:creationId xmlns:a16="http://schemas.microsoft.com/office/drawing/2014/main" id="{9875E10F-0CBC-A888-EEEF-EB9CA8FC75C0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60382" y="416751"/>
            <a:ext cx="2705100" cy="2705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222152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breži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ppt/theme/theme2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TF00001241</Template>
  <Application>Microsoft Office PowerPoint</Application>
  <PresentationFormat>Widescreen</PresentationFormat>
  <Slides>10</Slides>
  <Notes>1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Obreži</vt:lpstr>
      <vt:lpstr>Potraga na potravniku</vt:lpstr>
      <vt:lpstr>  Escape room u prirodi</vt:lpstr>
      <vt:lpstr>POTRAGA NA POTRAVNIKU</vt:lpstr>
      <vt:lpstr>POTRAGA NA POTRAVNIKU</vt:lpstr>
      <vt:lpstr>POTRAGA NA POTRAVNIKU</vt:lpstr>
      <vt:lpstr>POTRAGA NA POTRAVNIKU</vt:lpstr>
      <vt:lpstr>POTRAGA NA POTRAVNIKU</vt:lpstr>
      <vt:lpstr>POTRAGA NA POTRAVNIKU</vt:lpstr>
      <vt:lpstr>POTRAGA NA POTRAVNIKU</vt:lpstr>
      <vt:lpstr>Literatura/ Izvori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revision>69</cp:revision>
  <dcterms:created xsi:type="dcterms:W3CDTF">2023-03-04T09:05:05Z</dcterms:created>
  <dcterms:modified xsi:type="dcterms:W3CDTF">2023-03-30T12:56:18Z</dcterms:modified>
</cp:coreProperties>
</file>