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1"/>
  </p:sldMasterIdLst>
  <p:notesMasterIdLst>
    <p:notesMasterId r:id="rId25"/>
  </p:notesMasterIdLst>
  <p:sldIdLst>
    <p:sldId id="256" r:id="rId2"/>
    <p:sldId id="257" r:id="rId3"/>
    <p:sldId id="258" r:id="rId4"/>
    <p:sldId id="270" r:id="rId5"/>
    <p:sldId id="259" r:id="rId6"/>
    <p:sldId id="271" r:id="rId7"/>
    <p:sldId id="261" r:id="rId8"/>
    <p:sldId id="263" r:id="rId9"/>
    <p:sldId id="269" r:id="rId10"/>
    <p:sldId id="280" r:id="rId11"/>
    <p:sldId id="284" r:id="rId12"/>
    <p:sldId id="285" r:id="rId13"/>
    <p:sldId id="281" r:id="rId14"/>
    <p:sldId id="272" r:id="rId15"/>
    <p:sldId id="273" r:id="rId16"/>
    <p:sldId id="283" r:id="rId17"/>
    <p:sldId id="274" r:id="rId18"/>
    <p:sldId id="277" r:id="rId19"/>
    <p:sldId id="276" r:id="rId20"/>
    <p:sldId id="278" r:id="rId21"/>
    <p:sldId id="266" r:id="rId22"/>
    <p:sldId id="268" r:id="rId23"/>
    <p:sldId id="26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A55FF3-E79C-4ADF-BB63-268E9608AD88}" name="ANTONELA MATAJIĆ" initials="AM" userId="S::antonela.matajic@skole.hr::dc72ba83-059f-4dad-bb6a-e5e52bb2139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0515AA-D518-2B17-67D2-DBF8406628F2}" v="8" dt="2023-03-15T13:54:44.340"/>
    <p1510:client id="{2E9D89E0-3461-FB41-9187-58D36D48A2A3}" v="167" dt="2023-03-29T10:54:43.676"/>
    <p1510:client id="{3FB443C6-522D-130F-0791-A229D25D076B}" v="3" dt="2023-03-29T18:57:02.009"/>
    <p1510:client id="{4AF49344-E3F3-0BFB-653B-D2F0A9B8A1D0}" v="25" dt="2023-03-22T05:55:48.973"/>
    <p1510:client id="{5478D16A-AAFC-AE81-5208-65784F7E0D00}" v="42" dt="2023-03-29T12:21:13.065"/>
    <p1510:client id="{5D034FD9-FE84-480A-B4FF-DF24604A5431}" v="595" dt="2023-03-20T18:10:05.144"/>
    <p1510:client id="{60356CDD-78DD-CDEA-8DC6-A636B2FF459D}" v="32" dt="2023-03-20T20:11:59.793"/>
    <p1510:client id="{654473AA-5328-F00A-A9B8-92DB5C851163}" v="8" dt="2023-03-20T19:34:49.711"/>
    <p1510:client id="{6A5AC9E6-D2E7-128B-0345-E13B8E9863DC}" v="13" dt="2023-03-29T18:57:56.632"/>
    <p1510:client id="{7B1F64B1-0766-2873-A944-FE8C1E7ED24A}" v="540" dt="2023-03-08T22:10:39.126"/>
    <p1510:client id="{7EF7057A-B8E4-52AB-6150-FA356370098C}" v="192" dt="2023-03-15T06:34:45.132"/>
    <p1510:client id="{A25B36BC-CBFB-495B-8516-EB427973CEF9}" v="718" dt="2023-03-08T22:10:54.286"/>
    <p1510:client id="{B26418C3-68FA-4E79-43B7-FEE8C40DA220}" v="3" dt="2023-03-14T19:59:52.315"/>
    <p1510:client id="{B936E32D-9096-B8A9-4A6C-E7613E8317A6}" v="25" dt="2023-03-21T19:10:47.088"/>
    <p1510:client id="{D6267326-B015-1027-1A40-98605EEA2EFE}" v="116" dt="2023-03-17T07:33:57.483"/>
    <p1510:client id="{DCF5A01D-5BAC-3947-F3CF-B9E5BE33B8C2}" v="8" dt="2023-03-15T21:16:43.0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3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3-20T20:12:01.0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12880 4598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831A0-6458-4060-898C-7FB98C3E3B83}" type="datetimeFigureOut">
              <a:t>30.3.2023.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EFD25-DE03-41FA-90B2-718CE06D3D8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95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FD25-DE03-41FA-90B2-718CE06D3D84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37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FD25-DE03-41FA-90B2-718CE06D3D84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92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FD25-DE03-41FA-90B2-718CE06D3D84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56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FD25-DE03-41FA-90B2-718CE06D3D84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2044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FD25-DE03-41FA-90B2-718CE06D3D84}" type="slidenum"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71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FD25-DE03-41FA-90B2-718CE06D3D8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34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FD25-DE03-41FA-90B2-718CE06D3D84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30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FD25-DE03-41FA-90B2-718CE06D3D84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94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FD25-DE03-41FA-90B2-718CE06D3D84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27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FD25-DE03-41FA-90B2-718CE06D3D84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35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FD25-DE03-41FA-90B2-718CE06D3D84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56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FD25-DE03-41FA-90B2-718CE06D3D84}" type="slidenum"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07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FD25-DE03-41FA-90B2-718CE06D3D84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1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47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31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7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5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495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05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3/30/2023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35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3/30/2023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21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3/30/2023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46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29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arnet-my.sharepoint.com/personal/antonela_matajic_skole_hr/_layouts/15/stream.aspx?id=%2Fpersonal%2Fantonela%5Fmatajic%5Fskole%5Fhr%2FDocuments%2FCUC%2F2023%2FMatematika%20u%20pro%C5%A1irenoj%20stvarnosti%2FVOLUMEN%2Emp4&amp;ga=1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it.ly/VolumenCUC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arnet-my.sharepoint.com/personal/antonela_matajic_skole_hr/_layouts/15/stream.aspx?id=%2Fpersonal%2Fantonela%5Fmatajic%5Fskole%5Fhr%2FDocuments%2FCUC%2F2023%2FMatematika%20u%20pro%C5%A1irenoj%20stvarnosti%2FVideo%20Uskrsni%20razlomci%2Emp4&amp;ga=1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it.ly/RazlomciCUC" TargetMode="External"/><Relationship Id="rId5" Type="http://schemas.openxmlformats.org/officeDocument/2006/relationships/image" Target="../media/image35.png"/><Relationship Id="rId4" Type="http://schemas.openxmlformats.org/officeDocument/2006/relationships/customXml" Target="../ink/ink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be.com/shorts/ihnSb5gdGUA?feature=shar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bit.ly/bankaCUC" TargetMode="Externa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forms.office.com/e/jHe3tgbsP8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drazena.potocki@skole.hr" TargetMode="External"/><Relationship Id="rId4" Type="http://schemas.openxmlformats.org/officeDocument/2006/relationships/hyperlink" Target="mailto:Antonela.matajic@skole.h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creator.eyejackapp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567C88-2F96-98B3-F029-A72B36017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88" t="9091" r="-2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9780" y="1056187"/>
            <a:ext cx="4088190" cy="2369093"/>
          </a:xfrm>
        </p:spPr>
        <p:txBody>
          <a:bodyPr>
            <a:normAutofit/>
          </a:bodyPr>
          <a:lstStyle/>
          <a:p>
            <a:pPr algn="ctr"/>
            <a:r>
              <a:rPr lang="en-US" sz="4400"/>
              <a:t>MATEMATIKA U PROŠIRENOJ STVARNOSTI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56062" y="4353543"/>
            <a:ext cx="6449227" cy="109690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1800"/>
              <a:t>CUC 2023</a:t>
            </a:r>
            <a:endParaRPr lang="en-US" sz="1800">
              <a:cs typeface="Calibri Light"/>
            </a:endParaRPr>
          </a:p>
          <a:p>
            <a:pPr algn="ctr"/>
            <a:r>
              <a:rPr lang="en-US" sz="1800"/>
              <a:t>Antonela </a:t>
            </a:r>
            <a:r>
              <a:rPr lang="en-US" sz="1800" err="1"/>
              <a:t>Matajić</a:t>
            </a:r>
            <a:r>
              <a:rPr lang="en-US" sz="1800"/>
              <a:t>, OŠ Rajić</a:t>
            </a:r>
            <a:endParaRPr lang="en-US" sz="1800">
              <a:ea typeface="Calibri Light"/>
              <a:cs typeface="Calibri Light"/>
            </a:endParaRPr>
          </a:p>
          <a:p>
            <a:pPr algn="ctr"/>
            <a:r>
              <a:rPr lang="en-US" sz="1800">
                <a:ea typeface="+mj-lt"/>
                <a:cs typeface="+mj-lt"/>
              </a:rPr>
              <a:t>DRAŽENA POTOČKI, OŠ NOVSKA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Qr code&#10;&#10;Description automatically generated">
            <a:extLst>
              <a:ext uri="{FF2B5EF4-FFF2-40B4-BE49-F238E27FC236}">
                <a16:creationId xmlns:a16="http://schemas.microsoft.com/office/drawing/2014/main" id="{C2F381B6-2082-AF96-EA43-D6B1FA707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47" y="532650"/>
            <a:ext cx="6878170" cy="5131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129496-55A2-B543-0AD4-EC94494E0CC9}"/>
              </a:ext>
            </a:extLst>
          </p:cNvPr>
          <p:cNvSpPr txBox="1"/>
          <p:nvPr/>
        </p:nvSpPr>
        <p:spPr>
          <a:xfrm>
            <a:off x="9010169" y="588447"/>
            <a:ext cx="14724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cs typeface="Calibri"/>
              </a:rPr>
              <a:t>VIDEO</a:t>
            </a:r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CADA1D0-F0BE-8F53-E0B4-DB3B8380FFF2}"/>
              </a:ext>
            </a:extLst>
          </p:cNvPr>
          <p:cNvSpPr/>
          <p:nvPr/>
        </p:nvSpPr>
        <p:spPr>
          <a:xfrm>
            <a:off x="11416952" y="300103"/>
            <a:ext cx="292273" cy="26095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C00000"/>
                </a:solidFill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8665EA-51DD-51E9-846C-B20A7FB8E27E}"/>
              </a:ext>
            </a:extLst>
          </p:cNvPr>
          <p:cNvSpPr txBox="1"/>
          <p:nvPr/>
        </p:nvSpPr>
        <p:spPr>
          <a:xfrm>
            <a:off x="8113212" y="1487466"/>
            <a:ext cx="330687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000">
                <a:cs typeface="Calibri"/>
                <a:hlinkClick r:id="rId4"/>
              </a:rPr>
              <a:t>bit.ly/VolumenCUC</a:t>
            </a:r>
            <a:endParaRPr lang="en-US" sz="3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68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02091F-39E8-6504-330D-9328708D90AF}"/>
              </a:ext>
            </a:extLst>
          </p:cNvPr>
          <p:cNvSpPr txBox="1"/>
          <p:nvPr/>
        </p:nvSpPr>
        <p:spPr>
          <a:xfrm>
            <a:off x="232859" y="114886"/>
            <a:ext cx="3868617" cy="82296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5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USKRSNI RAZLOMCI</a:t>
            </a:r>
            <a:endParaRPr lang="en-US" sz="3600" b="1" spc="-5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Calibri Light"/>
            </a:endParaRPr>
          </a:p>
        </p:txBody>
      </p:sp>
      <p:pic>
        <p:nvPicPr>
          <p:cNvPr id="5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274FCB8E-1996-49C3-C10E-DFBFCD56D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095" y="1280456"/>
            <a:ext cx="7056136" cy="3983217"/>
          </a:xfrm>
          <a:prstGeom prst="rect">
            <a:avLst/>
          </a:prstGeom>
        </p:spPr>
      </p:pic>
      <p:pic>
        <p:nvPicPr>
          <p:cNvPr id="6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695D586-CCA2-18B0-44A4-3793BFF7B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69" y="1354485"/>
            <a:ext cx="2743200" cy="725893"/>
          </a:xfrm>
          <a:prstGeom prst="rect">
            <a:avLst/>
          </a:prstGeom>
        </p:spPr>
      </p:pic>
      <p:pic>
        <p:nvPicPr>
          <p:cNvPr id="7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8563A16-2EDB-F510-D775-42F23E6C9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66" y="2261089"/>
            <a:ext cx="2343882" cy="1011115"/>
          </a:xfrm>
          <a:prstGeom prst="rect">
            <a:avLst/>
          </a:prstGeom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C6F20DAF-71A9-5464-BFE1-7BFA22BF6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62" y="3373985"/>
            <a:ext cx="2743200" cy="9072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1140CAA-A0D5-FA4E-3193-9C13C7D72A11}"/>
              </a:ext>
            </a:extLst>
          </p:cNvPr>
          <p:cNvSpPr/>
          <p:nvPr/>
        </p:nvSpPr>
        <p:spPr>
          <a:xfrm>
            <a:off x="11416952" y="300103"/>
            <a:ext cx="292273" cy="260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33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Qr code&#10;&#10;Description automatically generated">
            <a:extLst>
              <a:ext uri="{FF2B5EF4-FFF2-40B4-BE49-F238E27FC236}">
                <a16:creationId xmlns:a16="http://schemas.microsoft.com/office/drawing/2014/main" id="{EC5DB0E8-98DF-BE7A-EBFF-65311FDBB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015" y="164139"/>
            <a:ext cx="9141026" cy="3364158"/>
          </a:xfrm>
          <a:prstGeom prst="rect">
            <a:avLst/>
          </a:prstGeom>
        </p:spPr>
      </p:pic>
      <p:pic>
        <p:nvPicPr>
          <p:cNvPr id="5" name="Picture 8" descr="Text&#10;&#10;Description automatically generated">
            <a:extLst>
              <a:ext uri="{FF2B5EF4-FFF2-40B4-BE49-F238E27FC236}">
                <a16:creationId xmlns:a16="http://schemas.microsoft.com/office/drawing/2014/main" id="{5BAF6A16-C6FD-62FC-05F6-EC6496D110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94" t="34173" r="16794" b="17354"/>
          <a:stretch/>
        </p:blipFill>
        <p:spPr>
          <a:xfrm rot="16200000">
            <a:off x="2096264" y="2982242"/>
            <a:ext cx="2544909" cy="4130755"/>
          </a:xfrm>
          <a:prstGeom prst="rect">
            <a:avLst/>
          </a:prstGeom>
        </p:spPr>
      </p:pic>
      <p:pic>
        <p:nvPicPr>
          <p:cNvPr id="7" name="Picture 9" descr="Text&#10;&#10;Description automatically generated">
            <a:extLst>
              <a:ext uri="{FF2B5EF4-FFF2-40B4-BE49-F238E27FC236}">
                <a16:creationId xmlns:a16="http://schemas.microsoft.com/office/drawing/2014/main" id="{0CD4E7DE-B0C0-824B-DAD3-845DE4DA1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862" y="4030932"/>
            <a:ext cx="6171316" cy="191094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8CBC277-3DB2-6791-054B-21155629C22E}"/>
              </a:ext>
            </a:extLst>
          </p:cNvPr>
          <p:cNvSpPr/>
          <p:nvPr/>
        </p:nvSpPr>
        <p:spPr>
          <a:xfrm>
            <a:off x="11416952" y="300103"/>
            <a:ext cx="292273" cy="260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8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AB56443-4422-C4D6-7F30-431CA05D9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62" y="1003664"/>
            <a:ext cx="7350369" cy="41238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F304DC-4F2B-7C44-35B0-192836F90FCB}"/>
              </a:ext>
            </a:extLst>
          </p:cNvPr>
          <p:cNvSpPr txBox="1"/>
          <p:nvPr/>
        </p:nvSpPr>
        <p:spPr>
          <a:xfrm>
            <a:off x="9097108" y="1113693"/>
            <a:ext cx="148883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742217"/>
                </a:solidFill>
              </a:rPr>
              <a:t>VIDEO</a:t>
            </a:r>
            <a:endParaRPr lang="en-US" sz="3600" b="1">
              <a:cs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B9694B-1982-1F3C-7F8F-DF692A886C87}"/>
              </a:ext>
            </a:extLst>
          </p:cNvPr>
          <p:cNvSpPr/>
          <p:nvPr/>
        </p:nvSpPr>
        <p:spPr>
          <a:xfrm>
            <a:off x="11416952" y="300103"/>
            <a:ext cx="292273" cy="26095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C00000"/>
                </a:solidFill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3CE48B7-9A5A-BF1E-BCAC-8EDAC2FEFC71}"/>
                  </a:ext>
                </a:extLst>
              </p14:cNvPr>
              <p14:cNvContentPartPr/>
              <p14:nvPr/>
            </p14:nvContentPartPr>
            <p14:xfrm>
              <a:off x="3521074" y="2298700"/>
              <a:ext cx="15875" cy="15875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3CE48B7-9A5A-BF1E-BCAC-8EDAC2FEFC7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27324" y="1504950"/>
                <a:ext cx="1587500" cy="15875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9F8D568-CB1B-A574-BB28-D5EBB072EAA3}"/>
              </a:ext>
            </a:extLst>
          </p:cNvPr>
          <p:cNvSpPr txBox="1"/>
          <p:nvPr/>
        </p:nvSpPr>
        <p:spPr>
          <a:xfrm>
            <a:off x="8311541" y="2043308"/>
            <a:ext cx="325467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000">
                <a:cs typeface="Calibri"/>
                <a:hlinkClick r:id="rId6"/>
              </a:rPr>
              <a:t>bit.ly/RazlomciCUC</a:t>
            </a:r>
            <a:endParaRPr lang="en-US" sz="3000" err="1"/>
          </a:p>
        </p:txBody>
      </p:sp>
    </p:spTree>
    <p:extLst>
      <p:ext uri="{BB962C8B-B14F-4D97-AF65-F5344CB8AC3E}">
        <p14:creationId xmlns:p14="http://schemas.microsoft.com/office/powerpoint/2010/main" val="1206700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15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A811C25-B502-A989-B812-AA8D090412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4299" y="825357"/>
            <a:ext cx="6275667" cy="4800885"/>
          </a:xfrm>
          <a:prstGeom prst="rect">
            <a:avLst/>
          </a:prstGeom>
        </p:spPr>
      </p:pic>
      <p:sp>
        <p:nvSpPr>
          <p:cNvPr id="26" name="Rectangle 17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D24C81-108C-D3F8-223C-8B63F6DD9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Ljubav spaja  - Valentinovo</a:t>
            </a:r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A9F010-B39B-8E6E-922F-35C8B4C37CE4}"/>
              </a:ext>
            </a:extLst>
          </p:cNvPr>
          <p:cNvSpPr/>
          <p:nvPr/>
        </p:nvSpPr>
        <p:spPr>
          <a:xfrm>
            <a:off x="11416952" y="300103"/>
            <a:ext cx="292273" cy="26095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40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04A50-E6FA-B624-4FC0-22B55D6F8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>
                <a:solidFill>
                  <a:schemeClr val="tx1">
                    <a:lumMod val="85000"/>
                    <a:lumOff val="15000"/>
                  </a:schemeClr>
                </a:solidFill>
              </a:rPr>
              <a:t>Sat razrednika</a:t>
            </a:r>
          </a:p>
        </p:txBody>
      </p:sp>
      <p:pic>
        <p:nvPicPr>
          <p:cNvPr id="7" name="Picture 7" descr="Shape, polygon&#10;&#10;Description automatically generated">
            <a:extLst>
              <a:ext uri="{FF2B5EF4-FFF2-40B4-BE49-F238E27FC236}">
                <a16:creationId xmlns:a16="http://schemas.microsoft.com/office/drawing/2014/main" id="{6E71FE62-456D-2424-4625-A15F6E4355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3999" y="834286"/>
            <a:ext cx="6912217" cy="466574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6E310CC-1B80-7BDF-A938-89503DD21461}"/>
              </a:ext>
            </a:extLst>
          </p:cNvPr>
          <p:cNvSpPr/>
          <p:nvPr/>
        </p:nvSpPr>
        <p:spPr>
          <a:xfrm>
            <a:off x="11416952" y="300103"/>
            <a:ext cx="292273" cy="26095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44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C1E7595-AAFE-6BD7-B3FD-078A1EE1E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6" r="4536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3" name="Picture 3" descr="A picture containing text, wooden&#10;&#10;Description automatically generated">
            <a:extLst>
              <a:ext uri="{FF2B5EF4-FFF2-40B4-BE49-F238E27FC236}">
                <a16:creationId xmlns:a16="http://schemas.microsoft.com/office/drawing/2014/main" id="{6EA67C22-9B1A-5268-05A8-0D7BFC6FA1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879" r="1" b="26811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2" name="Picture 2" descr="A picture containing floor, accessory, umbrella&#10;&#10;Description automatically generated">
            <a:extLst>
              <a:ext uri="{FF2B5EF4-FFF2-40B4-BE49-F238E27FC236}">
                <a16:creationId xmlns:a16="http://schemas.microsoft.com/office/drawing/2014/main" id="{CEF26AB9-9FE7-4F45-D144-271FD0B647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036" r="-1" b="26338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4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ABD95C2D-1B16-B3DD-FE9F-4CB4A4E3BF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796" b="25841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28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Qr code&#10;&#10;Description automatically generated">
            <a:extLst>
              <a:ext uri="{FF2B5EF4-FFF2-40B4-BE49-F238E27FC236}">
                <a16:creationId xmlns:a16="http://schemas.microsoft.com/office/drawing/2014/main" id="{3AF47DF4-1B22-41D6-1D8D-1EF436D55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56" y="1694300"/>
            <a:ext cx="10337292" cy="3462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50F6B7-1350-79C0-4A4F-2205E66ED96B}"/>
              </a:ext>
            </a:extLst>
          </p:cNvPr>
          <p:cNvSpPr txBox="1"/>
          <p:nvPr/>
        </p:nvSpPr>
        <p:spPr>
          <a:xfrm>
            <a:off x="7728856" y="538843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  <a:hlinkClick r:id="rId4"/>
              </a:rPr>
              <a:t>Video</a:t>
            </a: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DB5D99A-C74C-11A1-A4C9-14AA12A70E26}"/>
              </a:ext>
            </a:extLst>
          </p:cNvPr>
          <p:cNvSpPr/>
          <p:nvPr/>
        </p:nvSpPr>
        <p:spPr>
          <a:xfrm>
            <a:off x="11416952" y="300103"/>
            <a:ext cx="292273" cy="26095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75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6FF4C5-2F6E-6634-8A09-733C09419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898545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Dan </a:t>
            </a:r>
            <a:r>
              <a:rPr lang="en-US" sz="6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broja</a:t>
            </a:r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 Pi</a:t>
            </a:r>
          </a:p>
        </p:txBody>
      </p:sp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227C2CD5-5F38-3FE6-E8AF-AB4E170C4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3999" y="1223098"/>
            <a:ext cx="6912217" cy="3888122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428A1CF-4AF7-132A-18B5-D214DC379E38}"/>
              </a:ext>
            </a:extLst>
          </p:cNvPr>
          <p:cNvSpPr/>
          <p:nvPr/>
        </p:nvSpPr>
        <p:spPr>
          <a:xfrm>
            <a:off x="10732117" y="560533"/>
            <a:ext cx="292273" cy="26095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63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44C5A9E5-0F35-4AA6-AF26-B90A2D47B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CE64D04A-0C90-05A9-2A25-2386B3C6C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680298"/>
            <a:ext cx="5291666" cy="2976562"/>
          </a:xfrm>
          <a:prstGeom prst="rect">
            <a:avLst/>
          </a:prstGeom>
        </p:spPr>
      </p:pic>
      <p:pic>
        <p:nvPicPr>
          <p:cNvPr id="3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7EFF2F3E-6DF7-0CC9-99D8-DD08E8E53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866" y="1680298"/>
            <a:ext cx="5291666" cy="2976562"/>
          </a:xfrm>
          <a:prstGeom prst="rect">
            <a:avLst/>
          </a:prstGeom>
        </p:spPr>
      </p:pic>
      <p:sp>
        <p:nvSpPr>
          <p:cNvPr id="19" name="Rectangle 9">
            <a:extLst>
              <a:ext uri="{FF2B5EF4-FFF2-40B4-BE49-F238E27FC236}">
                <a16:creationId xmlns:a16="http://schemas.microsoft.com/office/drawing/2014/main" id="{4D9DB69D-7E48-4FDF-806E-F0B4BF005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846BF69C-4724-4F8D-8EA6-1487E9C9C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C157420-04F5-288A-21CA-523C57D724E2}"/>
              </a:ext>
            </a:extLst>
          </p:cNvPr>
          <p:cNvSpPr/>
          <p:nvPr/>
        </p:nvSpPr>
        <p:spPr>
          <a:xfrm>
            <a:off x="11416952" y="300103"/>
            <a:ext cx="292273" cy="26095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45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0D0D9-E06A-455B-2BE1-34868C1C3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207" y="244698"/>
            <a:ext cx="9465991" cy="1320800"/>
          </a:xfrm>
        </p:spPr>
        <p:txBody>
          <a:bodyPr/>
          <a:lstStyle/>
          <a:p>
            <a:r>
              <a:rPr lang="en-US"/>
              <a:t>PROŠIRENA I VIRTUALNA STVARNOST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DD4AAD-6BB3-1556-F8A0-9794C480B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5604" y="1903406"/>
            <a:ext cx="4738855" cy="576262"/>
          </a:xfrm>
        </p:spPr>
        <p:txBody>
          <a:bodyPr>
            <a:noAutofit/>
          </a:bodyPr>
          <a:lstStyle/>
          <a:p>
            <a:pPr algn="ctr"/>
            <a:r>
              <a:rPr lang="en-US" sz="3000" b="1">
                <a:solidFill>
                  <a:srgbClr val="9E3611"/>
                </a:solidFill>
              </a:rPr>
              <a:t>AR (augmented reality)</a:t>
            </a:r>
          </a:p>
        </p:txBody>
      </p:sp>
      <p:pic>
        <p:nvPicPr>
          <p:cNvPr id="16" name="Picture 16" descr="A picture containing text, watch&#10;&#10;Description automatically generated">
            <a:extLst>
              <a:ext uri="{FF2B5EF4-FFF2-40B4-BE49-F238E27FC236}">
                <a16:creationId xmlns:a16="http://schemas.microsoft.com/office/drawing/2014/main" id="{EA669382-BBF1-06D8-C003-887166A015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7280" y="2625514"/>
            <a:ext cx="4937760" cy="329184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9D2B2C-DDD5-816A-5EEA-FD1FFEC79C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4327" y="1903406"/>
            <a:ext cx="4185618" cy="576262"/>
          </a:xfrm>
        </p:spPr>
        <p:txBody>
          <a:bodyPr/>
          <a:lstStyle/>
          <a:p>
            <a:pPr algn="ctr"/>
            <a:r>
              <a:rPr lang="en-US" sz="3000" b="1">
                <a:solidFill>
                  <a:srgbClr val="9E3611"/>
                </a:solidFill>
              </a:rPr>
              <a:t>VR (virtual reality)</a:t>
            </a: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3E72AD3F-8553-C133-4B24-E6C7AB6BBC8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17920" y="2697523"/>
            <a:ext cx="4937760" cy="3147822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8B0FC0E-44BE-DF53-49D4-0CEEBE675B72}"/>
              </a:ext>
            </a:extLst>
          </p:cNvPr>
          <p:cNvSpPr/>
          <p:nvPr/>
        </p:nvSpPr>
        <p:spPr>
          <a:xfrm>
            <a:off x="11416952" y="300103"/>
            <a:ext cx="292273" cy="260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84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4C5A9E5-0F35-4AA6-AF26-B90A2D47B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Qr code&#10;&#10;Description automatically generated">
            <a:extLst>
              <a:ext uri="{FF2B5EF4-FFF2-40B4-BE49-F238E27FC236}">
                <a16:creationId xmlns:a16="http://schemas.microsoft.com/office/drawing/2014/main" id="{8AFF2E53-652F-CD65-F4E8-248C9634B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49" y="221436"/>
            <a:ext cx="5771901" cy="5683271"/>
          </a:xfrm>
          <a:prstGeom prst="rect">
            <a:avLst/>
          </a:prstGeom>
        </p:spPr>
      </p:pic>
      <p:pic>
        <p:nvPicPr>
          <p:cNvPr id="2" name="Picture 2" descr="Table&#10;&#10;Description automatically generated">
            <a:extLst>
              <a:ext uri="{FF2B5EF4-FFF2-40B4-BE49-F238E27FC236}">
                <a16:creationId xmlns:a16="http://schemas.microsoft.com/office/drawing/2014/main" id="{2BC1F031-D827-CE4F-F1EF-6889C80B3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974" y="226515"/>
            <a:ext cx="5291666" cy="40084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9DB69D-7E48-4FDF-806E-F0B4BF005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6BF69C-4724-4F8D-8EA6-1487E9C9C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035727-46AC-D3FD-7B4D-E4E9CE4E018B}"/>
              </a:ext>
            </a:extLst>
          </p:cNvPr>
          <p:cNvSpPr txBox="1"/>
          <p:nvPr/>
        </p:nvSpPr>
        <p:spPr>
          <a:xfrm>
            <a:off x="8060600" y="4609462"/>
            <a:ext cx="14724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cs typeface="Calibri"/>
              </a:rPr>
              <a:t>VIDEO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9FFF53-1782-61EC-F3B1-2A8F79CDC9D4}"/>
              </a:ext>
            </a:extLst>
          </p:cNvPr>
          <p:cNvSpPr txBox="1"/>
          <p:nvPr/>
        </p:nvSpPr>
        <p:spPr>
          <a:xfrm>
            <a:off x="7427131" y="5256916"/>
            <a:ext cx="27432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>
                <a:hlinkClick r:id="rId5"/>
              </a:rPr>
              <a:t>bit.ly/bankaCUC</a:t>
            </a:r>
            <a:endParaRPr lang="en-US" sz="3000" err="1">
              <a:cs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31DE1E-11D6-17A7-BBB8-540DD3D04F55}"/>
              </a:ext>
            </a:extLst>
          </p:cNvPr>
          <p:cNvSpPr/>
          <p:nvPr/>
        </p:nvSpPr>
        <p:spPr>
          <a:xfrm>
            <a:off x="11416952" y="300103"/>
            <a:ext cx="292273" cy="26095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11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E6C737-FF55-4064-94B7-0B21D2E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EF14DB-0168-D9A4-0417-B20B65B3BBFA}"/>
              </a:ext>
            </a:extLst>
          </p:cNvPr>
          <p:cNvSpPr txBox="1"/>
          <p:nvPr/>
        </p:nvSpPr>
        <p:spPr>
          <a:xfrm>
            <a:off x="6604073" y="3174983"/>
            <a:ext cx="4813072" cy="120683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CUC PANEL</a:t>
            </a:r>
          </a:p>
        </p:txBody>
      </p:sp>
      <p:pic>
        <p:nvPicPr>
          <p:cNvPr id="3" name="Picture 3" descr="Qr code&#10;&#10;Description automatically generated">
            <a:extLst>
              <a:ext uri="{FF2B5EF4-FFF2-40B4-BE49-F238E27FC236}">
                <a16:creationId xmlns:a16="http://schemas.microsoft.com/office/drawing/2014/main" id="{66E90A62-C263-C0AB-4C04-32170B687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18" y="644911"/>
            <a:ext cx="5096867" cy="50541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5B1DD8-6224-4137-8621-32982B00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8218D9F-38B6-4AE0-9051-5434D19A5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3DCA99-84AF-487A-BF72-91C5FA6B0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4D7492A-645D-865A-7399-4B4267E75BDD}"/>
              </a:ext>
            </a:extLst>
          </p:cNvPr>
          <p:cNvSpPr/>
          <p:nvPr/>
        </p:nvSpPr>
        <p:spPr>
          <a:xfrm>
            <a:off x="11416952" y="300103"/>
            <a:ext cx="292273" cy="260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BB4EF27-AF7F-62AA-91FB-A06C170437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7768" r="832"/>
          <a:stretch/>
        </p:blipFill>
        <p:spPr>
          <a:xfrm>
            <a:off x="6619036" y="1196310"/>
            <a:ext cx="4797916" cy="1315157"/>
          </a:xfrm>
          <a:prstGeom prst="rect">
            <a:avLst/>
          </a:prstGeom>
        </p:spPr>
      </p:pic>
      <p:sp>
        <p:nvSpPr>
          <p:cNvPr id="7" name="Elipsa 6">
            <a:extLst>
              <a:ext uri="{FF2B5EF4-FFF2-40B4-BE49-F238E27FC236}">
                <a16:creationId xmlns:a16="http://schemas.microsoft.com/office/drawing/2014/main" id="{1BBF2EFB-AEB6-7B86-2F02-0128F907712F}"/>
              </a:ext>
            </a:extLst>
          </p:cNvPr>
          <p:cNvSpPr/>
          <p:nvPr/>
        </p:nvSpPr>
        <p:spPr>
          <a:xfrm>
            <a:off x="6805053" y="1184068"/>
            <a:ext cx="1295338" cy="78388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6198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CAB8CD-DD7F-D1C6-9D16-665058076D9E}"/>
              </a:ext>
            </a:extLst>
          </p:cNvPr>
          <p:cNvSpPr txBox="1"/>
          <p:nvPr/>
        </p:nvSpPr>
        <p:spPr>
          <a:xfrm>
            <a:off x="5924763" y="3176426"/>
            <a:ext cx="508570" cy="547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5D798E-8CB6-A890-052B-67DF5FB0F2E3}"/>
              </a:ext>
            </a:extLst>
          </p:cNvPr>
          <p:cNvSpPr txBox="1"/>
          <p:nvPr/>
        </p:nvSpPr>
        <p:spPr>
          <a:xfrm>
            <a:off x="1682261" y="817685"/>
            <a:ext cx="23680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>
                <a:solidFill>
                  <a:schemeClr val="accent2">
                    <a:lumMod val="75000"/>
                  </a:schemeClr>
                </a:solidFill>
                <a:cs typeface="Calibri"/>
              </a:rPr>
              <a:t>PREDNOSTI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3062D2-1478-5846-C264-873DA296A1F2}"/>
              </a:ext>
            </a:extLst>
          </p:cNvPr>
          <p:cNvSpPr txBox="1"/>
          <p:nvPr/>
        </p:nvSpPr>
        <p:spPr>
          <a:xfrm>
            <a:off x="7088765" y="2645316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NEDOSTATCI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A1583-8BDF-6226-1225-96C12C23959B}"/>
              </a:ext>
            </a:extLst>
          </p:cNvPr>
          <p:cNvSpPr txBox="1"/>
          <p:nvPr/>
        </p:nvSpPr>
        <p:spPr>
          <a:xfrm>
            <a:off x="1518137" y="4525105"/>
            <a:ext cx="386861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MOGUĆNOSTI</a:t>
            </a:r>
            <a:endParaRPr lang="en-US" sz="3600" dirty="0">
              <a:solidFill>
                <a:schemeClr val="accent2">
                  <a:lumMod val="75000"/>
                </a:schemeClr>
              </a:solidFill>
              <a:cs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10B1FC-B63C-FD1C-1368-99C76B3EAFC9}"/>
              </a:ext>
            </a:extLst>
          </p:cNvPr>
          <p:cNvSpPr/>
          <p:nvPr/>
        </p:nvSpPr>
        <p:spPr>
          <a:xfrm>
            <a:off x="685800" y="266699"/>
            <a:ext cx="4560276" cy="1758461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9F085E1-AA0F-DE5D-D0E9-4905B71260B9}"/>
              </a:ext>
            </a:extLst>
          </p:cNvPr>
          <p:cNvSpPr/>
          <p:nvPr/>
        </p:nvSpPr>
        <p:spPr>
          <a:xfrm>
            <a:off x="6096000" y="2089252"/>
            <a:ext cx="4560276" cy="1758461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0B57B12-A68C-B7E2-04FA-47B0B12BC214}"/>
              </a:ext>
            </a:extLst>
          </p:cNvPr>
          <p:cNvSpPr/>
          <p:nvPr/>
        </p:nvSpPr>
        <p:spPr>
          <a:xfrm>
            <a:off x="826476" y="3969041"/>
            <a:ext cx="4560276" cy="1758461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C4D0892-ED09-870A-72C2-E8C7D7C70A44}"/>
              </a:ext>
            </a:extLst>
          </p:cNvPr>
          <p:cNvSpPr/>
          <p:nvPr/>
        </p:nvSpPr>
        <p:spPr>
          <a:xfrm>
            <a:off x="11416952" y="300103"/>
            <a:ext cx="292273" cy="260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87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C5F79B-48C9-E5C3-2009-2A3CF294E776}"/>
              </a:ext>
            </a:extLst>
          </p:cNvPr>
          <p:cNvSpPr txBox="1"/>
          <p:nvPr/>
        </p:nvSpPr>
        <p:spPr>
          <a:xfrm>
            <a:off x="2101102" y="1022536"/>
            <a:ext cx="644929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cs typeface="Calibri"/>
              </a:rPr>
              <a:t>Hvala </a:t>
            </a:r>
            <a:r>
              <a:rPr lang="en-US" sz="4800" err="1">
                <a:cs typeface="Calibri"/>
              </a:rPr>
              <a:t>na</a:t>
            </a:r>
            <a:r>
              <a:rPr lang="en-US" sz="4800">
                <a:cs typeface="Calibri"/>
              </a:rPr>
              <a:t> </a:t>
            </a:r>
            <a:r>
              <a:rPr lang="en-US" sz="4800" err="1">
                <a:cs typeface="Calibri"/>
              </a:rPr>
              <a:t>pozornosti</a:t>
            </a:r>
            <a:r>
              <a:rPr lang="en-US" sz="4800">
                <a:cs typeface="Calibri"/>
              </a:rPr>
              <a:t>!</a:t>
            </a:r>
            <a:endParaRPr lang="en-US" sz="4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0514EA-8241-5C27-84A1-B83558A1B1FE}"/>
              </a:ext>
            </a:extLst>
          </p:cNvPr>
          <p:cNvSpPr txBox="1"/>
          <p:nvPr/>
        </p:nvSpPr>
        <p:spPr>
          <a:xfrm>
            <a:off x="764886" y="2782454"/>
            <a:ext cx="1042092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err="1">
                <a:cs typeface="Calibri"/>
              </a:rPr>
              <a:t>Evaluacija</a:t>
            </a:r>
            <a:r>
              <a:rPr lang="en-US" sz="3600">
                <a:cs typeface="Calibri"/>
              </a:rPr>
              <a:t>: </a:t>
            </a:r>
            <a:r>
              <a:rPr lang="en-US" sz="3600">
                <a:ea typeface="+mn-lt"/>
                <a:cs typeface="+mn-lt"/>
                <a:hlinkClick r:id="rId2"/>
              </a:rPr>
              <a:t>bit.ly/CUC23</a:t>
            </a:r>
            <a:endParaRPr lang="en-US" sz="3600">
              <a:ea typeface="+mn-lt"/>
              <a:cs typeface="+mn-lt"/>
            </a:endParaRPr>
          </a:p>
          <a:p>
            <a:endParaRPr lang="en-US" sz="3600">
              <a:cs typeface="Calibri" panose="020F0502020204030204"/>
            </a:endParaRPr>
          </a:p>
        </p:txBody>
      </p:sp>
      <p:pic>
        <p:nvPicPr>
          <p:cNvPr id="4" name="Picture 4" descr="Qr code&#10;&#10;Description automatically generated">
            <a:extLst>
              <a:ext uri="{FF2B5EF4-FFF2-40B4-BE49-F238E27FC236}">
                <a16:creationId xmlns:a16="http://schemas.microsoft.com/office/drawing/2014/main" id="{2143A44B-B961-36A5-D7E5-55B71EA24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642" y="391825"/>
            <a:ext cx="2218170" cy="22181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CC8E4B-5D61-A1ED-BA39-5418EA6EC534}"/>
              </a:ext>
            </a:extLst>
          </p:cNvPr>
          <p:cNvSpPr txBox="1"/>
          <p:nvPr/>
        </p:nvSpPr>
        <p:spPr>
          <a:xfrm>
            <a:off x="5296477" y="4026477"/>
            <a:ext cx="5677476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cs typeface="Calibri"/>
                <a:hlinkClick r:id="rId4"/>
              </a:rPr>
              <a:t>antonela.matajic@skole.hr</a:t>
            </a:r>
            <a:endParaRPr lang="en-US" sz="2800">
              <a:cs typeface="Calibri"/>
            </a:endParaRPr>
          </a:p>
          <a:p>
            <a:pPr algn="l"/>
            <a:r>
              <a:rPr lang="en-US" sz="2800">
                <a:cs typeface="Calibri"/>
                <a:hlinkClick r:id="rId5"/>
              </a:rPr>
              <a:t>drazena.potocki@skole.hr</a:t>
            </a:r>
            <a:endParaRPr lang="en-US" sz="280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0726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99A8E-51DC-069B-4808-4304A2008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125015"/>
          </a:xfrm>
        </p:spPr>
        <p:txBody>
          <a:bodyPr/>
          <a:lstStyle/>
          <a:p>
            <a:pPr algn="ctr"/>
            <a:r>
              <a:rPr lang="en-US" err="1">
                <a:ea typeface="+mj-lt"/>
                <a:cs typeface="+mj-lt"/>
              </a:rPr>
              <a:t>EyeJack</a:t>
            </a:r>
            <a:r>
              <a:rPr lang="en-US">
                <a:ea typeface="+mj-lt"/>
                <a:cs typeface="+mj-lt"/>
              </a:rPr>
              <a:t> Creator</a:t>
            </a:r>
            <a:endParaRPr lang="en-US"/>
          </a:p>
          <a:p>
            <a:br>
              <a:rPr lang="en-US"/>
            </a:br>
            <a:endParaRPr lang="en-US"/>
          </a:p>
          <a:p>
            <a:endParaRPr lang="en-US">
              <a:cs typeface="Calibri Light"/>
            </a:endParaRPr>
          </a:p>
        </p:txBody>
      </p:sp>
      <p:pic>
        <p:nvPicPr>
          <p:cNvPr id="9" name="Picture 9" descr="Icon&#10;&#10;Description automatically generated">
            <a:extLst>
              <a:ext uri="{FF2B5EF4-FFF2-40B4-BE49-F238E27FC236}">
                <a16:creationId xmlns:a16="http://schemas.microsoft.com/office/drawing/2014/main" id="{703CA042-914A-76CC-C44A-49F08363A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6703" y="2220777"/>
            <a:ext cx="3267075" cy="330517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9A3FA9-FB7C-0FAF-44FF-41F1DAAD7B9E}"/>
              </a:ext>
            </a:extLst>
          </p:cNvPr>
          <p:cNvSpPr txBox="1"/>
          <p:nvPr/>
        </p:nvSpPr>
        <p:spPr>
          <a:xfrm>
            <a:off x="4412923" y="274748"/>
            <a:ext cx="42896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dirty="0">
                <a:hlinkClick r:id="rId4"/>
              </a:rPr>
              <a:t>https://creator.eyejackapp.com/</a:t>
            </a:r>
          </a:p>
        </p:txBody>
      </p:sp>
      <p:pic>
        <p:nvPicPr>
          <p:cNvPr id="12" name="Picture 12" descr="Logo&#10;&#10;Description automatically generated">
            <a:extLst>
              <a:ext uri="{FF2B5EF4-FFF2-40B4-BE49-F238E27FC236}">
                <a16:creationId xmlns:a16="http://schemas.microsoft.com/office/drawing/2014/main" id="{453EFC95-6732-393D-3F17-CC35861E6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938" y="3620324"/>
            <a:ext cx="2371725" cy="619125"/>
          </a:xfrm>
          <a:prstGeom prst="rect">
            <a:avLst/>
          </a:prstGeom>
        </p:spPr>
      </p:pic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99777C2-4D32-356F-A883-A94A14040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0335" y="748176"/>
            <a:ext cx="4392459" cy="2141119"/>
          </a:xfrm>
          <a:prstGeom prst="rect">
            <a:avLst/>
          </a:prstGeom>
        </p:spPr>
      </p:pic>
      <p:pic>
        <p:nvPicPr>
          <p:cNvPr id="4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794B639-B231-6D63-A3CC-34CB59975A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1003" y="4236650"/>
            <a:ext cx="3891419" cy="25704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CAAC496-DD86-5E9B-0578-FF94A694C2B7}"/>
              </a:ext>
            </a:extLst>
          </p:cNvPr>
          <p:cNvSpPr/>
          <p:nvPr/>
        </p:nvSpPr>
        <p:spPr>
          <a:xfrm>
            <a:off x="4188390" y="174842"/>
            <a:ext cx="7557369" cy="2964493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70461DB-A63A-7D0E-26C8-23F2E25CDB4F}"/>
              </a:ext>
            </a:extLst>
          </p:cNvPr>
          <p:cNvSpPr/>
          <p:nvPr/>
        </p:nvSpPr>
        <p:spPr>
          <a:xfrm>
            <a:off x="4240580" y="3473363"/>
            <a:ext cx="7557369" cy="3256766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E774FC-BD66-F1D0-5628-710DB54A0FF4}"/>
              </a:ext>
            </a:extLst>
          </p:cNvPr>
          <p:cNvSpPr txBox="1"/>
          <p:nvPr/>
        </p:nvSpPr>
        <p:spPr>
          <a:xfrm>
            <a:off x="9274478" y="1396129"/>
            <a:ext cx="23047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>
                <a:solidFill>
                  <a:schemeClr val="accent2">
                    <a:lumMod val="75000"/>
                  </a:schemeClr>
                </a:solidFill>
                <a:cs typeface="Calibri"/>
              </a:rPr>
              <a:t>UČITELJI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4E43C-BB6F-53BD-CB18-9F1DDBB9ADE6}"/>
              </a:ext>
            </a:extLst>
          </p:cNvPr>
          <p:cNvSpPr txBox="1"/>
          <p:nvPr/>
        </p:nvSpPr>
        <p:spPr>
          <a:xfrm>
            <a:off x="4577217" y="4715525"/>
            <a:ext cx="23047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>
                <a:solidFill>
                  <a:schemeClr val="accent2">
                    <a:lumMod val="75000"/>
                  </a:schemeClr>
                </a:solidFill>
                <a:cs typeface="Calibri"/>
              </a:rPr>
              <a:t>UČENICI</a:t>
            </a: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B9C7FB0-D958-FD7E-86E4-B80B9187DC76}"/>
              </a:ext>
            </a:extLst>
          </p:cNvPr>
          <p:cNvSpPr/>
          <p:nvPr/>
        </p:nvSpPr>
        <p:spPr>
          <a:xfrm>
            <a:off x="11738685" y="147703"/>
            <a:ext cx="292273" cy="260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7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  <p:bldP spid="6" grpId="0" animBg="1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F31A6E3-5DA6-3CD2-0B27-FD0F669B5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136" y="186922"/>
            <a:ext cx="8341113" cy="591812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1BAEDD6-60E7-1804-20C9-1015349853EB}"/>
              </a:ext>
            </a:extLst>
          </p:cNvPr>
          <p:cNvSpPr/>
          <p:nvPr/>
        </p:nvSpPr>
        <p:spPr>
          <a:xfrm>
            <a:off x="11416952" y="300103"/>
            <a:ext cx="292273" cy="260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3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A0DBE4A1-6729-A0CE-D16A-3571D3537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6" t="8375" r="5723" b="8823"/>
          <a:stretch/>
        </p:blipFill>
        <p:spPr>
          <a:xfrm>
            <a:off x="3047165" y="1988"/>
            <a:ext cx="5829856" cy="1470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690DB0-5C87-8D1B-BA9B-960A12E67EF1}"/>
              </a:ext>
            </a:extLst>
          </p:cNvPr>
          <p:cNvSpPr txBox="1"/>
          <p:nvPr/>
        </p:nvSpPr>
        <p:spPr>
          <a:xfrm>
            <a:off x="616963" y="2504652"/>
            <a:ext cx="23047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cs typeface="Calibri"/>
              </a:rPr>
              <a:t>JPG, PNG</a:t>
            </a:r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2E9288DF-4FA5-F011-9CCC-226EEECB9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20" y="3433498"/>
            <a:ext cx="1895341" cy="2631173"/>
          </a:xfrm>
          <a:prstGeom prst="rect">
            <a:avLst/>
          </a:prstGeom>
        </p:spPr>
      </p:pic>
      <p:pic>
        <p:nvPicPr>
          <p:cNvPr id="10" name="Picture 10" descr="A picture containing flower&#10;&#10;Description automatically generated">
            <a:extLst>
              <a:ext uri="{FF2B5EF4-FFF2-40B4-BE49-F238E27FC236}">
                <a16:creationId xmlns:a16="http://schemas.microsoft.com/office/drawing/2014/main" id="{1AC3F714-CA68-DB77-8818-BD5BC60B9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837" y="3642971"/>
            <a:ext cx="3301284" cy="18902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7D03F8-4BBF-6BCE-C7E3-2C6C886C6B41}"/>
              </a:ext>
            </a:extLst>
          </p:cNvPr>
          <p:cNvSpPr txBox="1"/>
          <p:nvPr/>
        </p:nvSpPr>
        <p:spPr>
          <a:xfrm>
            <a:off x="4384033" y="2504652"/>
            <a:ext cx="314191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chemeClr val="accent2">
                    <a:lumMod val="75000"/>
                  </a:schemeClr>
                </a:solidFill>
                <a:cs typeface="Calibri"/>
              </a:rPr>
              <a:t>video, GIF, </a:t>
            </a:r>
            <a:endParaRPr lang="en-US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3600" b="1">
                <a:solidFill>
                  <a:schemeClr val="accent2">
                    <a:lumMod val="75000"/>
                  </a:schemeClr>
                </a:solidFill>
                <a:cs typeface="Calibri"/>
              </a:rPr>
              <a:t>PNG </a:t>
            </a:r>
            <a:r>
              <a:rPr lang="en-US" sz="3600" b="1" err="1">
                <a:solidFill>
                  <a:schemeClr val="accent2">
                    <a:lumMod val="75000"/>
                  </a:schemeClr>
                </a:solidFill>
                <a:cs typeface="Calibri"/>
              </a:rPr>
              <a:t>niz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cs typeface="Calibri"/>
              </a:rPr>
              <a:t>, </a:t>
            </a:r>
            <a:r>
              <a:rPr lang="en-US" sz="3600" b="1" err="1">
                <a:solidFill>
                  <a:schemeClr val="accent2">
                    <a:lumMod val="75000"/>
                  </a:schemeClr>
                </a:solidFill>
                <a:cs typeface="Calibri"/>
              </a:rPr>
              <a:t>zvuk</a:t>
            </a:r>
          </a:p>
        </p:txBody>
      </p:sp>
      <p:pic>
        <p:nvPicPr>
          <p:cNvPr id="12" name="Picture 12" descr="Qr code&#10;&#10;Description automatically generated">
            <a:extLst>
              <a:ext uri="{FF2B5EF4-FFF2-40B4-BE49-F238E27FC236}">
                <a16:creationId xmlns:a16="http://schemas.microsoft.com/office/drawing/2014/main" id="{F04431CE-4DE8-4BE0-3A43-AD61D9399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9020" y="3604542"/>
            <a:ext cx="3537397" cy="21495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8F6FFC-EB00-82E1-1953-42046989E44D}"/>
              </a:ext>
            </a:extLst>
          </p:cNvPr>
          <p:cNvSpPr txBox="1"/>
          <p:nvPr/>
        </p:nvSpPr>
        <p:spPr>
          <a:xfrm>
            <a:off x="9320935" y="2590511"/>
            <a:ext cx="25301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err="1">
                <a:solidFill>
                  <a:schemeClr val="accent2">
                    <a:lumMod val="75000"/>
                  </a:schemeClr>
                </a:solidFill>
                <a:cs typeface="Calibri"/>
              </a:rPr>
              <a:t>pretpregled</a:t>
            </a:r>
          </a:p>
        </p:txBody>
      </p:sp>
      <p:pic>
        <p:nvPicPr>
          <p:cNvPr id="15" name="Picture 15" descr="Icon&#10;&#10;Description automatically generated">
            <a:extLst>
              <a:ext uri="{FF2B5EF4-FFF2-40B4-BE49-F238E27FC236}">
                <a16:creationId xmlns:a16="http://schemas.microsoft.com/office/drawing/2014/main" id="{6A5403D5-6F20-53EE-CAFD-C6A1AEACC4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808" y="1633469"/>
            <a:ext cx="897230" cy="875765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791D1D37-C9FF-443F-BA94-BED35A551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3230" y="1622737"/>
            <a:ext cx="897230" cy="87576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C6156B3-2DA8-AB69-65BC-3962A838934D}"/>
              </a:ext>
            </a:extLst>
          </p:cNvPr>
          <p:cNvSpPr/>
          <p:nvPr/>
        </p:nvSpPr>
        <p:spPr>
          <a:xfrm>
            <a:off x="11416952" y="300103"/>
            <a:ext cx="292273" cy="260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6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Qr code&#10;&#10;Description automatically generated">
            <a:extLst>
              <a:ext uri="{FF2B5EF4-FFF2-40B4-BE49-F238E27FC236}">
                <a16:creationId xmlns:a16="http://schemas.microsoft.com/office/drawing/2014/main" id="{EDE54EBF-F2CC-7435-811F-CA97F7C2E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810" y="640080"/>
            <a:ext cx="4016044" cy="557784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B88E7-BF0C-89BE-4AC0-CFD9D332C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>
                <a:solidFill>
                  <a:srgbClr val="FFFFFF"/>
                </a:solidFill>
              </a:rPr>
              <a:t>Povijest Svemira kroz povijest uz potencije s bazom 10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CB04F4D-61B1-682A-8634-E239A2451AF9}"/>
              </a:ext>
            </a:extLst>
          </p:cNvPr>
          <p:cNvSpPr/>
          <p:nvPr/>
        </p:nvSpPr>
        <p:spPr>
          <a:xfrm>
            <a:off x="11416952" y="300103"/>
            <a:ext cx="292273" cy="26095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3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714102FD-086A-B800-9EF9-7718288E6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782" y="3916612"/>
            <a:ext cx="4724569" cy="1547296"/>
          </a:xfrm>
          <a:prstGeom prst="rect">
            <a:avLst/>
          </a:prstGeom>
        </p:spPr>
      </p:pic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FF5A67C3-1664-313A-F69F-489A0DD3D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169" y="4435866"/>
            <a:ext cx="4732940" cy="508790"/>
          </a:xfrm>
          <a:prstGeom prst="rect">
            <a:avLst/>
          </a:prstGeom>
        </p:spPr>
      </p:pic>
      <p:cxnSp>
        <p:nvCxnSpPr>
          <p:cNvPr id="19" name="Straight Connector 15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7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7" descr="Qr code&#10;&#10;Description automatically generated">
            <a:extLst>
              <a:ext uri="{FF2B5EF4-FFF2-40B4-BE49-F238E27FC236}">
                <a16:creationId xmlns:a16="http://schemas.microsoft.com/office/drawing/2014/main" id="{67CA84B8-AF92-D755-4DE2-68BEC1827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417" y="435168"/>
            <a:ext cx="2183076" cy="2545862"/>
          </a:xfrm>
          <a:prstGeom prst="rect">
            <a:avLst/>
          </a:prstGeom>
        </p:spPr>
      </p:pic>
      <p:pic>
        <p:nvPicPr>
          <p:cNvPr id="3" name="Picture 3" descr="Calendar&#10;&#10;Description automatically generated">
            <a:extLst>
              <a:ext uri="{FF2B5EF4-FFF2-40B4-BE49-F238E27FC236}">
                <a16:creationId xmlns:a16="http://schemas.microsoft.com/office/drawing/2014/main" id="{7492AA72-B5A6-9740-EC3F-9371DCFC4F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9610" y="463390"/>
            <a:ext cx="1768277" cy="255346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DB3153-C171-79CD-A5BF-76B100D18B69}"/>
              </a:ext>
            </a:extLst>
          </p:cNvPr>
          <p:cNvSpPr/>
          <p:nvPr/>
        </p:nvSpPr>
        <p:spPr>
          <a:xfrm>
            <a:off x="11416952" y="300103"/>
            <a:ext cx="292273" cy="26095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37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computer on a table&#10;&#10;Description automatically generated">
            <a:extLst>
              <a:ext uri="{FF2B5EF4-FFF2-40B4-BE49-F238E27FC236}">
                <a16:creationId xmlns:a16="http://schemas.microsoft.com/office/drawing/2014/main" id="{4A1D7160-4D4E-EE04-DA03-1BEF7AE1F9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93" r="-3" b="32936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CEC2FD0-D96B-BFA8-3AEB-8F37B0F02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23877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3FEC902-8B3A-E7E3-F3B9-122CBD0E4E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809" b="37751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1BF8698-3071-BB52-FD39-4012DDBCB4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" b="19447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7127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AD83CFE-1CA3-4832-A4B9-C48CD1347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98641C-7F74-435D-996F-A4387A3C3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E7DDE4-DA73-A83C-5C5A-AF4860DD4F47}"/>
              </a:ext>
            </a:extLst>
          </p:cNvPr>
          <p:cNvSpPr txBox="1"/>
          <p:nvPr/>
        </p:nvSpPr>
        <p:spPr>
          <a:xfrm>
            <a:off x="1065197" y="5120640"/>
            <a:ext cx="10058400" cy="82296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PRIMJER - VOLUMEN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30C0F6-C8DF-4539-B30C-8105DB61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Qr code&#10;&#10;Description automatically generated">
            <a:extLst>
              <a:ext uri="{FF2B5EF4-FFF2-40B4-BE49-F238E27FC236}">
                <a16:creationId xmlns:a16="http://schemas.microsoft.com/office/drawing/2014/main" id="{87AF0FD5-31E9-436E-6D88-84CD4A5F8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891" y="669278"/>
            <a:ext cx="5118182" cy="354434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E51241-AA8B-4B82-9C59-6738DB856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A9CFEDA-24D8-2535-0F4D-8CC18AA9D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800000">
            <a:off x="8868310" y="4523030"/>
            <a:ext cx="1732908" cy="2187021"/>
          </a:xfrm>
          <a:prstGeom prst="rect">
            <a:avLst/>
          </a:prstGeom>
        </p:spPr>
      </p:pic>
      <p:pic>
        <p:nvPicPr>
          <p:cNvPr id="7" name="Picture 7" descr="Table&#10;&#10;Description automatically generated">
            <a:extLst>
              <a:ext uri="{FF2B5EF4-FFF2-40B4-BE49-F238E27FC236}">
                <a16:creationId xmlns:a16="http://schemas.microsoft.com/office/drawing/2014/main" id="{A24B0A1B-7BA8-D3D5-07AB-F04C7D16D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07" y="1150247"/>
            <a:ext cx="5482975" cy="227150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8026AAB-992C-8C74-9871-756E9F23A2E4}"/>
              </a:ext>
            </a:extLst>
          </p:cNvPr>
          <p:cNvSpPr/>
          <p:nvPr/>
        </p:nvSpPr>
        <p:spPr>
          <a:xfrm>
            <a:off x="11416952" y="300103"/>
            <a:ext cx="292273" cy="260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5882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142</Words>
  <Application>Microsoft Office PowerPoint</Application>
  <PresentationFormat>Široki zaslon</PresentationFormat>
  <Paragraphs>52</Paragraphs>
  <Slides>23</Slides>
  <Notes>13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6" baseType="lpstr">
      <vt:lpstr>Calibri</vt:lpstr>
      <vt:lpstr>Calibri Light</vt:lpstr>
      <vt:lpstr>Retrospect</vt:lpstr>
      <vt:lpstr>MATEMATIKA U PROŠIRENOJ STVARNOSTI</vt:lpstr>
      <vt:lpstr>PROŠIRENA I VIRTUALNA STVARNOST</vt:lpstr>
      <vt:lpstr>EyeJack Creator   </vt:lpstr>
      <vt:lpstr>PowerPoint prezentacija</vt:lpstr>
      <vt:lpstr>PowerPoint prezentacija</vt:lpstr>
      <vt:lpstr>Povijest Svemira kroz povijest uz potencije s bazom 10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Ljubav spaja  - Valentinovo</vt:lpstr>
      <vt:lpstr>Sat razrednika</vt:lpstr>
      <vt:lpstr>PowerPoint prezentacija</vt:lpstr>
      <vt:lpstr>PowerPoint prezentacija</vt:lpstr>
      <vt:lpstr>Dan broja Pi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antonela matajic</cp:lastModifiedBy>
  <cp:revision>4</cp:revision>
  <dcterms:created xsi:type="dcterms:W3CDTF">2023-03-08T20:39:14Z</dcterms:created>
  <dcterms:modified xsi:type="dcterms:W3CDTF">2023-03-30T21:08:09Z</dcterms:modified>
</cp:coreProperties>
</file>