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1B_1AC65ECC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57" r:id="rId2"/>
    <p:sldId id="268" r:id="rId3"/>
    <p:sldId id="269" r:id="rId4"/>
    <p:sldId id="278" r:id="rId5"/>
    <p:sldId id="275" r:id="rId6"/>
    <p:sldId id="271" r:id="rId7"/>
    <p:sldId id="291" r:id="rId8"/>
    <p:sldId id="270" r:id="rId9"/>
    <p:sldId id="279" r:id="rId10"/>
    <p:sldId id="283" r:id="rId11"/>
    <p:sldId id="261" r:id="rId12"/>
    <p:sldId id="267" r:id="rId13"/>
    <p:sldId id="281" r:id="rId14"/>
    <p:sldId id="286" r:id="rId15"/>
    <p:sldId id="288" r:id="rId16"/>
    <p:sldId id="282" r:id="rId17"/>
    <p:sldId id="289" r:id="rId18"/>
    <p:sldId id="29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55E428-4579-709B-C590-C10AEF40B941}" name="Ana Rizmaul" initials="AR" userId="S::ana.rizmaul@skole.hr::590c29e5-5581-4dc6-9f41-55743a811a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15F2F-7328-40FD-85EB-D66D85EF4CBA}" v="606" dt="2023-03-30T10:44:33.732"/>
    <p1510:client id="{9F09F566-25F1-4436-A676-3603489EE33C}" v="9" dt="2023-03-29T16:39:42.782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modernComment_11B_1AC65EC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0945476-FF0A-4E86-AB61-BDA3C93312FB}" authorId="{D355E428-4579-709B-C590-C10AEF40B941}" created="2023-03-26T18:51:56.266">
    <pc:sldMkLst xmlns:pc="http://schemas.microsoft.com/office/powerpoint/2013/main/command">
      <pc:docMk/>
      <pc:sldMk cId="449208012" sldId="283"/>
    </pc:sldMkLst>
    <p188:txBody>
      <a:bodyPr/>
      <a:lstStyle/>
      <a:p>
        <a:r>
          <a:rPr lang="hr-HR"/>
          <a:t>Unesi tekst u bilješke ispod slajda da znamo o čemu se govori.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C4CA7-E110-4228-A16D-5E91AF4C6D34}" type="doc">
      <dgm:prSet loTypeId="urn:microsoft.com/office/officeart/2005/8/layout/process4" loCatId="process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1FB20A7-60D7-4F21-86D2-4343D6A8B3CA}">
      <dgm:prSet custT="1"/>
      <dgm:spPr/>
      <dgm:t>
        <a:bodyPr/>
        <a:lstStyle/>
        <a:p>
          <a:r>
            <a:rPr lang="hr-HR" sz="3200" b="1" u="sng" dirty="0">
              <a:latin typeface="+mj-lt"/>
            </a:rPr>
            <a:t>Povodom </a:t>
          </a:r>
          <a:r>
            <a:rPr lang="hr-HR" sz="3200" b="1" i="1" u="sng" dirty="0">
              <a:latin typeface="+mj-lt"/>
            </a:rPr>
            <a:t>Međunarodnog dana ljudskih prava</a:t>
          </a:r>
          <a:r>
            <a:rPr lang="hr-HR" sz="3200" b="1" u="sng" dirty="0">
              <a:latin typeface="+mj-lt"/>
            </a:rPr>
            <a:t> ( 10.12.)</a:t>
          </a:r>
        </a:p>
        <a:p>
          <a:r>
            <a:rPr lang="hr-HR" sz="3200" b="1" u="sng" dirty="0">
              <a:latin typeface="+mj-lt"/>
            </a:rPr>
            <a:t>Ciljevi integriranog nastavnog dana:</a:t>
          </a:r>
          <a:endParaRPr lang="en-US" sz="3200" dirty="0">
            <a:latin typeface="+mj-lt"/>
          </a:endParaRPr>
        </a:p>
      </dgm:t>
    </dgm:pt>
    <dgm:pt modelId="{E178E13A-3A65-4F2D-A8B3-85FB02C5A4AB}" type="parTrans" cxnId="{A3C10E30-6E2D-4248-8B8C-B695845B2CFC}">
      <dgm:prSet/>
      <dgm:spPr/>
      <dgm:t>
        <a:bodyPr/>
        <a:lstStyle/>
        <a:p>
          <a:endParaRPr lang="en-US"/>
        </a:p>
      </dgm:t>
    </dgm:pt>
    <dgm:pt modelId="{EB0B77F5-FFD8-40F1-9311-1F6D0D1F3E23}" type="sibTrans" cxnId="{A3C10E30-6E2D-4248-8B8C-B695845B2CFC}">
      <dgm:prSet/>
      <dgm:spPr/>
      <dgm:t>
        <a:bodyPr/>
        <a:lstStyle/>
        <a:p>
          <a:endParaRPr lang="en-US"/>
        </a:p>
      </dgm:t>
    </dgm:pt>
    <dgm:pt modelId="{38155DE2-FB8F-44BC-B09A-60C23652C740}">
      <dgm:prSet/>
      <dgm:spPr/>
      <dgm:t>
        <a:bodyPr/>
        <a:lstStyle/>
        <a:p>
          <a:pPr algn="l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hr-HR" dirty="0">
              <a:latin typeface="Abadi" panose="020B0604020104020204" pitchFamily="34" charset="0"/>
              <a:cs typeface="Arial" panose="020B0604020202020204" pitchFamily="34" charset="0"/>
            </a:rPr>
            <a:t>predstaviti probleme i izazove u dostupnosti, pristupačnosti, prihvatljivosti i prilagodljivosti obrazovanja</a:t>
          </a:r>
          <a:endParaRPr lang="en-US" dirty="0">
            <a:latin typeface="Abadi" panose="020B0604020104020204" pitchFamily="34" charset="0"/>
            <a:cs typeface="Arial" panose="020B0604020202020204" pitchFamily="34" charset="0"/>
          </a:endParaRPr>
        </a:p>
      </dgm:t>
    </dgm:pt>
    <dgm:pt modelId="{C5EA1F41-D724-4E08-9BB8-A29E0E7C8677}" type="parTrans" cxnId="{EAF719FA-6F48-494E-95CC-D793E0E59418}">
      <dgm:prSet/>
      <dgm:spPr/>
      <dgm:t>
        <a:bodyPr/>
        <a:lstStyle/>
        <a:p>
          <a:endParaRPr lang="en-US"/>
        </a:p>
      </dgm:t>
    </dgm:pt>
    <dgm:pt modelId="{059BF8C8-B2E8-4AB1-B1EA-F5ECB3283528}" type="sibTrans" cxnId="{EAF719FA-6F48-494E-95CC-D793E0E59418}">
      <dgm:prSet/>
      <dgm:spPr/>
      <dgm:t>
        <a:bodyPr/>
        <a:lstStyle/>
        <a:p>
          <a:endParaRPr lang="en-US"/>
        </a:p>
      </dgm:t>
    </dgm:pt>
    <dgm:pt modelId="{C5D9C22D-B7BE-4CE0-BF26-E0CAB19FFA46}">
      <dgm:prSet/>
      <dgm:spPr/>
      <dgm:t>
        <a:bodyPr/>
        <a:lstStyle/>
        <a:p>
          <a:pPr algn="l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hr-HR" dirty="0">
              <a:latin typeface="Abadi" panose="020B0604020104020204" pitchFamily="34" charset="0"/>
              <a:cs typeface="Arial" panose="020B0604020202020204" pitchFamily="34" charset="0"/>
            </a:rPr>
            <a:t>poticati aktivno učenje i suradnički odnos u integriranim skupinama te toleranciju među učenicima različitih odgojno-obrazovnih programa, kao i kvalitetnije odnose učenika i nastavnika</a:t>
          </a:r>
          <a:endParaRPr lang="en-US" dirty="0">
            <a:latin typeface="Abadi" panose="020B0604020104020204" pitchFamily="34" charset="0"/>
            <a:cs typeface="Arial" panose="020B0604020202020204" pitchFamily="34" charset="0"/>
          </a:endParaRPr>
        </a:p>
      </dgm:t>
    </dgm:pt>
    <dgm:pt modelId="{F1935DE4-C387-455D-911E-C8034D25A463}" type="parTrans" cxnId="{3017963E-3557-4215-934F-81967A2AC0FC}">
      <dgm:prSet/>
      <dgm:spPr/>
      <dgm:t>
        <a:bodyPr/>
        <a:lstStyle/>
        <a:p>
          <a:endParaRPr lang="en-US"/>
        </a:p>
      </dgm:t>
    </dgm:pt>
    <dgm:pt modelId="{65971A61-6F65-4627-8C80-3C92C223BDC1}" type="sibTrans" cxnId="{3017963E-3557-4215-934F-81967A2AC0FC}">
      <dgm:prSet/>
      <dgm:spPr/>
      <dgm:t>
        <a:bodyPr/>
        <a:lstStyle/>
        <a:p>
          <a:endParaRPr lang="en-US"/>
        </a:p>
      </dgm:t>
    </dgm:pt>
    <dgm:pt modelId="{D1A9645E-8E69-40CF-B3E5-32D623D7D21E}">
      <dgm:prSet/>
      <dgm:spPr/>
      <dgm:t>
        <a:bodyPr/>
        <a:lstStyle/>
        <a:p>
          <a:pPr algn="l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hr-HR" dirty="0">
              <a:latin typeface="Abadi" panose="020B0604020104020204" pitchFamily="34" charset="0"/>
              <a:cs typeface="Arial" panose="020B0604020202020204" pitchFamily="34" charset="0"/>
            </a:rPr>
            <a:t>prezentirati vlastiti način izražavanja te osobni stav učenika o obrazovanju kroz multidisciplinarni pristup temi</a:t>
          </a:r>
          <a:endParaRPr lang="en-US" dirty="0">
            <a:latin typeface="Abadi" panose="020B0604020104020204" pitchFamily="34" charset="0"/>
            <a:cs typeface="Arial" panose="020B0604020202020204" pitchFamily="34" charset="0"/>
          </a:endParaRPr>
        </a:p>
      </dgm:t>
    </dgm:pt>
    <dgm:pt modelId="{60E15574-3A48-48C2-BC54-038FEE239E24}" type="parTrans" cxnId="{19B8496D-9CB2-4F49-9FA2-D76E29A7E6A7}">
      <dgm:prSet/>
      <dgm:spPr/>
      <dgm:t>
        <a:bodyPr/>
        <a:lstStyle/>
        <a:p>
          <a:endParaRPr lang="en-US"/>
        </a:p>
      </dgm:t>
    </dgm:pt>
    <dgm:pt modelId="{13AF967F-2962-4B37-A937-36571499C069}" type="sibTrans" cxnId="{19B8496D-9CB2-4F49-9FA2-D76E29A7E6A7}">
      <dgm:prSet/>
      <dgm:spPr/>
      <dgm:t>
        <a:bodyPr/>
        <a:lstStyle/>
        <a:p>
          <a:endParaRPr lang="en-US"/>
        </a:p>
      </dgm:t>
    </dgm:pt>
    <dgm:pt modelId="{BF7C2314-BE5E-4F26-98AD-106B6AA3693D}">
      <dgm:prSet/>
      <dgm:spPr/>
      <dgm:t>
        <a:bodyPr/>
        <a:lstStyle/>
        <a:p>
          <a:pPr algn="l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hr-HR" dirty="0">
              <a:latin typeface="Abadi" panose="020B0604020104020204" pitchFamily="34" charset="0"/>
              <a:cs typeface="Arial" panose="020B0604020202020204" pitchFamily="34" charset="0"/>
            </a:rPr>
            <a:t>osvijestiti aktivnog građanina u sebi koji utječe na svoje obrazovanje</a:t>
          </a:r>
          <a:endParaRPr lang="en-US" dirty="0">
            <a:latin typeface="Abadi" panose="020B0604020104020204" pitchFamily="34" charset="0"/>
            <a:cs typeface="Arial" panose="020B0604020202020204" pitchFamily="34" charset="0"/>
          </a:endParaRPr>
        </a:p>
      </dgm:t>
    </dgm:pt>
    <dgm:pt modelId="{3D4BF2F9-BEC5-400A-A2D4-EDE237C93BCD}" type="parTrans" cxnId="{20AC92F1-FF6D-4EEF-B8F9-3C04A8836FF3}">
      <dgm:prSet/>
      <dgm:spPr/>
      <dgm:t>
        <a:bodyPr/>
        <a:lstStyle/>
        <a:p>
          <a:endParaRPr lang="en-US"/>
        </a:p>
      </dgm:t>
    </dgm:pt>
    <dgm:pt modelId="{006BDFE2-2B37-450E-B6C5-5749C6922B48}" type="sibTrans" cxnId="{20AC92F1-FF6D-4EEF-B8F9-3C04A8836FF3}">
      <dgm:prSet/>
      <dgm:spPr/>
      <dgm:t>
        <a:bodyPr/>
        <a:lstStyle/>
        <a:p>
          <a:endParaRPr lang="en-US"/>
        </a:p>
      </dgm:t>
    </dgm:pt>
    <dgm:pt modelId="{9853B41A-5375-4E6F-AC12-BBFED254C50C}" type="pres">
      <dgm:prSet presAssocID="{7ADC4CA7-E110-4228-A16D-5E91AF4C6D34}" presName="Name0" presStyleCnt="0">
        <dgm:presLayoutVars>
          <dgm:dir/>
          <dgm:animLvl val="lvl"/>
          <dgm:resizeHandles val="exact"/>
        </dgm:presLayoutVars>
      </dgm:prSet>
      <dgm:spPr/>
    </dgm:pt>
    <dgm:pt modelId="{C3DA4CA6-2248-4969-9D36-E8A30D1E6D6F}" type="pres">
      <dgm:prSet presAssocID="{F1FB20A7-60D7-4F21-86D2-4343D6A8B3CA}" presName="boxAndChildren" presStyleCnt="0"/>
      <dgm:spPr/>
    </dgm:pt>
    <dgm:pt modelId="{5B010A79-80E3-43F5-B5C7-382B8087E087}" type="pres">
      <dgm:prSet presAssocID="{F1FB20A7-60D7-4F21-86D2-4343D6A8B3CA}" presName="parentTextBox" presStyleLbl="node1" presStyleIdx="0" presStyleCnt="1"/>
      <dgm:spPr/>
    </dgm:pt>
    <dgm:pt modelId="{D3951CB2-772F-4023-B6DE-E37062AAF7A8}" type="pres">
      <dgm:prSet presAssocID="{F1FB20A7-60D7-4F21-86D2-4343D6A8B3CA}" presName="entireBox" presStyleLbl="node1" presStyleIdx="0" presStyleCnt="1" custLinFactNeighborY="-35142"/>
      <dgm:spPr/>
    </dgm:pt>
    <dgm:pt modelId="{8B897DBE-AE18-4385-AA55-1406B3AE8370}" type="pres">
      <dgm:prSet presAssocID="{F1FB20A7-60D7-4F21-86D2-4343D6A8B3CA}" presName="descendantBox" presStyleCnt="0"/>
      <dgm:spPr/>
    </dgm:pt>
    <dgm:pt modelId="{15B45233-B204-4763-A104-A2712CDAFBC4}" type="pres">
      <dgm:prSet presAssocID="{38155DE2-FB8F-44BC-B09A-60C23652C740}" presName="childTextBox" presStyleLbl="fgAccFollowNode1" presStyleIdx="0" presStyleCnt="4">
        <dgm:presLayoutVars>
          <dgm:bulletEnabled val="1"/>
        </dgm:presLayoutVars>
      </dgm:prSet>
      <dgm:spPr/>
    </dgm:pt>
    <dgm:pt modelId="{3516B694-42FC-4B7C-927F-2325100C4739}" type="pres">
      <dgm:prSet presAssocID="{C5D9C22D-B7BE-4CE0-BF26-E0CAB19FFA46}" presName="childTextBox" presStyleLbl="fgAccFollowNode1" presStyleIdx="1" presStyleCnt="4">
        <dgm:presLayoutVars>
          <dgm:bulletEnabled val="1"/>
        </dgm:presLayoutVars>
      </dgm:prSet>
      <dgm:spPr/>
    </dgm:pt>
    <dgm:pt modelId="{ADCC580E-B776-4E01-9EDA-98574704D1A5}" type="pres">
      <dgm:prSet presAssocID="{D1A9645E-8E69-40CF-B3E5-32D623D7D21E}" presName="childTextBox" presStyleLbl="fgAccFollowNode1" presStyleIdx="2" presStyleCnt="4">
        <dgm:presLayoutVars>
          <dgm:bulletEnabled val="1"/>
        </dgm:presLayoutVars>
      </dgm:prSet>
      <dgm:spPr/>
    </dgm:pt>
    <dgm:pt modelId="{890CE967-1C83-4433-9B7B-5C0699941713}" type="pres">
      <dgm:prSet presAssocID="{BF7C2314-BE5E-4F26-98AD-106B6AA3693D}" presName="childTextBox" presStyleLbl="fgAccFollowNode1" presStyleIdx="3" presStyleCnt="4" custScaleX="107749" custScaleY="101525" custLinFactNeighborY="570">
        <dgm:presLayoutVars>
          <dgm:bulletEnabled val="1"/>
        </dgm:presLayoutVars>
      </dgm:prSet>
      <dgm:spPr/>
    </dgm:pt>
  </dgm:ptLst>
  <dgm:cxnLst>
    <dgm:cxn modelId="{23325314-6923-43A8-8389-8C8FACA50F79}" type="presOf" srcId="{D1A9645E-8E69-40CF-B3E5-32D623D7D21E}" destId="{ADCC580E-B776-4E01-9EDA-98574704D1A5}" srcOrd="0" destOrd="0" presId="urn:microsoft.com/office/officeart/2005/8/layout/process4"/>
    <dgm:cxn modelId="{C9C3911A-CD3C-4A23-89FC-59A55ED201BA}" type="presOf" srcId="{F1FB20A7-60D7-4F21-86D2-4343D6A8B3CA}" destId="{D3951CB2-772F-4023-B6DE-E37062AAF7A8}" srcOrd="1" destOrd="0" presId="urn:microsoft.com/office/officeart/2005/8/layout/process4"/>
    <dgm:cxn modelId="{B61EBC2A-935E-4C8B-B026-23678B5E9600}" type="presOf" srcId="{C5D9C22D-B7BE-4CE0-BF26-E0CAB19FFA46}" destId="{3516B694-42FC-4B7C-927F-2325100C4739}" srcOrd="0" destOrd="0" presId="urn:microsoft.com/office/officeart/2005/8/layout/process4"/>
    <dgm:cxn modelId="{A3C10E30-6E2D-4248-8B8C-B695845B2CFC}" srcId="{7ADC4CA7-E110-4228-A16D-5E91AF4C6D34}" destId="{F1FB20A7-60D7-4F21-86D2-4343D6A8B3CA}" srcOrd="0" destOrd="0" parTransId="{E178E13A-3A65-4F2D-A8B3-85FB02C5A4AB}" sibTransId="{EB0B77F5-FFD8-40F1-9311-1F6D0D1F3E23}"/>
    <dgm:cxn modelId="{3017963E-3557-4215-934F-81967A2AC0FC}" srcId="{F1FB20A7-60D7-4F21-86D2-4343D6A8B3CA}" destId="{C5D9C22D-B7BE-4CE0-BF26-E0CAB19FFA46}" srcOrd="1" destOrd="0" parTransId="{F1935DE4-C387-455D-911E-C8034D25A463}" sibTransId="{65971A61-6F65-4627-8C80-3C92C223BDC1}"/>
    <dgm:cxn modelId="{19B8496D-9CB2-4F49-9FA2-D76E29A7E6A7}" srcId="{F1FB20A7-60D7-4F21-86D2-4343D6A8B3CA}" destId="{D1A9645E-8E69-40CF-B3E5-32D623D7D21E}" srcOrd="2" destOrd="0" parTransId="{60E15574-3A48-48C2-BC54-038FEE239E24}" sibTransId="{13AF967F-2962-4B37-A937-36571499C069}"/>
    <dgm:cxn modelId="{F097D091-D6E6-4475-AD6E-1CEA4EC43318}" type="presOf" srcId="{38155DE2-FB8F-44BC-B09A-60C23652C740}" destId="{15B45233-B204-4763-A104-A2712CDAFBC4}" srcOrd="0" destOrd="0" presId="urn:microsoft.com/office/officeart/2005/8/layout/process4"/>
    <dgm:cxn modelId="{080051E1-18C8-42AA-9578-8352F423F504}" type="presOf" srcId="{7ADC4CA7-E110-4228-A16D-5E91AF4C6D34}" destId="{9853B41A-5375-4E6F-AC12-BBFED254C50C}" srcOrd="0" destOrd="0" presId="urn:microsoft.com/office/officeart/2005/8/layout/process4"/>
    <dgm:cxn modelId="{C6CC0EEF-E7B3-4491-BFA7-23B906E42C2B}" type="presOf" srcId="{F1FB20A7-60D7-4F21-86D2-4343D6A8B3CA}" destId="{5B010A79-80E3-43F5-B5C7-382B8087E087}" srcOrd="0" destOrd="0" presId="urn:microsoft.com/office/officeart/2005/8/layout/process4"/>
    <dgm:cxn modelId="{20AC92F1-FF6D-4EEF-B8F9-3C04A8836FF3}" srcId="{F1FB20A7-60D7-4F21-86D2-4343D6A8B3CA}" destId="{BF7C2314-BE5E-4F26-98AD-106B6AA3693D}" srcOrd="3" destOrd="0" parTransId="{3D4BF2F9-BEC5-400A-A2D4-EDE237C93BCD}" sibTransId="{006BDFE2-2B37-450E-B6C5-5749C6922B48}"/>
    <dgm:cxn modelId="{21C6FEF9-36C6-4D45-AFFB-A599E37BB94D}" type="presOf" srcId="{BF7C2314-BE5E-4F26-98AD-106B6AA3693D}" destId="{890CE967-1C83-4433-9B7B-5C0699941713}" srcOrd="0" destOrd="0" presId="urn:microsoft.com/office/officeart/2005/8/layout/process4"/>
    <dgm:cxn modelId="{EAF719FA-6F48-494E-95CC-D793E0E59418}" srcId="{F1FB20A7-60D7-4F21-86D2-4343D6A8B3CA}" destId="{38155DE2-FB8F-44BC-B09A-60C23652C740}" srcOrd="0" destOrd="0" parTransId="{C5EA1F41-D724-4E08-9BB8-A29E0E7C8677}" sibTransId="{059BF8C8-B2E8-4AB1-B1EA-F5ECB3283528}"/>
    <dgm:cxn modelId="{B69F66AA-6FDE-48BE-AD1E-E4D3278ACBEE}" type="presParOf" srcId="{9853B41A-5375-4E6F-AC12-BBFED254C50C}" destId="{C3DA4CA6-2248-4969-9D36-E8A30D1E6D6F}" srcOrd="0" destOrd="0" presId="urn:microsoft.com/office/officeart/2005/8/layout/process4"/>
    <dgm:cxn modelId="{0F15FAEF-1429-40C1-A065-2EAEEE67A37C}" type="presParOf" srcId="{C3DA4CA6-2248-4969-9D36-E8A30D1E6D6F}" destId="{5B010A79-80E3-43F5-B5C7-382B8087E087}" srcOrd="0" destOrd="0" presId="urn:microsoft.com/office/officeart/2005/8/layout/process4"/>
    <dgm:cxn modelId="{8CDDAC9E-A672-4B77-A5AA-73E97364EE0A}" type="presParOf" srcId="{C3DA4CA6-2248-4969-9D36-E8A30D1E6D6F}" destId="{D3951CB2-772F-4023-B6DE-E37062AAF7A8}" srcOrd="1" destOrd="0" presId="urn:microsoft.com/office/officeart/2005/8/layout/process4"/>
    <dgm:cxn modelId="{FF62366C-987F-4F5E-86F2-30838612E770}" type="presParOf" srcId="{C3DA4CA6-2248-4969-9D36-E8A30D1E6D6F}" destId="{8B897DBE-AE18-4385-AA55-1406B3AE8370}" srcOrd="2" destOrd="0" presId="urn:microsoft.com/office/officeart/2005/8/layout/process4"/>
    <dgm:cxn modelId="{0B434CCF-B643-4B76-9144-5263B6073A33}" type="presParOf" srcId="{8B897DBE-AE18-4385-AA55-1406B3AE8370}" destId="{15B45233-B204-4763-A104-A2712CDAFBC4}" srcOrd="0" destOrd="0" presId="urn:microsoft.com/office/officeart/2005/8/layout/process4"/>
    <dgm:cxn modelId="{EFC728A8-BC62-49C1-B951-3B01A13813DC}" type="presParOf" srcId="{8B897DBE-AE18-4385-AA55-1406B3AE8370}" destId="{3516B694-42FC-4B7C-927F-2325100C4739}" srcOrd="1" destOrd="0" presId="urn:microsoft.com/office/officeart/2005/8/layout/process4"/>
    <dgm:cxn modelId="{A5642040-C887-4C10-A560-E69677DF00DA}" type="presParOf" srcId="{8B897DBE-AE18-4385-AA55-1406B3AE8370}" destId="{ADCC580E-B776-4E01-9EDA-98574704D1A5}" srcOrd="2" destOrd="0" presId="urn:microsoft.com/office/officeart/2005/8/layout/process4"/>
    <dgm:cxn modelId="{38EF631A-93F8-480A-A434-824682D56817}" type="presParOf" srcId="{8B897DBE-AE18-4385-AA55-1406B3AE8370}" destId="{890CE967-1C83-4433-9B7B-5C0699941713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51CB2-772F-4023-B6DE-E37062AAF7A8}">
      <dsp:nvSpPr>
        <dsp:cNvPr id="0" name=""/>
        <dsp:cNvSpPr/>
      </dsp:nvSpPr>
      <dsp:spPr>
        <a:xfrm>
          <a:off x="0" y="0"/>
          <a:ext cx="10515600" cy="5979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1" u="sng" kern="1200" dirty="0">
              <a:latin typeface="+mj-lt"/>
            </a:rPr>
            <a:t>Povodom </a:t>
          </a:r>
          <a:r>
            <a:rPr lang="hr-HR" sz="3200" b="1" i="1" u="sng" kern="1200" dirty="0">
              <a:latin typeface="+mj-lt"/>
            </a:rPr>
            <a:t>Međunarodnog dana ljudskih prava</a:t>
          </a:r>
          <a:r>
            <a:rPr lang="hr-HR" sz="3200" b="1" u="sng" kern="1200" dirty="0">
              <a:latin typeface="+mj-lt"/>
            </a:rPr>
            <a:t> ( 10.12.)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1" u="sng" kern="1200" dirty="0">
              <a:latin typeface="+mj-lt"/>
            </a:rPr>
            <a:t>Ciljevi integriranog nastavnog dana:</a:t>
          </a:r>
          <a:endParaRPr lang="en-US" sz="3200" kern="1200" dirty="0">
            <a:latin typeface="+mj-lt"/>
          </a:endParaRPr>
        </a:p>
      </dsp:txBody>
      <dsp:txXfrm>
        <a:off x="0" y="0"/>
        <a:ext cx="10515600" cy="3229034"/>
      </dsp:txXfrm>
    </dsp:sp>
    <dsp:sp modelId="{15B45233-B204-4763-A104-A2712CDAFBC4}">
      <dsp:nvSpPr>
        <dsp:cNvPr id="0" name=""/>
        <dsp:cNvSpPr/>
      </dsp:nvSpPr>
      <dsp:spPr>
        <a:xfrm>
          <a:off x="2824" y="3109440"/>
          <a:ext cx="2577554" cy="275065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hr-HR" sz="2000" kern="1200" dirty="0">
              <a:latin typeface="Abadi" panose="020B0604020104020204" pitchFamily="34" charset="0"/>
              <a:cs typeface="Arial" panose="020B0604020202020204" pitchFamily="34" charset="0"/>
            </a:rPr>
            <a:t>predstaviti probleme i izazove u dostupnosti, pristupačnosti, prihvatljivosti i prilagodljivosti obrazovanja</a:t>
          </a:r>
          <a:endParaRPr lang="en-US" sz="2000" kern="1200" dirty="0">
            <a:latin typeface="Abadi" panose="020B0604020104020204" pitchFamily="34" charset="0"/>
            <a:cs typeface="Arial" panose="020B0604020202020204" pitchFamily="34" charset="0"/>
          </a:endParaRPr>
        </a:p>
      </dsp:txBody>
      <dsp:txXfrm>
        <a:off x="2824" y="3109440"/>
        <a:ext cx="2577554" cy="2750659"/>
      </dsp:txXfrm>
    </dsp:sp>
    <dsp:sp modelId="{3516B694-42FC-4B7C-927F-2325100C4739}">
      <dsp:nvSpPr>
        <dsp:cNvPr id="0" name=""/>
        <dsp:cNvSpPr/>
      </dsp:nvSpPr>
      <dsp:spPr>
        <a:xfrm>
          <a:off x="2580378" y="3109440"/>
          <a:ext cx="2577554" cy="275065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hr-HR" sz="2000" kern="1200" dirty="0">
              <a:latin typeface="Abadi" panose="020B0604020104020204" pitchFamily="34" charset="0"/>
              <a:cs typeface="Arial" panose="020B0604020202020204" pitchFamily="34" charset="0"/>
            </a:rPr>
            <a:t>poticati aktivno učenje i suradnički odnos u integriranim skupinama te toleranciju među učenicima različitih odgojno-obrazovnih programa, kao i kvalitetnije odnose učenika i nastavnika</a:t>
          </a:r>
          <a:endParaRPr lang="en-US" sz="2000" kern="1200" dirty="0">
            <a:latin typeface="Abadi" panose="020B0604020104020204" pitchFamily="34" charset="0"/>
            <a:cs typeface="Arial" panose="020B0604020202020204" pitchFamily="34" charset="0"/>
          </a:endParaRPr>
        </a:p>
      </dsp:txBody>
      <dsp:txXfrm>
        <a:off x="2580378" y="3109440"/>
        <a:ext cx="2577554" cy="2750659"/>
      </dsp:txXfrm>
    </dsp:sp>
    <dsp:sp modelId="{ADCC580E-B776-4E01-9EDA-98574704D1A5}">
      <dsp:nvSpPr>
        <dsp:cNvPr id="0" name=""/>
        <dsp:cNvSpPr/>
      </dsp:nvSpPr>
      <dsp:spPr>
        <a:xfrm>
          <a:off x="5157932" y="3109440"/>
          <a:ext cx="2577554" cy="275065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hr-HR" sz="2000" kern="1200" dirty="0">
              <a:latin typeface="Abadi" panose="020B0604020104020204" pitchFamily="34" charset="0"/>
              <a:cs typeface="Arial" panose="020B0604020202020204" pitchFamily="34" charset="0"/>
            </a:rPr>
            <a:t>prezentirati vlastiti način izražavanja te osobni stav učenika o obrazovanju kroz multidisciplinarni pristup temi</a:t>
          </a:r>
          <a:endParaRPr lang="en-US" sz="2000" kern="1200" dirty="0">
            <a:latin typeface="Abadi" panose="020B0604020104020204" pitchFamily="34" charset="0"/>
            <a:cs typeface="Arial" panose="020B0604020202020204" pitchFamily="34" charset="0"/>
          </a:endParaRPr>
        </a:p>
      </dsp:txBody>
      <dsp:txXfrm>
        <a:off x="5157932" y="3109440"/>
        <a:ext cx="2577554" cy="2750659"/>
      </dsp:txXfrm>
    </dsp:sp>
    <dsp:sp modelId="{890CE967-1C83-4433-9B7B-5C0699941713}">
      <dsp:nvSpPr>
        <dsp:cNvPr id="0" name=""/>
        <dsp:cNvSpPr/>
      </dsp:nvSpPr>
      <dsp:spPr>
        <a:xfrm>
          <a:off x="7735486" y="3104145"/>
          <a:ext cx="2777288" cy="279260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hr-HR" sz="2000" kern="1200" dirty="0">
              <a:latin typeface="Abadi" panose="020B0604020104020204" pitchFamily="34" charset="0"/>
              <a:cs typeface="Arial" panose="020B0604020202020204" pitchFamily="34" charset="0"/>
            </a:rPr>
            <a:t>osvijestiti aktivnog građanina u sebi koji utječe na svoje obrazovanje</a:t>
          </a:r>
          <a:endParaRPr lang="en-US" sz="2000" kern="1200" dirty="0">
            <a:latin typeface="Abadi" panose="020B0604020104020204" pitchFamily="34" charset="0"/>
            <a:cs typeface="Arial" panose="020B0604020202020204" pitchFamily="34" charset="0"/>
          </a:endParaRPr>
        </a:p>
      </dsp:txBody>
      <dsp:txXfrm>
        <a:off x="7735486" y="3104145"/>
        <a:ext cx="2777288" cy="2792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BE1CF-1FBF-4224-A895-544BDABBBE5E}" type="datetimeFigureOut">
              <a:rPr lang="hr-HR" smtClean="0"/>
              <a:t>30.3.2023.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BB1E5-69AE-4427-BF74-61E33F3D19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3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Svi se slažemo da je škola mjesto poučavanja i življenja, čiji je primarni cilj odgoj i obrazovanje učenika uz primjenu raznih planiranih programa i poticaja zajedničkim sudjelovanjem nastavnika, učenika i roditelja.</a:t>
            </a:r>
          </a:p>
          <a:p>
            <a:r>
              <a:rPr lang="hr-HR"/>
              <a:t>Kako bi škola bila što poticajnije mjesto za učenje u obzir se, uz ljudske resurse, moraju uzeti materijalni i prostorni uvjeti. </a:t>
            </a:r>
          </a:p>
          <a:p>
            <a:endParaRPr lang="hr-HR"/>
          </a:p>
          <a:p>
            <a:r>
              <a:rPr lang="hr-HR"/>
              <a:t>A što kada toga nema?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BB1E5-69AE-4427-BF74-61E33F3D19B7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0620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Aktivnost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školskog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volonterskog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kluba</a:t>
            </a:r>
            <a:r>
              <a:rPr lang="en-US" dirty="0">
                <a:cs typeface="Calibri"/>
              </a:rPr>
              <a:t> "Manus Aperta" </a:t>
            </a:r>
            <a:r>
              <a:rPr lang="en-US" dirty="0" err="1">
                <a:cs typeface="Calibri"/>
              </a:rPr>
              <a:t>kroz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prikupljanje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pakiranje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doniranih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predmeta</a:t>
            </a:r>
            <a:r>
              <a:rPr lang="en-US" dirty="0">
                <a:cs typeface="Calibri"/>
              </a:rPr>
              <a:t> za </a:t>
            </a:r>
            <a:r>
              <a:rPr lang="en-US" dirty="0" err="1">
                <a:cs typeface="Calibri"/>
              </a:rPr>
              <a:t>humanitarnu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tombolu</a:t>
            </a:r>
            <a:r>
              <a:rPr lang="en-US" dirty="0">
                <a:cs typeface="Calibri"/>
              </a:rPr>
              <a:t> u </a:t>
            </a:r>
            <a:r>
              <a:rPr lang="en-US" dirty="0" err="1">
                <a:cs typeface="Calibri"/>
              </a:rPr>
              <a:t>sklopu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integriranog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nastavnog</a:t>
            </a:r>
            <a:r>
              <a:rPr lang="en-US" dirty="0">
                <a:cs typeface="Calibri"/>
              </a:rPr>
              <a:t> dana. </a:t>
            </a:r>
            <a:r>
              <a:rPr lang="en-US" dirty="0" err="1">
                <a:cs typeface="Calibri"/>
              </a:rPr>
              <a:t>Ujedno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obilježen</a:t>
            </a:r>
            <a:r>
              <a:rPr lang="en-US" dirty="0">
                <a:cs typeface="Calibri"/>
              </a:rPr>
              <a:t> I </a:t>
            </a:r>
            <a:r>
              <a:rPr lang="en-US" dirty="0" err="1">
                <a:cs typeface="Calibri"/>
              </a:rPr>
              <a:t>Međunarodni</a:t>
            </a:r>
            <a:r>
              <a:rPr lang="en-US" dirty="0">
                <a:cs typeface="Calibri"/>
              </a:rPr>
              <a:t> dan </a:t>
            </a:r>
            <a:r>
              <a:rPr lang="en-US" dirty="0" err="1">
                <a:cs typeface="Calibri"/>
              </a:rPr>
              <a:t>volontera</a:t>
            </a:r>
            <a:r>
              <a:rPr lang="en-US" dirty="0">
                <a:cs typeface="Calibri"/>
              </a:rPr>
              <a:t>, 5. </a:t>
            </a:r>
            <a:r>
              <a:rPr lang="en-US" dirty="0" err="1">
                <a:cs typeface="Calibri"/>
              </a:rPr>
              <a:t>prosinca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BB1E5-69AE-4427-BF74-61E33F3D19B7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4910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Istraživanje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 o </a:t>
            </a:r>
            <a:r>
              <a:rPr lang="en-US" dirty="0" err="1"/>
              <a:t>obrazovanju</a:t>
            </a:r>
            <a:r>
              <a:rPr lang="en-US" dirty="0"/>
              <a:t> u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zemljama</a:t>
            </a:r>
            <a:r>
              <a:rPr lang="en-US" dirty="0"/>
              <a:t> </a:t>
            </a:r>
            <a:r>
              <a:rPr lang="en-US" dirty="0" err="1"/>
              <a:t>svijeta</a:t>
            </a:r>
            <a:r>
              <a:rPr lang="en-US" dirty="0"/>
              <a:t>, </a:t>
            </a:r>
            <a:r>
              <a:rPr lang="en-US" dirty="0" err="1"/>
              <a:t>uključujući</a:t>
            </a:r>
            <a:r>
              <a:rPr lang="en-US" dirty="0"/>
              <a:t> </a:t>
            </a:r>
            <a:r>
              <a:rPr lang="en-US" dirty="0" err="1"/>
              <a:t>Hrvatsku</a:t>
            </a:r>
            <a:r>
              <a:rPr lang="en-US" dirty="0"/>
              <a:t>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BB1E5-69AE-4427-BF74-61E33F3D19B7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2761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BB1E5-69AE-4427-BF74-61E33F3D19B7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0463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1958. godine otvara se Ekonomska škola Glina. Nastava se održava u staroj Djevojačkoj školi koja je bila smještena na mjestu današnjeg autobusnog kolodvora. Prostor je neprimjeren i premali.</a:t>
            </a:r>
          </a:p>
          <a:p>
            <a:r>
              <a:rPr lang="hr-HR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Gradnja sadašnje školske zgrade traje od 1. srpnja 1960. do 15. srpnja 1963. godine.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BB1E5-69AE-4427-BF74-61E33F3D19B7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6408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U našem se slučaju, nastava u punom intenzitetu i uobičajenom školskom okruženju ne odvija od 2019.</a:t>
            </a:r>
          </a:p>
          <a:p>
            <a:r>
              <a:rPr lang="hr-HR"/>
              <a:t>Štrajk, epidemija Covida-19 i potres najbolje opisuju u kojemu smo okruženju trebali „normalno” održavati odgojno- obrazovni proces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BB1E5-69AE-4427-BF74-61E33F3D19B7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3455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/>
              <a:t>Najneugodnija obilježja za korisnike školskih objekata su tijesan prostor i problematično zvučno okruženje.</a:t>
            </a:r>
          </a:p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BB1E5-69AE-4427-BF74-61E33F3D19B7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8736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/>
              <a:t>Najneugodnija obilježja za korisnike školskih objekata su tijesan prostor i problematično zvučno okruženje</a:t>
            </a:r>
          </a:p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BB1E5-69AE-4427-BF74-61E33F3D19B7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6890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Svi se slažemo da je škola mjesto poučavanja i življenja</a:t>
            </a:r>
          </a:p>
          <a:p>
            <a:r>
              <a:rPr lang="hr-HR"/>
              <a:t>Različiti oblici nastave</a:t>
            </a:r>
          </a:p>
          <a:p>
            <a:r>
              <a:rPr lang="hr-HR"/>
              <a:t>Neformalno okruženje</a:t>
            </a:r>
          </a:p>
          <a:p>
            <a:r>
              <a:rPr lang="hr-HR"/>
              <a:t>Suradnički odnos</a:t>
            </a:r>
          </a:p>
          <a:p>
            <a:r>
              <a:rPr lang="hr-HR"/>
              <a:t>Povjerenje</a:t>
            </a:r>
          </a:p>
          <a:p>
            <a:r>
              <a:rPr lang="hr-HR"/>
              <a:t>tolerancija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BB1E5-69AE-4427-BF74-61E33F3D19B7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719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Glavni poticaj je izlazak u poznato ili nepoznato okruženje s kojim je učenik u interakciji kako bi stekao novo znanje. Ako se okruženje dobro osmisli, učenici mogu samostalno s njome biti u interakciji, a nastavnik neće morati pružati dodatne smjernice. </a:t>
            </a:r>
            <a:r>
              <a:rPr lang="hr-HR" sz="12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Adidaktičke</a:t>
            </a: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situacije su situacije u kojima učenici bez miješanja nastavnika sudjeluju u problemu i istražuju okruženje. Učenici u takvim situacijama razvijaju svoje osobno znanje tako što ga prilagođavaju problemu na kojem rade putem dodatnih istraživačkih situacija i testiraju ideje u okruženju ili tako što formuliraju argumente dok pokušavaju uvjeriti svoje kolege. </a:t>
            </a:r>
            <a:r>
              <a:rPr lang="hr-HR" sz="12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Adidaktičnost</a:t>
            </a: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poseban fenomen unutar didaktičkih situacija: osoba koje želi podijeliti neko znanje može se namjerno povući iz interakcije kako bi učeniku pustila da djeluje na način koji je koristan ili čak nužan kako bi stekao znanje.</a:t>
            </a:r>
          </a:p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BB1E5-69AE-4427-BF74-61E33F3D19B7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2831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Primjeri dobre prakse - Obilježavanje međunarodnog dana ljudskih prava, 10. prosinca (2021.)</a:t>
            </a:r>
            <a:endParaRPr lang="en-US" dirty="0"/>
          </a:p>
          <a:p>
            <a:r>
              <a:rPr lang="hr-HR" dirty="0"/>
              <a:t>Iako nijedan temeljni dokument posvećen ljudskim pravima, poput Opće deklaracije o pravima čovjeka ili Europske konvencije o ljudskim pravima, izrijekom ne spominje PRAVO NA DOM, ono je neizostavni dio ljudskog postojanja. Složeno je i prepoznajemo ga u nizu čovjekovih prava poput prava na život, prava na obitelj ili prava na privatnost. </a:t>
            </a:r>
            <a:endParaRPr lang="hr-HR" dirty="0">
              <a:cs typeface="Calibri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BB1E5-69AE-4427-BF74-61E33F3D19B7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4692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BB1E5-69AE-4427-BF74-61E33F3D19B7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134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9696-241E-42B9-9F3A-51BD17C00BEE}" type="datetimeFigureOut">
              <a:rPr lang="hr-HR" smtClean="0"/>
              <a:t>30.3.2023.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2521-E965-4B18-BBAD-5D4F13257E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383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9696-241E-42B9-9F3A-51BD17C00BEE}" type="datetimeFigureOut">
              <a:rPr lang="hr-HR" smtClean="0"/>
              <a:t>30.3.2023.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2521-E965-4B18-BBAD-5D4F13257E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945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9696-241E-42B9-9F3A-51BD17C00BEE}" type="datetimeFigureOut">
              <a:rPr lang="hr-HR" smtClean="0"/>
              <a:t>30.3.2023.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2521-E965-4B18-BBAD-5D4F13257E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8467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3B8585F0-339B-9EBA-0123-1AB65057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9696-241E-42B9-9F3A-51BD17C00BEE}" type="datetimeFigureOut">
              <a:rPr lang="hr-HR" smtClean="0"/>
              <a:t>30.3.2023.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632681E-A221-8795-7CFF-F96647A73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AE48081-A2AF-B146-4378-D50BB14A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2521-E965-4B18-BBAD-5D4F13257E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302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9696-241E-42B9-9F3A-51BD17C00BEE}" type="datetimeFigureOut">
              <a:rPr lang="hr-HR" smtClean="0"/>
              <a:t>30.3.2023.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2521-E965-4B18-BBAD-5D4F13257E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018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9696-241E-42B9-9F3A-51BD17C00BEE}" type="datetimeFigureOut">
              <a:rPr lang="hr-HR" smtClean="0"/>
              <a:t>30.3.2023.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2521-E965-4B18-BBAD-5D4F13257E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045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9696-241E-42B9-9F3A-51BD17C00BEE}" type="datetimeFigureOut">
              <a:rPr lang="hr-HR" smtClean="0"/>
              <a:t>30.3.2023.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2521-E965-4B18-BBAD-5D4F13257E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713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9696-241E-42B9-9F3A-51BD17C00BEE}" type="datetimeFigureOut">
              <a:rPr lang="hr-HR" smtClean="0"/>
              <a:t>30.3.2023.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2521-E965-4B18-BBAD-5D4F13257E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675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9696-241E-42B9-9F3A-51BD17C00BEE}" type="datetimeFigureOut">
              <a:rPr lang="hr-HR" smtClean="0"/>
              <a:t>30.3.2023.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2521-E965-4B18-BBAD-5D4F13257E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287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9696-241E-42B9-9F3A-51BD17C00BEE}" type="datetimeFigureOut">
              <a:rPr lang="hr-HR" smtClean="0"/>
              <a:t>30.3.2023.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2521-E965-4B18-BBAD-5D4F13257E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645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9696-241E-42B9-9F3A-51BD17C00BEE}" type="datetimeFigureOut">
              <a:rPr lang="hr-HR" smtClean="0"/>
              <a:t>30.3.2023.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2521-E965-4B18-BBAD-5D4F13257E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20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9696-241E-42B9-9F3A-51BD17C00BEE}" type="datetimeFigureOut">
              <a:rPr lang="hr-HR" smtClean="0"/>
              <a:t>30.3.2023.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2521-E965-4B18-BBAD-5D4F13257E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695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9696-241E-42B9-9F3A-51BD17C00BEE}" type="datetimeFigureOut">
              <a:rPr lang="hr-HR" smtClean="0"/>
              <a:t>30.3.2023.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22521-E965-4B18-BBAD-5D4F13257EC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1898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B_1AC65ECC.xml"/><Relationship Id="rId7" Type="http://schemas.openxmlformats.org/officeDocument/2006/relationships/hyperlink" Target="https://bit.ly/ljudprava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it.ly/ljudprava1" TargetMode="External"/><Relationship Id="rId5" Type="http://schemas.openxmlformats.org/officeDocument/2006/relationships/hyperlink" Target="https://sway.office.com/Moqk5kkx1CouY3xw?ref=Link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W2RZEDESxw?feature=oembed" TargetMode="External"/><Relationship Id="rId5" Type="http://schemas.openxmlformats.org/officeDocument/2006/relationships/hyperlink" Target="https://bit.ly/videointeg2" TargetMode="External"/><Relationship Id="rId4" Type="http://schemas.openxmlformats.org/officeDocument/2006/relationships/hyperlink" Target="https://bit.ly/dnevnikinte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arnet-my.sharepoint.com/:p:/g/personal/ana_rizmaul_skole_hr/EfGgPiDV3UlJvQgiPHQzu_IBHelcYbNUzCF0XSmvQOt4tA?e=Mjc0zc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skolazana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bit.ly/skolaCUC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1DBEAC1-8292-06F4-3B91-78627C49F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794" y="1143000"/>
            <a:ext cx="3871383" cy="1693730"/>
          </a:xfrm>
          <a:prstGeom prst="rect">
            <a:avLst/>
          </a:prstGeom>
        </p:spPr>
      </p:pic>
      <p:pic>
        <p:nvPicPr>
          <p:cNvPr id="6" name="Slika 5" descr="Slika na kojoj se prikazuje tekst, ukrasni isječci&#10;&#10;Opis je automatski generiran">
            <a:extLst>
              <a:ext uri="{FF2B5EF4-FFF2-40B4-BE49-F238E27FC236}">
                <a16:creationId xmlns:a16="http://schemas.microsoft.com/office/drawing/2014/main" id="{4BFA9785-CDA6-F651-F591-01B962959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855" y="1191566"/>
            <a:ext cx="1118533" cy="838900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3DAFA896-5769-61DB-A8A5-7BC43A5366C6}"/>
              </a:ext>
            </a:extLst>
          </p:cNvPr>
          <p:cNvSpPr txBox="1"/>
          <p:nvPr/>
        </p:nvSpPr>
        <p:spPr>
          <a:xfrm>
            <a:off x="1486243" y="3198168"/>
            <a:ext cx="4128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u="sng" dirty="0" err="1"/>
              <a:t>Birds</a:t>
            </a:r>
            <a:r>
              <a:rPr lang="hr-HR" sz="2400" u="sng" dirty="0"/>
              <a:t> </a:t>
            </a:r>
            <a:r>
              <a:rPr lang="hr-HR" sz="2400" u="sng" dirty="0" err="1"/>
              <a:t>of</a:t>
            </a:r>
            <a:r>
              <a:rPr lang="hr-HR" sz="2400" u="sng" dirty="0"/>
              <a:t> a </a:t>
            </a:r>
            <a:r>
              <a:rPr lang="hr-HR" sz="2400" u="sng" dirty="0" err="1"/>
              <a:t>Feather</a:t>
            </a:r>
            <a:r>
              <a:rPr lang="hr-HR" sz="2400" u="sng" dirty="0"/>
              <a:t> (</a:t>
            </a:r>
            <a:r>
              <a:rPr lang="hr-HR" sz="2400" u="sng" dirty="0" err="1"/>
              <a:t>BoF</a:t>
            </a:r>
            <a:r>
              <a:rPr lang="hr-HR" sz="2400" u="sng" dirty="0"/>
              <a:t>)</a:t>
            </a:r>
          </a:p>
          <a:p>
            <a:pPr algn="ctr"/>
            <a:endParaRPr lang="hr-HR" sz="2400" u="sng" dirty="0"/>
          </a:p>
          <a:p>
            <a:pPr algn="ctr"/>
            <a:r>
              <a:rPr lang="hr-HR" sz="2400" i="1" u="sng" dirty="0"/>
              <a:t>Tema: Škola iz snova</a:t>
            </a:r>
          </a:p>
          <a:p>
            <a:pPr algn="ctr"/>
            <a:endParaRPr lang="hr-HR" sz="2400" dirty="0"/>
          </a:p>
          <a:p>
            <a:pPr algn="ctr"/>
            <a:r>
              <a:rPr lang="hr-HR" i="1" dirty="0"/>
              <a:t>Rovinj, 26.- 28. travanja 2023</a:t>
            </a:r>
            <a:r>
              <a:rPr lang="hr-HR" sz="2400" i="1" dirty="0"/>
              <a:t>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A989302C-D628-4E0B-9533-986B5D3E0128}"/>
              </a:ext>
            </a:extLst>
          </p:cNvPr>
          <p:cNvSpPr txBox="1"/>
          <p:nvPr/>
        </p:nvSpPr>
        <p:spPr>
          <a:xfrm>
            <a:off x="6223408" y="2459504"/>
            <a:ext cx="54915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/>
              <a:t>Srednja škola Glina</a:t>
            </a:r>
          </a:p>
          <a:p>
            <a:endParaRPr lang="hr-HR" sz="2400" dirty="0"/>
          </a:p>
          <a:p>
            <a:r>
              <a:rPr lang="hr-HR" sz="2400" b="1" dirty="0"/>
              <a:t>„Škola za nas - ima li tu mjesta za mene?”</a:t>
            </a:r>
          </a:p>
          <a:p>
            <a:endParaRPr lang="hr-HR" sz="2400" b="1" dirty="0"/>
          </a:p>
          <a:p>
            <a:endParaRPr lang="hr-HR" i="1" dirty="0"/>
          </a:p>
          <a:p>
            <a:r>
              <a:rPr lang="hr-HR" b="1" i="1" dirty="0"/>
              <a:t>Marija </a:t>
            </a:r>
            <a:r>
              <a:rPr lang="hr-HR" b="1" i="1" dirty="0" err="1"/>
              <a:t>Margušić</a:t>
            </a:r>
            <a:r>
              <a:rPr lang="hr-HR" b="1" i="1" dirty="0"/>
              <a:t>- Novosel, ravnateljica</a:t>
            </a:r>
          </a:p>
          <a:p>
            <a:r>
              <a:rPr lang="hr-HR" b="1" i="1" dirty="0"/>
              <a:t>Ana Rizmaul, prof. savjetnica</a:t>
            </a:r>
          </a:p>
          <a:p>
            <a:r>
              <a:rPr lang="hr-HR" b="1" i="1" dirty="0"/>
              <a:t>Jasmina </a:t>
            </a:r>
            <a:r>
              <a:rPr lang="hr-HR" b="1" i="1" dirty="0" err="1"/>
              <a:t>Sukalić</a:t>
            </a:r>
            <a:r>
              <a:rPr lang="hr-HR" b="1" i="1" dirty="0"/>
              <a:t>, prof. savjetnica</a:t>
            </a:r>
          </a:p>
          <a:p>
            <a:endParaRPr lang="hr-HR" sz="2400" dirty="0"/>
          </a:p>
          <a:p>
            <a:endParaRPr lang="hr-HR" dirty="0"/>
          </a:p>
        </p:txBody>
      </p:sp>
      <p:cxnSp>
        <p:nvCxnSpPr>
          <p:cNvPr id="7" name="Ravni poveznik 6">
            <a:extLst>
              <a:ext uri="{FF2B5EF4-FFF2-40B4-BE49-F238E27FC236}">
                <a16:creationId xmlns:a16="http://schemas.microsoft.com/office/drawing/2014/main" id="{D7C666C5-DAEB-86F3-B895-F01CA1401FA5}"/>
              </a:ext>
            </a:extLst>
          </p:cNvPr>
          <p:cNvCxnSpPr/>
          <p:nvPr/>
        </p:nvCxnSpPr>
        <p:spPr>
          <a:xfrm>
            <a:off x="5788058" y="688157"/>
            <a:ext cx="0" cy="4798243"/>
          </a:xfrm>
          <a:prstGeom prst="line">
            <a:avLst/>
          </a:prstGeom>
          <a:ln w="19050">
            <a:solidFill>
              <a:schemeClr val="tx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22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8664B1-A013-47EE-74CC-428EA32D7389}"/>
              </a:ext>
            </a:extLst>
          </p:cNvPr>
          <p:cNvSpPr txBox="1"/>
          <p:nvPr/>
        </p:nvSpPr>
        <p:spPr>
          <a:xfrm>
            <a:off x="632165" y="463640"/>
            <a:ext cx="1041903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>
              <a:latin typeface="univers"/>
              <a:cs typeface="Calibri"/>
            </a:endParaRPr>
          </a:p>
        </p:txBody>
      </p:sp>
      <p:pic>
        <p:nvPicPr>
          <p:cNvPr id="6" name="Picture 6" descr="Text, logo, company name&#10;&#10;Description automatically generated">
            <a:extLst>
              <a:ext uri="{FF2B5EF4-FFF2-40B4-BE49-F238E27FC236}">
                <a16:creationId xmlns:a16="http://schemas.microsoft.com/office/drawing/2014/main" id="{97D480BE-B194-05A5-1E40-5B5047CD4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27" y="342441"/>
            <a:ext cx="7369628" cy="6173118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D1A9D4F8-15CD-C89D-0CE6-2F2F3EA7A4D0}"/>
              </a:ext>
            </a:extLst>
          </p:cNvPr>
          <p:cNvSpPr txBox="1"/>
          <p:nvPr/>
        </p:nvSpPr>
        <p:spPr>
          <a:xfrm>
            <a:off x="8020879" y="310774"/>
            <a:ext cx="3632207" cy="51090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hr-HR" dirty="0">
              <a:hlinkClick r:id="rId5"/>
            </a:endParaRPr>
          </a:p>
          <a:p>
            <a:r>
              <a:rPr lang="hr-HR" sz="2400" b="1" i="1" dirty="0">
                <a:effectLst/>
                <a:latin typeface="Calibri Light" panose="020F0302020204030204" pitchFamily="34" charset="0"/>
              </a:rPr>
              <a:t>Međunarodni dan ljudskih prava</a:t>
            </a:r>
          </a:p>
          <a:p>
            <a:r>
              <a:rPr lang="hr-HR" sz="2400" b="0" i="0" dirty="0">
                <a:effectLst/>
                <a:latin typeface="Calibri Light" panose="020F0302020204030204" pitchFamily="34" charset="0"/>
              </a:rPr>
              <a:t>12. izložba učeničkih radova Srednje škole Glina</a:t>
            </a:r>
            <a:endParaRPr lang="hr-HR" sz="2400" b="1" i="1" dirty="0">
              <a:latin typeface="Calibri Light" panose="020F0302020204030204" pitchFamily="34" charset="0"/>
            </a:endParaRP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sz="3200" dirty="0">
                <a:hlinkClick r:id="rId6"/>
              </a:rPr>
              <a:t>bit.ly/ljudprava1</a:t>
            </a:r>
            <a:r>
              <a:rPr lang="hr-HR" sz="3200" dirty="0"/>
              <a:t> </a:t>
            </a:r>
            <a:endParaRPr lang="hr-HR" sz="3200" dirty="0">
              <a:cs typeface="Calibri" panose="020F0502020204030204"/>
            </a:endParaRPr>
          </a:p>
          <a:p>
            <a:endParaRPr lang="hr-HR" dirty="0">
              <a:cs typeface="Calibri" panose="020F0502020204030204"/>
            </a:endParaRPr>
          </a:p>
          <a:p>
            <a:endParaRPr lang="hr-HR" dirty="0"/>
          </a:p>
          <a:p>
            <a:endParaRPr lang="hr-HR" dirty="0">
              <a:cs typeface="Calibri" panose="020F0502020204030204"/>
            </a:endParaRPr>
          </a:p>
          <a:p>
            <a:endParaRPr lang="hr-HR" dirty="0"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0B275-2015-ABD9-90C5-903217796822}"/>
              </a:ext>
            </a:extLst>
          </p:cNvPr>
          <p:cNvSpPr txBox="1"/>
          <p:nvPr/>
        </p:nvSpPr>
        <p:spPr>
          <a:xfrm>
            <a:off x="8020878" y="5127478"/>
            <a:ext cx="363220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ea typeface="+mn-lt"/>
                <a:cs typeface="+mn-lt"/>
                <a:hlinkClick r:id="rId7"/>
              </a:rPr>
              <a:t>bit.ly/ljudprava2</a:t>
            </a:r>
            <a:r>
              <a:rPr lang="hr-HR" sz="3200" dirty="0">
                <a:ea typeface="+mn-lt"/>
                <a:cs typeface="+mn-lt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920801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kstniOkvir 2">
            <a:extLst>
              <a:ext uri="{FF2B5EF4-FFF2-40B4-BE49-F238E27FC236}">
                <a16:creationId xmlns:a16="http://schemas.microsoft.com/office/drawing/2014/main" id="{EBBF162F-116F-BC9A-7E16-9692D56DD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7519618"/>
              </p:ext>
            </p:extLst>
          </p:nvPr>
        </p:nvGraphicFramePr>
        <p:xfrm>
          <a:off x="838200" y="541422"/>
          <a:ext cx="10515600" cy="5979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0388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0C9120A9-9142-C981-E56F-3A88B7B7B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823090"/>
              </p:ext>
            </p:extLst>
          </p:nvPr>
        </p:nvGraphicFramePr>
        <p:xfrm>
          <a:off x="583019" y="786809"/>
          <a:ext cx="11025962" cy="528438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60676">
                  <a:extLst>
                    <a:ext uri="{9D8B030D-6E8A-4147-A177-3AD203B41FA5}">
                      <a16:colId xmlns:a16="http://schemas.microsoft.com/office/drawing/2014/main" val="2948790078"/>
                    </a:ext>
                  </a:extLst>
                </a:gridCol>
                <a:gridCol w="5430715">
                  <a:extLst>
                    <a:ext uri="{9D8B030D-6E8A-4147-A177-3AD203B41FA5}">
                      <a16:colId xmlns:a16="http://schemas.microsoft.com/office/drawing/2014/main" val="4078949420"/>
                    </a:ext>
                  </a:extLst>
                </a:gridCol>
                <a:gridCol w="2434571">
                  <a:extLst>
                    <a:ext uri="{9D8B030D-6E8A-4147-A177-3AD203B41FA5}">
                      <a16:colId xmlns:a16="http://schemas.microsoft.com/office/drawing/2014/main" val="2703556089"/>
                    </a:ext>
                  </a:extLst>
                </a:gridCol>
              </a:tblGrid>
              <a:tr h="527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Integrirana skupina (tema)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Voditelji skupina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Prijavljeni broj sudionika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extLst>
                  <a:ext uri="{0D108BD9-81ED-4DB2-BD59-A6C34878D82A}">
                    <a16:rowId xmlns:a16="http://schemas.microsoft.com/office/drawing/2014/main" val="1214773697"/>
                  </a:ext>
                </a:extLst>
              </a:tr>
              <a:tr h="299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I BI SLIKA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Ljerka Iharoš, Martina Grbeša, Ana Rizmaul                                                                  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16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extLst>
                  <a:ext uri="{0D108BD9-81ED-4DB2-BD59-A6C34878D82A}">
                    <a16:rowId xmlns:a16="http://schemas.microsoft.com/office/drawing/2014/main" val="2286651278"/>
                  </a:ext>
                </a:extLst>
              </a:tr>
              <a:tr h="299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ZNANJE JE MOĆ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Maja Stanojević, Irena Samardžija, Josipa Klarić                                                                                 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17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extLst>
                  <a:ext uri="{0D108BD9-81ED-4DB2-BD59-A6C34878D82A}">
                    <a16:rowId xmlns:a16="http://schemas.microsoft.com/office/drawing/2014/main" val="3849671419"/>
                  </a:ext>
                </a:extLst>
              </a:tr>
              <a:tr h="299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SUDOKU  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Suzana Vujčić, Davor Celić, Marko Vidnić , Branko Sučević                                               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18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extLst>
                  <a:ext uri="{0D108BD9-81ED-4DB2-BD59-A6C34878D82A}">
                    <a16:rowId xmlns:a16="http://schemas.microsoft.com/office/drawing/2014/main" val="863481771"/>
                  </a:ext>
                </a:extLst>
              </a:tr>
              <a:tr h="299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3,2,1- IZBROJI!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Aleksandra Pereković i Jasmina Sukalić                                                                    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18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extLst>
                  <a:ext uri="{0D108BD9-81ED-4DB2-BD59-A6C34878D82A}">
                    <a16:rowId xmlns:a16="http://schemas.microsoft.com/office/drawing/2014/main" val="1584517044"/>
                  </a:ext>
                </a:extLst>
              </a:tr>
              <a:tr h="527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GEOGRAFIJA PO KONTINENTIMA    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Iva Križe Krtić, Danka Božić                                                                                                 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17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extLst>
                  <a:ext uri="{0D108BD9-81ED-4DB2-BD59-A6C34878D82A}">
                    <a16:rowId xmlns:a16="http://schemas.microsoft.com/office/drawing/2014/main" val="1792871981"/>
                  </a:ext>
                </a:extLst>
              </a:tr>
              <a:tr h="299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PRAVO NA OBROK            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Željko Jambrešić ; Renata Jasmina Stepanec; Antonio Štajduhar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17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extLst>
                  <a:ext uri="{0D108BD9-81ED-4DB2-BD59-A6C34878D82A}">
                    <a16:rowId xmlns:a16="http://schemas.microsoft.com/office/drawing/2014/main" val="2021151407"/>
                  </a:ext>
                </a:extLst>
              </a:tr>
              <a:tr h="779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MEDIJSKA SKUPINA /Poveži, složi i u vijest pretvori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Ana Rizmaul                                                                                                                     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9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extLst>
                  <a:ext uri="{0D108BD9-81ED-4DB2-BD59-A6C34878D82A}">
                    <a16:rowId xmlns:a16="http://schemas.microsoft.com/office/drawing/2014/main" val="4109156988"/>
                  </a:ext>
                </a:extLst>
              </a:tr>
              <a:tr h="299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DEBATA  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Tatjana Vrbanac- Kezele, Tatjana Šimundić, Mijo Šimundić                                                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20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extLst>
                  <a:ext uri="{0D108BD9-81ED-4DB2-BD59-A6C34878D82A}">
                    <a16:rowId xmlns:a16="http://schemas.microsoft.com/office/drawing/2014/main" val="3136408180"/>
                  </a:ext>
                </a:extLst>
              </a:tr>
              <a:tr h="527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PJEVAJ, SVIRAJ, DIRIGIRAJ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Marijo Ožaković, Marija Margušić-Novosel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16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extLst>
                  <a:ext uri="{0D108BD9-81ED-4DB2-BD59-A6C34878D82A}">
                    <a16:rowId xmlns:a16="http://schemas.microsoft.com/office/drawing/2014/main" val="4250291362"/>
                  </a:ext>
                </a:extLst>
              </a:tr>
              <a:tr h="1129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r-HR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Ukupno 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r-HR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b="1">
                          <a:effectLst/>
                        </a:rPr>
                        <a:t>23 nastavnika</a:t>
                      </a:r>
                      <a:endParaRPr lang="hr-H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 b="1">
                          <a:effectLst/>
                        </a:rPr>
                        <a:t>148 učenika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*</a:t>
                      </a:r>
                      <a:r>
                        <a:rPr lang="hr-HR" sz="1600" b="1">
                          <a:effectLst/>
                        </a:rPr>
                        <a:t>124</a:t>
                      </a:r>
                      <a:r>
                        <a:rPr lang="hr-HR" sz="1600">
                          <a:effectLst/>
                        </a:rPr>
                        <a:t> učenika su sudjelovala u aktivnostima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20" marR="52220" marT="0" marB="0"/>
                </a:tc>
                <a:extLst>
                  <a:ext uri="{0D108BD9-81ED-4DB2-BD59-A6C34878D82A}">
                    <a16:rowId xmlns:a16="http://schemas.microsoft.com/office/drawing/2014/main" val="3336618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638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ABD76ED5-AACF-5809-5ED0-06BFDD4A039B}"/>
              </a:ext>
            </a:extLst>
          </p:cNvPr>
          <p:cNvSpPr txBox="1"/>
          <p:nvPr/>
        </p:nvSpPr>
        <p:spPr>
          <a:xfrm>
            <a:off x="1086729" y="521556"/>
            <a:ext cx="621955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u="sng" dirty="0"/>
              <a:t>Mediji o  Integriranom danu</a:t>
            </a:r>
          </a:p>
          <a:p>
            <a:endParaRPr lang="hr-HR" u="sng" dirty="0"/>
          </a:p>
          <a:p>
            <a:endParaRPr lang="hr-HR" dirty="0"/>
          </a:p>
          <a:p>
            <a:endParaRPr lang="hr-HR" dirty="0"/>
          </a:p>
          <a:p>
            <a:r>
              <a:rPr lang="hr-HR" sz="2400" dirty="0"/>
              <a:t>Radio Televizija Banovina</a:t>
            </a:r>
          </a:p>
          <a:p>
            <a:r>
              <a:rPr lang="hr-HR" sz="2400" dirty="0"/>
              <a:t>www.radio-banovina.hr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3" name="Mrežni medijski sadržaji 2" title="Škola za nas SŠ Glina 2022.">
            <a:hlinkClick r:id="" action="ppaction://media"/>
            <a:extLst>
              <a:ext uri="{FF2B5EF4-FFF2-40B4-BE49-F238E27FC236}">
                <a16:creationId xmlns:a16="http://schemas.microsoft.com/office/drawing/2014/main" id="{EAAE63EB-734A-FE61-1BF1-957BD45A67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9333" y="3799376"/>
            <a:ext cx="3539828" cy="2000003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14A4A55A-CB24-959B-D558-6E498C1CDB4E}"/>
              </a:ext>
            </a:extLst>
          </p:cNvPr>
          <p:cNvSpPr txBox="1"/>
          <p:nvPr/>
        </p:nvSpPr>
        <p:spPr>
          <a:xfrm>
            <a:off x="5725102" y="3214601"/>
            <a:ext cx="6094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dirty="0">
                <a:hlinkClick r:id="rId4"/>
              </a:rPr>
              <a:t>bit.ly/dnevnikinteg</a:t>
            </a:r>
            <a:r>
              <a:rPr lang="hr-HR" sz="3200" dirty="0"/>
              <a:t>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A2B95D3-31A5-634B-9690-C07A5CCE19CA}"/>
              </a:ext>
            </a:extLst>
          </p:cNvPr>
          <p:cNvSpPr txBox="1"/>
          <p:nvPr/>
        </p:nvSpPr>
        <p:spPr>
          <a:xfrm>
            <a:off x="5725102" y="1840781"/>
            <a:ext cx="63253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0">
                <a:effectLst/>
                <a:latin typeface="Calibri (tijelo)"/>
              </a:rPr>
              <a:t>Integrirani nastavni dan u Glini; Hrt 1 ( Dnevnik ; </a:t>
            </a:r>
            <a:r>
              <a:rPr lang="hr-HR" sz="2400" i="0">
                <a:solidFill>
                  <a:srgbClr val="FFFFFF"/>
                </a:solidFill>
                <a:effectLst/>
                <a:latin typeface="Calibri (tijelo)"/>
              </a:rPr>
              <a:t>Međunarodni dan ljudskih prava u Srednjoj školi Glina)</a:t>
            </a:r>
          </a:p>
          <a:p>
            <a:endParaRPr lang="hr-HR" b="1" i="0">
              <a:effectLst/>
              <a:latin typeface="FuturaPTBold"/>
            </a:endParaRPr>
          </a:p>
          <a:p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534CFD5-04CE-432A-7850-56D0B064AC16}"/>
              </a:ext>
            </a:extLst>
          </p:cNvPr>
          <p:cNvSpPr txBox="1"/>
          <p:nvPr/>
        </p:nvSpPr>
        <p:spPr>
          <a:xfrm>
            <a:off x="1211852" y="2722178"/>
            <a:ext cx="6094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dirty="0">
                <a:hlinkClick r:id="rId5"/>
              </a:rPr>
              <a:t>bit.ly/videointeg2</a:t>
            </a:r>
            <a:r>
              <a:rPr lang="hr-HR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288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71B9A272-6B4A-FDE4-438F-35B5BA728D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4224" r="1" b="4620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5E60A8-4324-3056-BBB6-7CDA0A6CF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394314" cy="16276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 HUMANITARNA TOMBOLA</a:t>
            </a: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94D40A7B-ECD4-E734-E024-EA7877C221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2" r="9972"/>
          <a:stretch/>
        </p:blipFill>
        <p:spPr>
          <a:xfrm>
            <a:off x="6229195" y="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D15CCAA0-2CC7-ED26-9744-88A56F41C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8473" y="2717745"/>
            <a:ext cx="5604227" cy="6067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400" b="1">
                <a:solidFill>
                  <a:schemeClr val="bg1"/>
                </a:solidFill>
                <a:cs typeface="Calibri"/>
              </a:rPr>
              <a:t>5. </a:t>
            </a:r>
            <a:r>
              <a:rPr lang="en-US" sz="2400" b="1" err="1">
                <a:solidFill>
                  <a:schemeClr val="bg1"/>
                </a:solidFill>
                <a:cs typeface="Calibri"/>
              </a:rPr>
              <a:t>prosinc</a:t>
            </a:r>
            <a:r>
              <a:rPr lang="hr-HR" sz="2400" b="1">
                <a:solidFill>
                  <a:schemeClr val="bg1"/>
                </a:solidFill>
                <a:cs typeface="Calibri"/>
              </a:rPr>
              <a:t>a</a:t>
            </a:r>
          </a:p>
          <a:p>
            <a:pPr marL="0" indent="0" algn="ctr">
              <a:buNone/>
            </a:pPr>
            <a:r>
              <a:rPr lang="en-US" sz="2400" b="1" err="1">
                <a:solidFill>
                  <a:schemeClr val="bg1"/>
                </a:solidFill>
                <a:cs typeface="Calibri"/>
              </a:rPr>
              <a:t>Međunarodni</a:t>
            </a:r>
            <a:r>
              <a:rPr lang="en-US" sz="2400" b="1">
                <a:solidFill>
                  <a:schemeClr val="bg1"/>
                </a:solidFill>
                <a:cs typeface="Calibri"/>
              </a:rPr>
              <a:t> dan </a:t>
            </a:r>
            <a:r>
              <a:rPr lang="en-US" sz="2400" b="1" err="1">
                <a:solidFill>
                  <a:schemeClr val="bg1"/>
                </a:solidFill>
                <a:cs typeface="Calibri"/>
              </a:rPr>
              <a:t>volontera</a:t>
            </a:r>
            <a:endParaRPr lang="en-US" sz="2400" b="1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1285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359CE2C9-7842-6A8D-53E1-140FF6DD1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711" y="381266"/>
            <a:ext cx="2927122" cy="2905170"/>
          </a:xfrm>
          <a:prstGeom prst="rect">
            <a:avLst/>
          </a:prstGeom>
        </p:spPr>
      </p:pic>
      <p:pic>
        <p:nvPicPr>
          <p:cNvPr id="7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E6CAB5FC-6BEC-ED7B-1899-70C4780394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10" t="6201" r="3740" b="1938"/>
          <a:stretch/>
        </p:blipFill>
        <p:spPr>
          <a:xfrm>
            <a:off x="433388" y="4210794"/>
            <a:ext cx="5426764" cy="1553540"/>
          </a:xfrm>
          <a:prstGeom prst="rect">
            <a:avLst/>
          </a:prstGeom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5A8B050-6BCA-E00C-ED5A-2F3CE91B3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0090" y="321734"/>
            <a:ext cx="3702651" cy="60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99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B3F9E7F8-2EA5-BCF0-F989-C7570AFD410C}"/>
              </a:ext>
            </a:extLst>
          </p:cNvPr>
          <p:cNvSpPr txBox="1"/>
          <p:nvPr/>
        </p:nvSpPr>
        <p:spPr>
          <a:xfrm>
            <a:off x="778104" y="1367259"/>
            <a:ext cx="106357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/>
              <a:t>Evaluacija provedenih aktivnosti Integriranog dana</a:t>
            </a:r>
          </a:p>
          <a:p>
            <a:pPr algn="ctr"/>
            <a:endParaRPr lang="hr-HR" sz="3200" dirty="0"/>
          </a:p>
          <a:p>
            <a:pPr algn="ctr"/>
            <a:endParaRPr lang="hr-HR" sz="3200" dirty="0"/>
          </a:p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r>
              <a:rPr lang="hr-HR" sz="2400" dirty="0">
                <a:hlinkClick r:id="rId2"/>
              </a:rPr>
              <a:t>IZVJESCE O PROVEDBI INTEGRIRANOG DANA.pptx</a:t>
            </a:r>
            <a:r>
              <a:rPr lang="hr-HR" sz="2400" dirty="0"/>
              <a:t> </a:t>
            </a:r>
          </a:p>
          <a:p>
            <a:pPr algn="ctr"/>
            <a:endParaRPr lang="hr-HR" sz="2400" dirty="0"/>
          </a:p>
          <a:p>
            <a:pPr algn="ctr"/>
            <a:r>
              <a:rPr lang="hr-HR" sz="1200" i="1" dirty="0"/>
              <a:t>(pregled aktivnosti i rezultati cjelokupne evaluacije dostupni u linku)</a:t>
            </a:r>
          </a:p>
        </p:txBody>
      </p:sp>
    </p:spTree>
    <p:extLst>
      <p:ext uri="{BB962C8B-B14F-4D97-AF65-F5344CB8AC3E}">
        <p14:creationId xmlns:p14="http://schemas.microsoft.com/office/powerpoint/2010/main" val="3160043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B18A703A-33CD-D3F4-275B-70A8639E1408}"/>
              </a:ext>
            </a:extLst>
          </p:cNvPr>
          <p:cNvSpPr txBox="1"/>
          <p:nvPr/>
        </p:nvSpPr>
        <p:spPr>
          <a:xfrm>
            <a:off x="1033446" y="1229678"/>
            <a:ext cx="103457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hr-HR" sz="2400" b="0" i="0" u="none" strike="noStrike" dirty="0">
                <a:effectLst/>
                <a:latin typeface="Verdana" panose="020B0604030504040204" pitchFamily="34" charset="0"/>
              </a:rPr>
              <a:t>Ako promijenite sebe, promijenit ćete svijet. </a:t>
            </a:r>
            <a:r>
              <a:rPr lang="en-US" sz="2400" b="0" i="0" dirty="0">
                <a:effectLst/>
                <a:latin typeface="Verdana" panose="020B0604030504040204" pitchFamily="34" charset="0"/>
              </a:rPr>
              <a:t>​</a:t>
            </a:r>
            <a:endParaRPr lang="en-US" sz="2400" b="0" i="0" dirty="0"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hr-HR" sz="2400" b="0" i="0" u="none" strike="noStrike" dirty="0">
                <a:effectLst/>
                <a:latin typeface="Verdana" panose="020B0604030504040204" pitchFamily="34" charset="0"/>
              </a:rPr>
              <a:t>Ako promijenite način na koji razmišljate, promijenit će se to što osjećate, promijenit će se i vaše djelovanje. </a:t>
            </a:r>
            <a:r>
              <a:rPr lang="en-US" sz="2400" b="0" i="0" dirty="0">
                <a:effectLst/>
                <a:latin typeface="Verdana" panose="020B0604030504040204" pitchFamily="34" charset="0"/>
              </a:rPr>
              <a:t>​</a:t>
            </a:r>
            <a:endParaRPr lang="en-US" sz="2400" b="0" i="0" dirty="0"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hr-HR" sz="2400" b="0" i="0" u="none" strike="noStrike" dirty="0">
                <a:effectLst/>
                <a:latin typeface="Verdana" panose="020B0604030504040204" pitchFamily="34" charset="0"/>
              </a:rPr>
              <a:t>I tako se svijet mijenja oko vas. </a:t>
            </a:r>
            <a:r>
              <a:rPr lang="en-US" sz="2400" b="0" i="0" dirty="0">
                <a:effectLst/>
                <a:latin typeface="Verdana" panose="020B0604030504040204" pitchFamily="34" charset="0"/>
              </a:rPr>
              <a:t>​</a:t>
            </a:r>
            <a:endParaRPr lang="en-US" sz="2400" b="0" i="0" dirty="0"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hr-HR" sz="2400" b="0" i="0" u="none" strike="noStrike" dirty="0">
                <a:effectLst/>
                <a:latin typeface="Verdana" panose="020B0604030504040204" pitchFamily="34" charset="0"/>
              </a:rPr>
              <a:t>Ne samo zato što gledate vašu okolinu drugim očima i emocijama, već zato što vam promjena iznutra omogućuje da poduzmete djela na načine o kojima niste do sad razmišljali, jer ste zaglavljeni u svojim obrascima razmišljanja.</a:t>
            </a:r>
            <a:r>
              <a:rPr lang="en-US" sz="2400" b="0" i="0" dirty="0">
                <a:effectLst/>
                <a:latin typeface="Verdana" panose="020B0604030504040204" pitchFamily="34" charset="0"/>
              </a:rPr>
              <a:t>​</a:t>
            </a:r>
            <a:endParaRPr lang="en-US" sz="2400" b="0" i="0" dirty="0">
              <a:effectLst/>
              <a:latin typeface="Segoe UI" panose="020B0502040204020203" pitchFamily="34" charset="0"/>
            </a:endParaRPr>
          </a:p>
          <a:p>
            <a:pPr algn="ctr"/>
            <a:endParaRPr lang="hr-HR" sz="2400" dirty="0"/>
          </a:p>
          <a:p>
            <a:pPr algn="ctr"/>
            <a:endParaRPr lang="hr-HR" sz="2400" dirty="0"/>
          </a:p>
          <a:p>
            <a:pPr algn="ctr"/>
            <a:r>
              <a:rPr lang="hr-HR" sz="2400" dirty="0"/>
              <a:t>M. Gandhi</a:t>
            </a:r>
          </a:p>
        </p:txBody>
      </p:sp>
    </p:spTree>
    <p:extLst>
      <p:ext uri="{BB962C8B-B14F-4D97-AF65-F5344CB8AC3E}">
        <p14:creationId xmlns:p14="http://schemas.microsoft.com/office/powerpoint/2010/main" val="2124329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Rectangle 104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pis fotografije nije dostupan.">
            <a:extLst>
              <a:ext uri="{FF2B5EF4-FFF2-40B4-BE49-F238E27FC236}">
                <a16:creationId xmlns:a16="http://schemas.microsoft.com/office/drawing/2014/main" id="{AD08AC09-ED94-EE47-8D21-7B3E8FEE9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364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2" name="Rectangle 104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4A60BF90-CEEB-9A09-C0A8-D93BFB96F663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latin typeface="+mj-lt"/>
                <a:ea typeface="+mj-ea"/>
                <a:cs typeface="+mj-cs"/>
              </a:rPr>
              <a:t>  Hvala na pozornosti!</a:t>
            </a:r>
          </a:p>
        </p:txBody>
      </p:sp>
      <p:sp>
        <p:nvSpPr>
          <p:cNvPr id="1053" name="Rectangle 104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4" name="Rectangle 104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13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ka 22" descr="Slika na kojoj se prikazuje tekst, osoba&#10;&#10;Opis je automatski generiran">
            <a:extLst>
              <a:ext uri="{FF2B5EF4-FFF2-40B4-BE49-F238E27FC236}">
                <a16:creationId xmlns:a16="http://schemas.microsoft.com/office/drawing/2014/main" id="{BC53268C-3C73-E307-38BE-5B02A5DFE4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0" r="1" b="24526"/>
          <a:stretch/>
        </p:blipFill>
        <p:spPr>
          <a:xfrm>
            <a:off x="4166504" y="0"/>
            <a:ext cx="8025495" cy="3067040"/>
          </a:xfrm>
          <a:prstGeom prst="rect">
            <a:avLst/>
          </a:prstGeom>
        </p:spPr>
      </p:pic>
      <p:pic>
        <p:nvPicPr>
          <p:cNvPr id="29" name="Slika 28" descr="Slika na kojoj se prikazuje osoba, na zatvorenom, automaton&#10;&#10;Opis je automatski generiran">
            <a:extLst>
              <a:ext uri="{FF2B5EF4-FFF2-40B4-BE49-F238E27FC236}">
                <a16:creationId xmlns:a16="http://schemas.microsoft.com/office/drawing/2014/main" id="{0AF98421-683D-A350-F0A6-E62A634F18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2" r="-2" b="27712"/>
          <a:stretch/>
        </p:blipFill>
        <p:spPr>
          <a:xfrm>
            <a:off x="0" y="3750973"/>
            <a:ext cx="6758610" cy="3124540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A13601A1-B5E3-05B1-53C8-4D0FB84450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" r="2" b="24301"/>
          <a:stretch/>
        </p:blipFill>
        <p:spPr>
          <a:xfrm>
            <a:off x="1" y="1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pic>
        <p:nvPicPr>
          <p:cNvPr id="21" name="Slika 20" descr="Slika na kojoj se prikazuje osoba, grupa, zid, na zatvorenom&#10;&#10;Opis je automatski generiran">
            <a:extLst>
              <a:ext uri="{FF2B5EF4-FFF2-40B4-BE49-F238E27FC236}">
                <a16:creationId xmlns:a16="http://schemas.microsoft.com/office/drawing/2014/main" id="{8C59A3FA-139E-866F-0EFC-3866F9EFA5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" r="10806" b="1"/>
          <a:stretch/>
        </p:blipFill>
        <p:spPr>
          <a:xfrm>
            <a:off x="6283728" y="1699214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99C7D076-A549-6FC6-A63F-9FC2ED6B5834}"/>
              </a:ext>
            </a:extLst>
          </p:cNvPr>
          <p:cNvSpPr txBox="1"/>
          <p:nvPr/>
        </p:nvSpPr>
        <p:spPr>
          <a:xfrm>
            <a:off x="2357489" y="2901098"/>
            <a:ext cx="3888528" cy="355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>
              <a:effectLst/>
            </a:endParaRPr>
          </a:p>
        </p:txBody>
      </p:sp>
      <p:pic>
        <p:nvPicPr>
          <p:cNvPr id="2" name="Slika 1" descr="Slika na kojoj se prikazuje tekst, ukrasni isječci&#10;&#10;Opis je automatski generiran">
            <a:extLst>
              <a:ext uri="{FF2B5EF4-FFF2-40B4-BE49-F238E27FC236}">
                <a16:creationId xmlns:a16="http://schemas.microsoft.com/office/drawing/2014/main" id="{848DD3D3-8A7F-E56B-52C7-C01DF1537E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53" y="3067040"/>
            <a:ext cx="1041880" cy="68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0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27458138-E773-9825-A02A-F12654B203C4}"/>
              </a:ext>
            </a:extLst>
          </p:cNvPr>
          <p:cNvSpPr txBox="1"/>
          <p:nvPr/>
        </p:nvSpPr>
        <p:spPr>
          <a:xfrm>
            <a:off x="380625" y="255535"/>
            <a:ext cx="59545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0" u="sng" dirty="0">
                <a:effectLst/>
              </a:rPr>
              <a:t>POVIJEST SREDNJE ŠKOLE U GLINI</a:t>
            </a:r>
          </a:p>
          <a:p>
            <a:endParaRPr lang="pl-PL" sz="2400" b="1" dirty="0"/>
          </a:p>
          <a:p>
            <a:r>
              <a:rPr lang="hr-HR" sz="2400" b="0" i="0" dirty="0">
                <a:effectLst/>
              </a:rPr>
              <a:t>1958. Ekonomska škola Glina</a:t>
            </a:r>
            <a:endParaRPr lang="hr-HR" sz="2400" dirty="0"/>
          </a:p>
          <a:p>
            <a:r>
              <a:rPr lang="hr-HR" sz="2400" b="0" i="0" dirty="0">
                <a:effectLst/>
              </a:rPr>
              <a:t>1963. Gimnazija «Luka </a:t>
            </a:r>
            <a:r>
              <a:rPr lang="hr-HR" sz="2400" b="0" i="0" dirty="0" err="1">
                <a:effectLst/>
              </a:rPr>
              <a:t>Bačak</a:t>
            </a:r>
            <a:r>
              <a:rPr lang="hr-HR" sz="2400" b="0" i="0" dirty="0">
                <a:effectLst/>
              </a:rPr>
              <a:t>» Glina</a:t>
            </a:r>
          </a:p>
          <a:p>
            <a:r>
              <a:rPr lang="hr-HR" sz="2400" b="0" i="0" dirty="0">
                <a:effectLst/>
              </a:rPr>
              <a:t>1977./78. </a:t>
            </a:r>
            <a:r>
              <a:rPr lang="hr-HR" sz="2400" dirty="0"/>
              <a:t>Centar za odgoj i usmjereno obrazovanje «Luka </a:t>
            </a:r>
            <a:r>
              <a:rPr lang="hr-HR" sz="2400" dirty="0" err="1"/>
              <a:t>Bačak</a:t>
            </a:r>
            <a:r>
              <a:rPr lang="hr-HR" sz="2400" dirty="0"/>
              <a:t>» Glina</a:t>
            </a:r>
          </a:p>
          <a:p>
            <a:r>
              <a:rPr lang="hr-HR" sz="2400" b="0" i="0" dirty="0">
                <a:effectLst/>
              </a:rPr>
              <a:t>1996./97.Srednja škola Glina </a:t>
            </a:r>
            <a:endParaRPr lang="hr-HR" sz="2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E92A7F1-AEEC-3877-CA50-4702E5CB7C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976"/>
          <a:stretch/>
        </p:blipFill>
        <p:spPr>
          <a:xfrm>
            <a:off x="6195373" y="321733"/>
            <a:ext cx="5674897" cy="5979074"/>
          </a:xfrm>
          <a:prstGeom prst="rect">
            <a:avLst/>
          </a:prstGeom>
        </p:spPr>
      </p:pic>
      <p:pic>
        <p:nvPicPr>
          <p:cNvPr id="4" name="Slika 3" descr="Slika na kojoj se prikazuje trava, nebo, na otvorenom, kuća&#10;&#10;Opis je automatski generiran">
            <a:extLst>
              <a:ext uri="{FF2B5EF4-FFF2-40B4-BE49-F238E27FC236}">
                <a16:creationId xmlns:a16="http://schemas.microsoft.com/office/drawing/2014/main" id="{618A6A7D-286C-7557-51B9-43496433F5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4" r="2" b="5137"/>
          <a:stretch/>
        </p:blipFill>
        <p:spPr>
          <a:xfrm>
            <a:off x="380625" y="3133781"/>
            <a:ext cx="5674897" cy="278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9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tekst, na zatvorenom, zid, pod&#10;&#10;Opis je automatski generiran">
            <a:extLst>
              <a:ext uri="{FF2B5EF4-FFF2-40B4-BE49-F238E27FC236}">
                <a16:creationId xmlns:a16="http://schemas.microsoft.com/office/drawing/2014/main" id="{313AC8D4-70A1-F5BA-9E2F-4CB3126D28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7" r="2" b="20063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5" name="Slika 4" descr="Slika na kojoj se prikazuje na zatvorenom&#10;&#10;Opis je automatski generiran">
            <a:extLst>
              <a:ext uri="{FF2B5EF4-FFF2-40B4-BE49-F238E27FC236}">
                <a16:creationId xmlns:a16="http://schemas.microsoft.com/office/drawing/2014/main" id="{34C65EF5-0384-E450-C050-C890D38767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6" r="-2" b="4965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9838A273-7C74-E2A1-AEAF-C13FA7913158}"/>
              </a:ext>
            </a:extLst>
          </p:cNvPr>
          <p:cNvSpPr txBox="1"/>
          <p:nvPr/>
        </p:nvSpPr>
        <p:spPr>
          <a:xfrm>
            <a:off x="2514559" y="6300807"/>
            <a:ext cx="75849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200"/>
              <a:t>Interijer  Srednje škole Glina nakon razornog potresa 29.12.2020.</a:t>
            </a:r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565E1639-8899-8B08-1EC2-5FFE12FFD2F1}"/>
              </a:ext>
            </a:extLst>
          </p:cNvPr>
          <p:cNvSpPr/>
          <p:nvPr/>
        </p:nvSpPr>
        <p:spPr>
          <a:xfrm>
            <a:off x="4089425" y="2153652"/>
            <a:ext cx="4211899" cy="2815389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>
                <a:solidFill>
                  <a:schemeClr val="tx1"/>
                </a:solidFill>
              </a:rPr>
              <a:t>A što kada toga nema?</a:t>
            </a:r>
          </a:p>
        </p:txBody>
      </p:sp>
    </p:spTree>
    <p:extLst>
      <p:ext uri="{BB962C8B-B14F-4D97-AF65-F5344CB8AC3E}">
        <p14:creationId xmlns:p14="http://schemas.microsoft.com/office/powerpoint/2010/main" val="423394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nebo, na otvorenom, tlo, zgrada&#10;&#10;Opis je automatski generiran">
            <a:extLst>
              <a:ext uri="{FF2B5EF4-FFF2-40B4-BE49-F238E27FC236}">
                <a16:creationId xmlns:a16="http://schemas.microsoft.com/office/drawing/2014/main" id="{5CF72777-908E-E479-5197-5CD888FEF2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" b="2"/>
          <a:stretch/>
        </p:blipFill>
        <p:spPr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2" name="Slika 1" descr="Slika na kojoj se prikazuje na zatvorenom, zid, pod, strop&#10;&#10;Opis je automatski generiran">
            <a:extLst>
              <a:ext uri="{FF2B5EF4-FFF2-40B4-BE49-F238E27FC236}">
                <a16:creationId xmlns:a16="http://schemas.microsoft.com/office/drawing/2014/main" id="{EC84F33D-D37E-6841-7E43-E1E364F293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2" r="9635" b="-1"/>
          <a:stretch/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7" name="Slika 6" descr="Slika na kojoj se prikazuje nebo, tlo, na otvorenom&#10;&#10;Opis je automatski generiran">
            <a:extLst>
              <a:ext uri="{FF2B5EF4-FFF2-40B4-BE49-F238E27FC236}">
                <a16:creationId xmlns:a16="http://schemas.microsoft.com/office/drawing/2014/main" id="{554CEE77-B171-2715-A6AB-FB9D06E089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9" r="-1" b="7658"/>
          <a:stretch/>
        </p:blipFill>
        <p:spPr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84247BCF-E5FA-E655-F9A7-6127E89E61F5}"/>
              </a:ext>
            </a:extLst>
          </p:cNvPr>
          <p:cNvSpPr txBox="1"/>
          <p:nvPr/>
        </p:nvSpPr>
        <p:spPr>
          <a:xfrm>
            <a:off x="6343650" y="3996130"/>
            <a:ext cx="5505814" cy="15769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Zamjenski</a:t>
            </a:r>
            <a: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objekt</a:t>
            </a:r>
            <a: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Srednje</a:t>
            </a:r>
            <a: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škole</a:t>
            </a:r>
            <a: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Glina</a:t>
            </a:r>
            <a: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od </a:t>
            </a:r>
            <a:r>
              <a:rPr lang="en-US" sz="24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rujna</a:t>
            </a:r>
            <a: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2021.</a:t>
            </a:r>
          </a:p>
        </p:txBody>
      </p:sp>
    </p:spTree>
    <p:extLst>
      <p:ext uri="{BB962C8B-B14F-4D97-AF65-F5344CB8AC3E}">
        <p14:creationId xmlns:p14="http://schemas.microsoft.com/office/powerpoint/2010/main" val="370000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B46A6464-E779-74FF-3549-8BDD752E50BB}"/>
              </a:ext>
            </a:extLst>
          </p:cNvPr>
          <p:cNvSpPr txBox="1"/>
          <p:nvPr/>
        </p:nvSpPr>
        <p:spPr>
          <a:xfrm>
            <a:off x="1945408" y="446100"/>
            <a:ext cx="91774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/>
              <a:t>FIZIČKA DIMENZIJA OKOLINE ZA UČENJE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917B187-998A-265B-91A3-FF2EFDCDEB19}"/>
              </a:ext>
            </a:extLst>
          </p:cNvPr>
          <p:cNvSpPr txBox="1"/>
          <p:nvPr/>
        </p:nvSpPr>
        <p:spPr>
          <a:xfrm>
            <a:off x="0" y="2785100"/>
            <a:ext cx="119699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Fizička okolina za učenje vidi se kao konkretna učionica, a u svom najširem smislu kao kombinacija formalnih i neformalnih obrazovnih sustava u kojima se učenje odvija unutar i izvan škole</a:t>
            </a:r>
          </a:p>
          <a:p>
            <a:pPr algn="ctr"/>
            <a:r>
              <a:rPr lang="hr-HR" sz="2400" dirty="0"/>
              <a:t> </a:t>
            </a:r>
          </a:p>
          <a:p>
            <a:pPr algn="ctr"/>
            <a:r>
              <a:rPr lang="hr-HR" sz="2400" i="1" dirty="0"/>
              <a:t>(</a:t>
            </a:r>
            <a:r>
              <a:rPr lang="hr-HR" sz="2400" i="1" dirty="0" err="1"/>
              <a:t>Manninen</a:t>
            </a:r>
            <a:r>
              <a:rPr lang="hr-HR" sz="2400" i="1" dirty="0"/>
              <a:t> i sur., 2007 prema </a:t>
            </a:r>
            <a:r>
              <a:rPr lang="hr-HR" sz="2400" i="1" dirty="0" err="1"/>
              <a:t>Finnish</a:t>
            </a:r>
            <a:r>
              <a:rPr lang="hr-HR" sz="2400" i="1" dirty="0"/>
              <a:t> National </a:t>
            </a:r>
            <a:r>
              <a:rPr lang="hr-HR" sz="2400" i="1" dirty="0" err="1"/>
              <a:t>Board</a:t>
            </a:r>
            <a:r>
              <a:rPr lang="hr-HR" sz="2400" i="1" dirty="0"/>
              <a:t> </a:t>
            </a:r>
            <a:r>
              <a:rPr lang="hr-HR" sz="2400" i="1" dirty="0" err="1"/>
              <a:t>of</a:t>
            </a:r>
            <a:r>
              <a:rPr lang="hr-HR" sz="2400" i="1" dirty="0"/>
              <a:t> </a:t>
            </a:r>
            <a:r>
              <a:rPr lang="hr-HR" sz="2400" i="1" dirty="0" err="1"/>
              <a:t>Education</a:t>
            </a:r>
            <a:r>
              <a:rPr lang="hr-HR" sz="2400" i="1" dirty="0"/>
              <a:t>, 2014)</a:t>
            </a:r>
            <a:r>
              <a:rPr lang="pl-PL" sz="2400" i="1" dirty="0"/>
              <a:t> </a:t>
            </a:r>
            <a:endParaRPr lang="hr-HR" sz="2400" i="1" dirty="0"/>
          </a:p>
          <a:p>
            <a:pPr algn="ctr"/>
            <a:endParaRPr lang="hr-HR" sz="24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9C61530F-4ADD-F484-DEDC-A70554638E0E}"/>
              </a:ext>
            </a:extLst>
          </p:cNvPr>
          <p:cNvSpPr txBox="1"/>
          <p:nvPr/>
        </p:nvSpPr>
        <p:spPr>
          <a:xfrm>
            <a:off x="2300140" y="5176318"/>
            <a:ext cx="70983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3200">
                <a:hlinkClick r:id="rId3"/>
              </a:rPr>
              <a:t> </a:t>
            </a:r>
            <a:endParaRPr lang="hr-HR" sz="3200"/>
          </a:p>
        </p:txBody>
      </p:sp>
    </p:spTree>
    <p:extLst>
      <p:ext uri="{BB962C8B-B14F-4D97-AF65-F5344CB8AC3E}">
        <p14:creationId xmlns:p14="http://schemas.microsoft.com/office/powerpoint/2010/main" val="89043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27C1E3A4-6C13-EF05-1B9F-C6119BE8A176}"/>
              </a:ext>
            </a:extLst>
          </p:cNvPr>
          <p:cNvSpPr txBox="1"/>
          <p:nvPr/>
        </p:nvSpPr>
        <p:spPr>
          <a:xfrm>
            <a:off x="6376851" y="3557842"/>
            <a:ext cx="60938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3200" dirty="0">
                <a:hlinkClick r:id="rId2"/>
              </a:rPr>
              <a:t>bit.ly/skolaCUC</a:t>
            </a:r>
            <a:endParaRPr lang="hr-HR" sz="3200" dirty="0"/>
          </a:p>
          <a:p>
            <a:pPr algn="ctr"/>
            <a:endParaRPr lang="hr-HR" sz="3200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28541F77-EF21-03C4-4915-1EA1187E429B}"/>
              </a:ext>
            </a:extLst>
          </p:cNvPr>
          <p:cNvSpPr txBox="1"/>
          <p:nvPr/>
        </p:nvSpPr>
        <p:spPr>
          <a:xfrm>
            <a:off x="7293430" y="1415534"/>
            <a:ext cx="4271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3200"/>
              <a:t>ANKETA ZA SUDIONIKE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77936F3-8DA9-98BF-9825-FBFA7803B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5" y="679411"/>
            <a:ext cx="5756861" cy="575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3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osoba, zrcalo&#10;&#10;Opis je automatski generiran">
            <a:extLst>
              <a:ext uri="{FF2B5EF4-FFF2-40B4-BE49-F238E27FC236}">
                <a16:creationId xmlns:a16="http://schemas.microsoft.com/office/drawing/2014/main" id="{1C16262F-CC7D-60B4-2317-6475DDA8A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48035" cy="6898688"/>
          </a:xfrm>
          <a:prstGeom prst="rect">
            <a:avLst/>
          </a:prstGeom>
        </p:spPr>
      </p:pic>
      <p:pic>
        <p:nvPicPr>
          <p:cNvPr id="5" name="Slika 4" descr="Slika na kojoj se prikazuje kamen&#10;&#10;Opis je automatski generiran">
            <a:extLst>
              <a:ext uri="{FF2B5EF4-FFF2-40B4-BE49-F238E27FC236}">
                <a16:creationId xmlns:a16="http://schemas.microsoft.com/office/drawing/2014/main" id="{8A40A2A2-827A-2860-00D2-0B485BC8B5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1" r="14602"/>
          <a:stretch/>
        </p:blipFill>
        <p:spPr>
          <a:xfrm>
            <a:off x="6261853" y="0"/>
            <a:ext cx="5937877" cy="6829342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0F512468-04F9-3AE2-F56C-81C34A45158B}"/>
              </a:ext>
            </a:extLst>
          </p:cNvPr>
          <p:cNvSpPr txBox="1"/>
          <p:nvPr/>
        </p:nvSpPr>
        <p:spPr>
          <a:xfrm>
            <a:off x="499620" y="117352"/>
            <a:ext cx="64300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lang="en-US" sz="2400" dirty="0" err="1">
                <a:solidFill>
                  <a:schemeClr val="bg1"/>
                </a:solidFill>
              </a:rPr>
              <a:t>Pojam</a:t>
            </a:r>
            <a:r>
              <a:rPr lang="en-US" sz="2400" dirty="0">
                <a:solidFill>
                  <a:schemeClr val="bg1"/>
                </a:solidFill>
              </a:rPr>
              <a:t> "</a:t>
            </a:r>
            <a:r>
              <a:rPr lang="en-US" sz="2400" dirty="0" err="1">
                <a:solidFill>
                  <a:schemeClr val="bg1"/>
                </a:solidFill>
              </a:rPr>
              <a:t>okolina</a:t>
            </a:r>
            <a:r>
              <a:rPr lang="en-US" sz="2400" dirty="0">
                <a:solidFill>
                  <a:schemeClr val="bg1"/>
                </a:solidFill>
              </a:rPr>
              <a:t> za </a:t>
            </a:r>
            <a:r>
              <a:rPr lang="en-US" sz="2400" dirty="0" err="1">
                <a:solidFill>
                  <a:schemeClr val="bg1"/>
                </a:solidFill>
              </a:rPr>
              <a:t>učenje</a:t>
            </a:r>
            <a:r>
              <a:rPr lang="en-US" sz="2400" dirty="0">
                <a:solidFill>
                  <a:schemeClr val="bg1"/>
                </a:solidFill>
              </a:rPr>
              <a:t>" </a:t>
            </a:r>
            <a:r>
              <a:rPr lang="en-US" sz="2400" dirty="0" err="1">
                <a:solidFill>
                  <a:schemeClr val="bg1"/>
                </a:solidFill>
              </a:rPr>
              <a:t>sugerira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mjesto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prostor</a:t>
            </a:r>
            <a:r>
              <a:rPr lang="en-US" sz="2400" dirty="0">
                <a:solidFill>
                  <a:schemeClr val="bg1"/>
                </a:solidFill>
              </a:rPr>
              <a:t> - </a:t>
            </a:r>
            <a:r>
              <a:rPr lang="en-US" sz="2400" dirty="0" err="1">
                <a:solidFill>
                  <a:schemeClr val="bg1"/>
                </a:solidFill>
              </a:rPr>
              <a:t>školu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učionicu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ili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knjižnicu</a:t>
            </a:r>
            <a:r>
              <a:rPr lang="en-US" sz="2400" dirty="0">
                <a:solidFill>
                  <a:schemeClr val="bg1"/>
                </a:solidFill>
              </a:rPr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val="166344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tekst&#10;&#10;Opis je automatski generiran">
            <a:extLst>
              <a:ext uri="{FF2B5EF4-FFF2-40B4-BE49-F238E27FC236}">
                <a16:creationId xmlns:a16="http://schemas.microsoft.com/office/drawing/2014/main" id="{1E0046AD-1E3E-157B-0CF7-FF6C45E6F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003" y="1380194"/>
            <a:ext cx="6093994" cy="5084675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2E479631-1EEE-F510-E8CD-6D825A4E7F02}"/>
              </a:ext>
            </a:extLst>
          </p:cNvPr>
          <p:cNvSpPr txBox="1"/>
          <p:nvPr/>
        </p:nvSpPr>
        <p:spPr>
          <a:xfrm>
            <a:off x="628453" y="393131"/>
            <a:ext cx="109350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Glavni poticaj je izlazak u poznato ili nepoznato okruženje s kojim je učenik u interakciji kako bi stekao novo znanje.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7476384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69</TotalTime>
  <Words>1073</Words>
  <Application>Microsoft Office PowerPoint</Application>
  <PresentationFormat>Widescreen</PresentationFormat>
  <Paragraphs>149</Paragraphs>
  <Slides>18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HUMANITARNA TOMBOLA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Ana Rizmaul</dc:creator>
  <cp:lastModifiedBy>Ana Rizmaul</cp:lastModifiedBy>
  <cp:revision>52</cp:revision>
  <dcterms:created xsi:type="dcterms:W3CDTF">2023-03-15T12:38:25Z</dcterms:created>
  <dcterms:modified xsi:type="dcterms:W3CDTF">2023-03-30T11:34:10Z</dcterms:modified>
</cp:coreProperties>
</file>