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6" r:id="rId5"/>
  </p:sldMasterIdLst>
  <p:notesMasterIdLst>
    <p:notesMasterId r:id="rId19"/>
  </p:notesMasterIdLst>
  <p:handoutMasterIdLst>
    <p:handoutMasterId r:id="rId20"/>
  </p:handoutMasterIdLst>
  <p:sldIdLst>
    <p:sldId id="276" r:id="rId6"/>
    <p:sldId id="301" r:id="rId7"/>
    <p:sldId id="288" r:id="rId8"/>
    <p:sldId id="290" r:id="rId9"/>
    <p:sldId id="305" r:id="rId10"/>
    <p:sldId id="308" r:id="rId11"/>
    <p:sldId id="291" r:id="rId12"/>
    <p:sldId id="306" r:id="rId13"/>
    <p:sldId id="299" r:id="rId14"/>
    <p:sldId id="303" r:id="rId15"/>
    <p:sldId id="294" r:id="rId16"/>
    <p:sldId id="307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mplified" id="{0417AAF2-C33B-7C49-9F6A-A9D529DD8A9F}">
          <p14:sldIdLst>
            <p14:sldId id="276"/>
            <p14:sldId id="301"/>
            <p14:sldId id="288"/>
            <p14:sldId id="290"/>
            <p14:sldId id="305"/>
            <p14:sldId id="308"/>
            <p14:sldId id="291"/>
            <p14:sldId id="306"/>
            <p14:sldId id="299"/>
            <p14:sldId id="303"/>
            <p14:sldId id="294"/>
            <p14:sldId id="307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ebert, Margaux" initials="MXG" lastIdx="6" clrIdx="0"/>
  <p:cmAuthor id="1" name="Cinkova, Gabriela" initials="G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873BB-9FE6-43BB-A635-5850954CE752}" v="6" dt="2021-09-21T20:07:27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0544" autoAdjust="0"/>
  </p:normalViewPr>
  <p:slideViewPr>
    <p:cSldViewPr>
      <p:cViewPr varScale="1">
        <p:scale>
          <a:sx n="115" d="100"/>
          <a:sy n="115" d="100"/>
        </p:scale>
        <p:origin x="131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1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3587-3CAF-49AB-A0C9-F12BF8538064}" type="datetimeFigureOut">
              <a:rPr lang="en-US" smtClean="0"/>
              <a:t>3/31/23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2A1A-FD83-4105-A544-9E527514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AC067-5CF3-A24E-843A-9D2E71A2F94D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3509-14A4-4141-8D88-16C7592F5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4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8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Initially</a:t>
            </a:r>
            <a:r>
              <a:rPr lang="fr-BE" dirty="0"/>
              <a:t> </a:t>
            </a:r>
            <a:r>
              <a:rPr lang="fr-BE" dirty="0" err="1"/>
              <a:t>there</a:t>
            </a:r>
            <a:r>
              <a:rPr lang="fr-BE" dirty="0"/>
              <a:t> </a:t>
            </a:r>
            <a:r>
              <a:rPr lang="fr-BE" dirty="0" err="1"/>
              <a:t>were</a:t>
            </a:r>
            <a:r>
              <a:rPr lang="fr-BE" dirty="0"/>
              <a:t> 3 slides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picture</a:t>
            </a:r>
            <a:r>
              <a:rPr lang="fr-BE" baseline="0" dirty="0" err="1"/>
              <a:t>s</a:t>
            </a:r>
            <a:r>
              <a:rPr lang="fr-BE" baseline="0" dirty="0"/>
              <a:t> and no </a:t>
            </a:r>
            <a:r>
              <a:rPr lang="fr-BE" baseline="0" dirty="0" err="1"/>
              <a:t>text</a:t>
            </a:r>
            <a:r>
              <a:rPr lang="fr-BE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74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34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1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19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4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9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08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944216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335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4C9E-824D-4447-8F70-E5DE5DD2B5B8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B9DEDC-01D1-104A-B66E-6FD715FE6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168"/>
            <a:ext cx="301174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72816"/>
            <a:ext cx="8077200" cy="35814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0653-C6D7-A748-95F5-28B240B8DBC8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1DAB7-078D-6B4F-BA7A-FB37CBF8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6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50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35052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3A39-359C-2345-AF3F-E4AF41409B6D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0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20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4050"/>
            <a:ext cx="6400800" cy="206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06AD-0ED1-8941-AD3F-954373B981D2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D171F0-12A9-074A-8EF8-A9D51CCFE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51500"/>
            <a:ext cx="8636000" cy="977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B9DEDC-01D1-104A-B66E-6FD715FE6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" y="5045075"/>
            <a:ext cx="267706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5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20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4050"/>
            <a:ext cx="6400800" cy="206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18A4-D291-6B49-B35E-79FFCCFECE3C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D171F0-12A9-074A-8EF8-A9D51CCFE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51500"/>
            <a:ext cx="8636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0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C76B-00C5-6B47-94A7-BD8E45F3DBB4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667000"/>
            <a:ext cx="7391400" cy="2590800"/>
          </a:xfrm>
        </p:spPr>
        <p:txBody>
          <a:bodyPr anchor="t">
            <a:normAutofit/>
          </a:bodyPr>
          <a:lstStyle>
            <a:lvl1pPr algn="l">
              <a:defRPr sz="34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93006"/>
            <a:ext cx="7391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204F-B2CF-E944-ABEE-3A4495AFE474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8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ABE6-B5C8-FB40-ABC4-10C492FEBDCD}" type="datetime1">
              <a:rPr lang="fr-BE" smtClean="0"/>
              <a:t>31/03/23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7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6412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6174"/>
            <a:ext cx="3887788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6412"/>
            <a:ext cx="381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6174"/>
            <a:ext cx="3813175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8677-FD3D-B048-8B86-2021FDC33CC4}" type="datetime1">
              <a:rPr lang="fr-BE" smtClean="0"/>
              <a:t>31/03/23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6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18A7-3D29-7A46-A333-E26BB6D4D014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8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4E0-C79E-4A4C-BDE5-A8A396BE9058}" type="datetime1">
              <a:rPr lang="fr-BE" smtClean="0"/>
              <a:t>31/03/23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2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4266"/>
            <a:ext cx="7543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091D66-F092-9E40-9A32-BBD0E04C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98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017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4883150" cy="4373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F1C-6A69-534E-A18E-F11E3181304F}" type="datetime1">
              <a:rPr lang="fr-BE" smtClean="0"/>
              <a:t>31/03/23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52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2350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8016"/>
            <a:ext cx="5486400" cy="10345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7F90-AB4C-DE4F-A678-1C2026F9F970}" type="datetime1">
              <a:rPr lang="fr-BE" smtClean="0"/>
              <a:t>31/03/23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0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76399"/>
            <a:ext cx="8077200" cy="35814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6AC5-F3EB-1847-8674-9E741BCA6460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2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50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35052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AD9F-6E40-2640-AC87-AA8804348637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667000"/>
            <a:ext cx="7391400" cy="2590800"/>
          </a:xfrm>
        </p:spPr>
        <p:txBody>
          <a:bodyPr anchor="t">
            <a:normAutofit/>
          </a:bodyPr>
          <a:lstStyle>
            <a:lvl1pPr algn="l">
              <a:defRPr sz="34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93006"/>
            <a:ext cx="7391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12C-79B9-EB41-9938-5F19CC089199}" type="datetime1">
              <a:rPr lang="fr-BE" smtClean="0"/>
              <a:t>31/03/23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6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00808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700808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E661-EC40-4547-899A-8B2A55314612}" type="datetime1">
              <a:rPr lang="fr-BE" smtClean="0"/>
              <a:t>31/03/23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6412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6174"/>
            <a:ext cx="3887788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6412"/>
            <a:ext cx="381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6174"/>
            <a:ext cx="3813175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47FF-B6ED-5347-ACD8-8036B94F8783}" type="datetime1">
              <a:rPr lang="fr-BE" smtClean="0"/>
              <a:t>31/03/23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A5ACE9-E636-A743-B04A-4FAFBD1B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6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338-D1F9-D041-BE0A-AEF2F1711077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F44BF5-3FF9-E949-B947-FAA47D01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EFDF-453A-5542-BC72-420E3E6F4502}" type="datetime1">
              <a:rPr lang="fr-BE" smtClean="0"/>
              <a:t>31/03/23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017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4883150" cy="4373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2D14-C0C7-874B-93B0-1367124E7F6C}" type="datetime1">
              <a:rPr lang="fr-BE" smtClean="0"/>
              <a:t>31/03/23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1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2350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8016"/>
            <a:ext cx="5486400" cy="10345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D6F1-AE51-2945-B657-DD4A19136384}" type="datetime1">
              <a:rPr lang="fr-BE" smtClean="0"/>
              <a:t>31/03/23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9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533895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76895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A0BD-0066-8642-A788-74D628C41468}" type="datetime1">
              <a:rPr lang="fr-BE" smtClean="0"/>
              <a:t>31/03/23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DC8477-BC60-482C-A504-EEFEAA9040E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92DC38-83E5-CE47-8BEE-981B90655E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21289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8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BB38-4C83-EC40-849C-AD57271DFBA2}" type="datetime1">
              <a:rPr lang="fr-BE" smtClean="0"/>
              <a:t>31/03/23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fld id="{EADC8477-BC60-482C-A504-EEFEAA9040E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7CD09E-3AB5-704F-BB1A-CA534B5BC3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3200" y="5651500"/>
            <a:ext cx="8636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odeweek.eu/ambassad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week.e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D8B76-552B-9A42-972B-B8CBC525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898752"/>
            <a:ext cx="7999040" cy="12660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fr-FR" sz="4000" dirty="0" err="1"/>
              <a:t>Europski</a:t>
            </a:r>
            <a:r>
              <a:rPr lang="fr-FR" sz="4000" dirty="0"/>
              <a:t> </a:t>
            </a:r>
            <a:r>
              <a:rPr lang="fr-FR" sz="4000" dirty="0" err="1"/>
              <a:t>tjedan</a:t>
            </a:r>
            <a:r>
              <a:rPr lang="fr-FR" sz="4000" dirty="0"/>
              <a:t> </a:t>
            </a:r>
            <a:r>
              <a:rPr lang="fr-FR" sz="4000" dirty="0" err="1"/>
              <a:t>programiranja</a:t>
            </a:r>
            <a:br>
              <a:rPr lang="fr-FR" sz="4000" dirty="0"/>
            </a:br>
            <a:r>
              <a:rPr lang="fr-FR" sz="4000" dirty="0"/>
              <a:t>7.-22. </a:t>
            </a:r>
            <a:r>
              <a:rPr lang="fr-FR" sz="4000" dirty="0" err="1"/>
              <a:t>listopad</a:t>
            </a:r>
            <a:r>
              <a:rPr lang="fr-FR" sz="4000" dirty="0"/>
              <a:t>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326404-AFDD-9444-ACB6-648489CEB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193006"/>
            <a:ext cx="7622233" cy="1500187"/>
          </a:xfrm>
        </p:spPr>
        <p:txBody>
          <a:bodyPr anchor="b">
            <a:normAutofit/>
          </a:bodyPr>
          <a:lstStyle/>
          <a:p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</a:rPr>
              <a:t>Proslava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</a:rPr>
              <a:t>stvaranja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</a:rPr>
              <a:t>programskim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</a:rPr>
              <a:t>kodom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2A3340-49F7-044C-BD32-AF5FDC7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362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7D43C2-8D76-A14F-91EB-B0F9B640F560}" type="datetime1">
              <a:rPr lang="fr-BE" smtClean="0"/>
              <a:pPr>
                <a:spcAft>
                  <a:spcPts val="600"/>
                </a:spcAft>
              </a:pPr>
              <a:t>31/03/23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E4941AE-BAE3-F19C-B8F8-9C256AAA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962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6DF02-ADE8-B742-80BF-C5EC602C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DC8477-BC60-482C-A504-EEFEAA9040EE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38CE2587-6C69-66AF-E626-7F5B980D2FD6}"/>
              </a:ext>
            </a:extLst>
          </p:cNvPr>
          <p:cNvSpPr txBox="1">
            <a:spLocks/>
          </p:cNvSpPr>
          <p:nvPr/>
        </p:nvSpPr>
        <p:spPr>
          <a:xfrm>
            <a:off x="914401" y="3212976"/>
            <a:ext cx="7391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Janko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Radigović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Ivana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Ružić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1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952836"/>
            <a:ext cx="3024336" cy="3708412"/>
          </a:xfrm>
        </p:spPr>
        <p:txBody>
          <a:bodyPr>
            <a:noAutofit/>
          </a:bodyPr>
          <a:lstStyle/>
          <a:p>
            <a:pPr marL="285750">
              <a:spcAft>
                <a:spcPts val="1200"/>
              </a:spcAft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>
              <a:spcAft>
                <a:spcPts val="1200"/>
              </a:spcAft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>
              <a:spcAft>
                <a:spcPts val="1200"/>
              </a:spcAft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Uključite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se u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Code Week 4 All Challenge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steknite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certifikat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izvrsnosti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u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programiranju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dirty="0" smtClean="0"/>
              <a:t>10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Tražite</a:t>
            </a:r>
            <a:r>
              <a:rPr lang="fr-BE" dirty="0"/>
              <a:t> </a:t>
            </a:r>
            <a:r>
              <a:rPr lang="fr-BE" dirty="0" err="1"/>
              <a:t>izazov</a:t>
            </a:r>
            <a:r>
              <a:rPr lang="fr-BE" dirty="0"/>
              <a:t>?</a:t>
            </a:r>
            <a:endParaRPr lang="en-US" dirty="0"/>
          </a:p>
        </p:txBody>
      </p:sp>
      <p:pic>
        <p:nvPicPr>
          <p:cNvPr id="7170" name="Picture 2" descr="S:\F17001 - DG COMM Media Relations\3_Work\33_Work-in-process\8510150 - DG CONNECT EU Code Week\3_Work\WP2\Materials\1.Test MXG\visuals update ppt\PPT visuals_Aw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10" y="1952836"/>
            <a:ext cx="3709502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1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dirty="0" smtClean="0"/>
              <a:t>11</a:t>
            </a:fld>
            <a:endParaRPr lang="en-GB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/>
          <a:p>
            <a:r>
              <a:rPr lang="fr-BE" dirty="0" err="1"/>
              <a:t>Jesmo</a:t>
            </a:r>
            <a:r>
              <a:rPr lang="fr-BE" dirty="0"/>
              <a:t> li </a:t>
            </a:r>
            <a:r>
              <a:rPr lang="fr-BE" dirty="0" err="1"/>
              <a:t>spremni</a:t>
            </a:r>
            <a:r>
              <a:rPr lang="fr-BE" dirty="0"/>
              <a:t>?</a:t>
            </a:r>
            <a:endParaRPr lang="en-US" dirty="0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41C47CB-F783-175A-4FDA-40DE23E5E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14" y="1709428"/>
            <a:ext cx="5148572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9050" y="5414714"/>
            <a:ext cx="3960440" cy="103666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dirty="0">
                <a:hlinkClick r:id="rId2"/>
              </a:rPr>
              <a:t>codeweek.eu/ambassadors</a:t>
            </a:r>
            <a:r>
              <a:rPr lang="en-US" dirty="0"/>
              <a:t> 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5" name="Picture 3" descr="S:\F17001 - DG COMM Media Relations\3_Work\33_Work-in-process\8510150 - DG CONNECT EU Code Week\3_Work\WP2\Materials\1.Test MXG\visuals update ppt\PPT visuals_Get in to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4745"/>
            <a:ext cx="3067251" cy="30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dirty="0" smtClean="0"/>
              <a:t>12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Povežimo</a:t>
            </a:r>
            <a:r>
              <a:rPr lang="fr-BE" dirty="0"/>
              <a:t> 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530274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hlinkClick r:id="" action="ppaction://noaction"/>
              </a:rPr>
              <a:t>info@codeweek.eu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 descr="S:\F17001 - DG COMM Media Relations\3_Work\33_Work-in-process\8510150 - DG CONNECT EU Code Week\3_Work\WP2\Materials\1.Test MXG\visuals update ppt\PPT visuals_Ambassado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94745"/>
            <a:ext cx="5052939" cy="2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3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dirty="0" smtClean="0"/>
              <a:t>13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Povežimo</a:t>
            </a:r>
            <a:r>
              <a:rPr lang="fr-BE" dirty="0"/>
              <a:t> se #</a:t>
            </a:r>
            <a:r>
              <a:rPr lang="fr-BE" dirty="0" err="1"/>
              <a:t>CodeWeek</a:t>
            </a:r>
            <a:endParaRPr lang="en-US" dirty="0"/>
          </a:p>
        </p:txBody>
      </p:sp>
      <p:pic>
        <p:nvPicPr>
          <p:cNvPr id="9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16" y="2298038"/>
            <a:ext cx="779971" cy="7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03" y="3259579"/>
            <a:ext cx="692597" cy="69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faceboo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2" y="3952176"/>
            <a:ext cx="993633" cy="9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8065" y="239563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+mj-lt"/>
                <a:hlinkClick r:id="rId6"/>
              </a:rPr>
              <a:t>codeweek.eu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8064" y="3326555"/>
            <a:ext cx="350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@</a:t>
            </a:r>
            <a:r>
              <a:rPr lang="en-GB" sz="3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CodeWeekEU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8065" y="4221087"/>
            <a:ext cx="323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sz="3200" dirty="0"/>
              <a:t>@</a:t>
            </a:r>
            <a:r>
              <a:rPr lang="en-GB" sz="3200" dirty="0" err="1"/>
              <a:t>CodeEU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8065" y="5085184"/>
            <a:ext cx="350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@</a:t>
            </a:r>
            <a:r>
              <a:rPr lang="en-GB" sz="3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CodeWeekEU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7" name="Picture 3" descr="C:\Users\MXG\Desktop\Insta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30" y="5031685"/>
            <a:ext cx="624870" cy="6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2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7982" y="1751777"/>
            <a:ext cx="3816426" cy="3476447"/>
          </a:xfrm>
        </p:spPr>
        <p:txBody>
          <a:bodyPr>
            <a:noAutofit/>
          </a:bodyPr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Europski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tjedan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programiranja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društvena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je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inicijativa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čiji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je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cilj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zabavan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angažirajući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način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svima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približiti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programiranje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digitalnu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pismenost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63320" cy="1143000"/>
          </a:xfrm>
        </p:spPr>
        <p:txBody>
          <a:bodyPr/>
          <a:lstStyle/>
          <a:p>
            <a:r>
              <a:rPr lang="fr-BE" dirty="0" err="1"/>
              <a:t>Što</a:t>
            </a:r>
            <a:r>
              <a:rPr lang="fr-BE" dirty="0"/>
              <a:t> je EU Code Week?</a:t>
            </a:r>
            <a:endParaRPr lang="en-US" dirty="0"/>
          </a:p>
        </p:txBody>
      </p:sp>
      <p:sp>
        <p:nvSpPr>
          <p:cNvPr id="10" name="AutoShape 2" descr="Image result for logo european commissio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59" y="5314490"/>
            <a:ext cx="1872208" cy="1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633162" y="5724505"/>
            <a:ext cx="4802934" cy="70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Pod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pokroviteljstvom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Europske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komisije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C:\Users\MXG\Desktop\Images SM\visual Summer scho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2" y="1751777"/>
            <a:ext cx="3476447" cy="34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764183"/>
            <a:ext cx="7543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EU Code Week </a:t>
            </a:r>
            <a:r>
              <a:rPr lang="en-US" sz="2400" dirty="0" err="1"/>
              <a:t>ima</a:t>
            </a:r>
            <a:r>
              <a:rPr lang="en-US" sz="2400" dirty="0"/>
              <a:t> za </a:t>
            </a:r>
            <a:r>
              <a:rPr lang="en-US" sz="2400" dirty="0" err="1"/>
              <a:t>cilj</a:t>
            </a:r>
            <a:r>
              <a:rPr lang="en-US" sz="2400" dirty="0"/>
              <a:t> </a:t>
            </a:r>
            <a:r>
              <a:rPr lang="en-US" sz="2400" dirty="0" err="1"/>
              <a:t>svima</a:t>
            </a:r>
            <a:r>
              <a:rPr lang="en-US" sz="2400" dirty="0"/>
              <a:t> </a:t>
            </a:r>
            <a:r>
              <a:rPr lang="en-US" sz="2400" dirty="0" err="1"/>
              <a:t>približiti</a:t>
            </a:r>
            <a:r>
              <a:rPr lang="en-US" sz="2400" dirty="0"/>
              <a:t> </a:t>
            </a:r>
            <a:r>
              <a:rPr lang="en-US" sz="2400" dirty="0" err="1"/>
              <a:t>osnovne</a:t>
            </a:r>
            <a:r>
              <a:rPr lang="en-US" sz="2400" dirty="0"/>
              <a:t> </a:t>
            </a:r>
            <a:r>
              <a:rPr lang="en-US" sz="2400" dirty="0" err="1"/>
              <a:t>vještine</a:t>
            </a:r>
            <a:r>
              <a:rPr lang="en-US" sz="2400" dirty="0"/>
              <a:t> </a:t>
            </a:r>
            <a:r>
              <a:rPr lang="en-US" sz="2400" dirty="0" err="1"/>
              <a:t>programiranja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digitalnu</a:t>
            </a:r>
            <a:r>
              <a:rPr lang="en-US" sz="2400" dirty="0"/>
              <a:t> </a:t>
            </a:r>
            <a:r>
              <a:rPr lang="en-US" sz="2400" dirty="0" err="1"/>
              <a:t>pismenost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zabavan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privlačan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!</a:t>
            </a:r>
          </a:p>
        </p:txBody>
      </p:sp>
      <p:pic>
        <p:nvPicPr>
          <p:cNvPr id="3074" name="Picture 2" descr="S:\F17001 - DG COMM Media Relations\3_Work\33_Work-in-process\8510150 - DG CONNECT EU Code Week\3_Work\WP2\Materials\1.Test MXG\visuals update ppt\PPT visuals_Coding gu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00" y="2173088"/>
            <a:ext cx="3200128" cy="320012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5104" y="2173088"/>
            <a:ext cx="4693096" cy="4319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2550" lvl="1" inden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"Od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početka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vremena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ljudi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su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stvarali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kamenom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željezom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papirom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olovkom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82550" lvl="1" inden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Sada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živimo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u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drugom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razdoblju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u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kojem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svoj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svijet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oblikujemo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programskim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kodom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82550" lvl="1" inden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Tijekom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obilježavanja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EU Code Week-a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želimo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svima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dati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priliku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da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otkriju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kodiranje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zabave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se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uz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to. </a:t>
            </a:r>
          </a:p>
          <a:p>
            <a:pPr marL="82550" lvl="1" inden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Naučimo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kodirati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kako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bismo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oblikovali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svoju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budućnost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!”</a:t>
            </a:r>
          </a:p>
          <a:p>
            <a:pPr marL="82550" lvl="1" inden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-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Alessandro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Bogliolo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voditelj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EU Code Week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ambasadora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362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A3E724-162C-434E-BC47-13AF86BC7030}" type="datetime1">
              <a:rPr lang="fr-BE" smtClean="0"/>
              <a:pPr>
                <a:spcAft>
                  <a:spcPts val="600"/>
                </a:spcAft>
              </a:pPr>
              <a:t>31/03/23</a:t>
            </a:fld>
            <a:endParaRPr lang="en-GB"/>
          </a:p>
        </p:txBody>
      </p:sp>
      <p:sp>
        <p:nvSpPr>
          <p:cNvPr id="3079" name="Footer Placeholder 5">
            <a:extLst>
              <a:ext uri="{FF2B5EF4-FFF2-40B4-BE49-F238E27FC236}">
                <a16:creationId xmlns:a16="http://schemas.microsoft.com/office/drawing/2014/main" id="{19F7294F-F903-7EDC-36E2-1A16B04C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962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DC8477-BC60-482C-A504-EEFEAA9040EE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Naša</a:t>
            </a:r>
            <a:r>
              <a:rPr lang="fr-BE" dirty="0"/>
              <a:t> </a:t>
            </a:r>
            <a:r>
              <a:rPr lang="fr-BE" dirty="0" err="1"/>
              <a:t>zajednica</a:t>
            </a:r>
            <a:endParaRPr lang="en-US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1225314" y="1985313"/>
            <a:ext cx="48886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EU Code Week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</a:rPr>
              <a:t>ambasadori</a:t>
            </a:r>
            <a:endParaRPr lang="fr-BE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koordinator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u MZO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BE" dirty="0" err="1">
                <a:solidFill>
                  <a:schemeClr val="bg1">
                    <a:lumMod val="50000"/>
                  </a:schemeClr>
                </a:solidFill>
              </a:rPr>
              <a:t>zajednica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 Leading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</a:rPr>
              <a:t>Teachers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Lâimage contient peut-ÃªtreÂ : 8 personnes, personnes souriantes, personnes debout, terrain de basketball et intÃ©rie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/>
          <a:stretch/>
        </p:blipFill>
        <p:spPr bwMode="auto">
          <a:xfrm>
            <a:off x="1225314" y="3408591"/>
            <a:ext cx="6693371" cy="30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F17001 - DG COMM Media Relations\3_Work\33_Work-in-process\8510150 - DG CONNECT EU Code Week\3_Work\WP4\2019032021 Ambassadors Meeting\Photos\Photo Selection\56326513_2006587896134109_4195857399476649984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11428"/>
          <a:stretch/>
        </p:blipFill>
        <p:spPr bwMode="auto">
          <a:xfrm>
            <a:off x="5966899" y="1712189"/>
            <a:ext cx="19477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9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 anchor="ctr">
            <a:normAutofit/>
          </a:bodyPr>
          <a:lstStyle/>
          <a:p>
            <a:r>
              <a:rPr lang="fr-BE" dirty="0"/>
              <a:t>EU Code Week </a:t>
            </a:r>
            <a:r>
              <a:rPr lang="fr-BE" dirty="0" err="1"/>
              <a:t>ciljevi</a:t>
            </a:r>
            <a:r>
              <a:rPr lang="fr-BE" dirty="0"/>
              <a:t> </a:t>
            </a:r>
            <a:endParaRPr lang="en-US" dirty="0"/>
          </a:p>
        </p:txBody>
      </p:sp>
      <p:pic>
        <p:nvPicPr>
          <p:cNvPr id="1026" name="Picture 2" descr="S:\F17001 - DG COMM Media Relations\3_Work\33_Work-in-process\8510150 - DG CONNECT EU Code Week\3_Work\WP2\Materials\Toolkits\2019\EU Code Week 2019 Communications Toolkit\Social Media\Pos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/>
          <a:stretch/>
        </p:blipFill>
        <p:spPr bwMode="auto">
          <a:xfrm>
            <a:off x="0" y="2795562"/>
            <a:ext cx="4495800" cy="194156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2348880"/>
            <a:ext cx="3733800" cy="3877891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Učenje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programiranja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pomaže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nam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da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shvatimo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svijet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oko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sebe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koji se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brzo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mijenja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proširimo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svoje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razumijevanje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o tome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kako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funkcionira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tehnologija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da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razvijemo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vještine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sposobnosti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kako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bismo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istraživali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nove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ideje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bili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inovativni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362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BA3E724-162C-434E-BC47-13AF86BC7030}" type="datetime1">
              <a:rPr lang="fr-BE" smtClean="0"/>
              <a:pPr>
                <a:spcAft>
                  <a:spcPts val="600"/>
                </a:spcAft>
              </a:pPr>
              <a:t>31/03/23</a:t>
            </a:fld>
            <a:endParaRPr lang="en-GB"/>
          </a:p>
        </p:txBody>
      </p:sp>
      <p:sp>
        <p:nvSpPr>
          <p:cNvPr id="1037" name="Footer Placeholder 5">
            <a:extLst>
              <a:ext uri="{FF2B5EF4-FFF2-40B4-BE49-F238E27FC236}">
                <a16:creationId xmlns:a16="http://schemas.microsoft.com/office/drawing/2014/main" id="{9EEA7609-40BD-E44D-073F-8324C07B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962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DC8477-BC60-482C-A504-EEFEAA9040EE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31640" y="46531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6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779608"/>
            <a:ext cx="7999040" cy="3052886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GB" sz="2000" b="1" dirty="0" err="1">
                <a:solidFill>
                  <a:schemeClr val="bg1">
                    <a:lumMod val="50000"/>
                  </a:schemeClr>
                </a:solidFill>
              </a:rPr>
              <a:t>Obrazovni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1">
                    <a:lumMod val="50000"/>
                  </a:schemeClr>
                </a:solidFill>
              </a:rPr>
              <a:t>akcijski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 plan EU-a:</a:t>
            </a:r>
          </a:p>
          <a:p>
            <a:pPr lvl="0" algn="ctr">
              <a:spcAft>
                <a:spcPts val="1200"/>
              </a:spcAft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Pomozimo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obrazovnim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sustavima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da se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prilagode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digitalnoj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transformaciji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 algn="ctr">
              <a:spcAft>
                <a:spcPts val="1200"/>
              </a:spcAft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Potaknimo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voditelje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škola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učitelje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zainteresirane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za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digitalno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obrazovanje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 algn="ctr">
              <a:spcAft>
                <a:spcPts val="1200"/>
              </a:spcAft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Pomognimo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ubrzati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inovacije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u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obrazovnim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sustavima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poboljšajmo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poučavanje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učenje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EU Code Week </a:t>
            </a:r>
            <a:r>
              <a:rPr lang="fr-BE" dirty="0" err="1"/>
              <a:t>ciljevi</a:t>
            </a:r>
            <a:r>
              <a:rPr lang="fr-BE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6531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S:\F17001 - DG COMM Media Relations\3_Work\33_Work-in-process\8510150 - DG CONNECT EU Code Week\3_Work\WP2\Materials\Toolkits\2019\EU Code Week 2019 Communications Toolkit\Social Media\Pos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/>
          <a:stretch/>
        </p:blipFill>
        <p:spPr bwMode="auto">
          <a:xfrm>
            <a:off x="1549288" y="4437112"/>
            <a:ext cx="6123583" cy="2645032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3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744267"/>
            <a:ext cx="7999040" cy="26208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EU Code Week je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namijenjen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svima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Djeca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učenici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studenti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mladi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odrasli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starije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osobe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roditelji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učitelji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knjižničari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poduzetnici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donositelji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politika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mogu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organizirati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sudjelovati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u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događajima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kodiranja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Svatko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tko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organizira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aktivnost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dodaje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je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mapu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codeweek.eu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Tko</a:t>
            </a:r>
            <a:r>
              <a:rPr lang="fr-BE" dirty="0"/>
              <a:t> </a:t>
            </a:r>
            <a:r>
              <a:rPr lang="fr-BE" dirty="0" err="1"/>
              <a:t>može</a:t>
            </a:r>
            <a:r>
              <a:rPr lang="fr-BE" dirty="0"/>
              <a:t> </a:t>
            </a:r>
            <a:r>
              <a:rPr lang="fr-BE" dirty="0" err="1"/>
              <a:t>sudjelovati</a:t>
            </a:r>
            <a:r>
              <a:rPr lang="fr-BE" dirty="0"/>
              <a:t>?</a:t>
            </a:r>
            <a:endParaRPr lang="en-US" dirty="0"/>
          </a:p>
        </p:txBody>
      </p:sp>
      <p:pic>
        <p:nvPicPr>
          <p:cNvPr id="4098" name="Picture 2" descr="S:\F17001 - DG COMM Media Relations\3_Work\33_Work-in-process\8510150 - DG CONNECT EU Code Week\3_Work\WP2\Materials\1.Test MXG\visuals update ppt\PPT visuals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73" y="3828578"/>
            <a:ext cx="5221654" cy="26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8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Podrška</a:t>
            </a:r>
            <a:r>
              <a:rPr lang="fr-BE" dirty="0"/>
              <a:t> i </a:t>
            </a:r>
            <a:r>
              <a:rPr lang="fr-BE" dirty="0" err="1"/>
              <a:t>informacije</a:t>
            </a:r>
            <a:r>
              <a:rPr lang="fr-BE" dirty="0"/>
              <a:t>:</a:t>
            </a:r>
            <a:endParaRPr lang="en-US" dirty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559404" y="2476662"/>
            <a:ext cx="4243334" cy="32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BE" sz="2000" dirty="0">
                <a:solidFill>
                  <a:schemeClr val="bg1">
                    <a:lumMod val="50000"/>
                  </a:schemeClr>
                </a:solidFill>
              </a:rPr>
              <a:t>Za 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</a:rPr>
              <a:t>početnike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posjetite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https://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codeweek.eu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  <a:p>
            <a:pPr lvl="0"/>
            <a:endParaRPr lang="en-US" sz="2000" dirty="0"/>
          </a:p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Tražite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ideje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Posjetite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stranicu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s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resursima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više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ideja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o tome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kako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organizirati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aktivnost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čak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bez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računala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5122" name="Picture 2" descr="S:\F17001 - DG COMM Media Relations\3_Work\33_Work-in-process\8510150 - DG CONNECT EU Code Week\3_Work\WP2\Materials\1.Test MXG\visuals update ppt\PPT visuals_Black 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2625"/>
            <a:ext cx="388957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4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750740"/>
            <a:ext cx="7344816" cy="1008112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Profesionalno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razvijajte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ostvarite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pristup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besplatnim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inovativnim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resursima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web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stranici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EU Code Week: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31/03/23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How do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benefit</a:t>
            </a:r>
            <a:r>
              <a:rPr lang="fr-BE" dirty="0"/>
              <a:t>?</a:t>
            </a:r>
            <a:endParaRPr lang="en-US" dirty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642231" y="2722089"/>
            <a:ext cx="4145793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tečajevi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materijali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za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poučavanje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učenje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alati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koji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će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vam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pomoći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organizirati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promovirati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svoju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aktivnost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masovni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otvoreni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online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tečajevi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sv-SE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115616" y="3615804"/>
            <a:ext cx="3447795" cy="83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429968"/>
            <a:ext cx="344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S:\F17001 - DG COMM Media Relations\3_Work\33_Work-in-process\8510150 - DG CONNECT EU Code Week\3_Work\WP2\Materials\1.Test MXG\visuals update ppt\PPT visuals_Resourc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84" y="2455203"/>
            <a:ext cx="3630116" cy="36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99491"/>
      </p:ext>
    </p:extLst>
  </p:cSld>
  <p:clrMapOvr>
    <a:masterClrMapping/>
  </p:clrMapOvr>
</p:sld>
</file>

<file path=ppt/theme/theme1.xml><?xml version="1.0" encoding="utf-8"?>
<a:theme xmlns:a="http://schemas.openxmlformats.org/drawingml/2006/main" name="EU_CodeWeek_25.06.19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25.06.19" id="{05413426-2AAA-FC48-9B37-CDAF3234F2A6}" vid="{37B73CED-3643-6D4A-A787-D79FA394D61D}"/>
    </a:ext>
  </a:extLst>
</a:theme>
</file>

<file path=ppt/theme/theme2.xml><?xml version="1.0" encoding="utf-8"?>
<a:theme xmlns:a="http://schemas.openxmlformats.org/drawingml/2006/main" name="Office Theme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25.06.19" id="{05413426-2AAA-FC48-9B37-CDAF3234F2A6}" vid="{CBE8463A-7304-AA4F-8FDA-899706C124D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6ed46a-4164-40b6-a09a-3a2f9edb41ee" xsi:nil="true"/>
    <lcf76f155ced4ddcb4097134ff3c332f xmlns="1124f467-e8a7-4788-95b6-921cce7bcfa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29E421B7D0B4085855E79BFBD84D8" ma:contentTypeVersion="14" ma:contentTypeDescription="Create a new document." ma:contentTypeScope="" ma:versionID="b6176b758c9cde8ecc55ad1643b1c571">
  <xsd:schema xmlns:xsd="http://www.w3.org/2001/XMLSchema" xmlns:xs="http://www.w3.org/2001/XMLSchema" xmlns:p="http://schemas.microsoft.com/office/2006/metadata/properties" xmlns:ns2="1124f467-e8a7-4788-95b6-921cce7bcfae" xmlns:ns3="d56ed46a-4164-40b6-a09a-3a2f9edb41ee" targetNamespace="http://schemas.microsoft.com/office/2006/metadata/properties" ma:root="true" ma:fieldsID="be3a8464f5874ee045fde5256bd6b327" ns2:_="" ns3:_="">
    <xsd:import namespace="1124f467-e8a7-4788-95b6-921cce7bcfae"/>
    <xsd:import namespace="d56ed46a-4164-40b6-a09a-3a2f9edb4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4f467-e8a7-4788-95b6-921cce7bc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ed46a-4164-40b6-a09a-3a2f9edb41e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f7ba586-cbd7-4305-94af-ea8234ad2a9d}" ma:internalName="TaxCatchAll" ma:showField="CatchAllData" ma:web="d56ed46a-4164-40b6-a09a-3a2f9edb4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51E185-C8AF-43F8-BF53-D54968C0AE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2B8076-D476-43C4-9329-F50B90FDA32B}">
  <ds:schemaRefs>
    <ds:schemaRef ds:uri="http://schemas.microsoft.com/office/2006/metadata/properties"/>
    <ds:schemaRef ds:uri="http://schemas.microsoft.com/office/infopath/2007/PartnerControls"/>
    <ds:schemaRef ds:uri="d56ed46a-4164-40b6-a09a-3a2f9edb41ee"/>
    <ds:schemaRef ds:uri="1124f467-e8a7-4788-95b6-921cce7bcfae"/>
  </ds:schemaRefs>
</ds:datastoreItem>
</file>

<file path=customXml/itemProps3.xml><?xml version="1.0" encoding="utf-8"?>
<ds:datastoreItem xmlns:ds="http://schemas.openxmlformats.org/officeDocument/2006/customXml" ds:itemID="{D3C9AC6B-23F1-4713-A1D2-CE5F4432E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24f467-e8a7-4788-95b6-921cce7bcfae"/>
    <ds:schemaRef ds:uri="d56ed46a-4164-40b6-a09a-3a2f9edb4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EU_CodeWeek_25.06.19</Template>
  <TotalTime>202</TotalTime>
  <Words>454</Words>
  <Application>Microsoft Macintosh PowerPoint</Application>
  <PresentationFormat>On-screen Show (4:3)</PresentationFormat>
  <Paragraphs>96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EC Square Sans Pro</vt:lpstr>
      <vt:lpstr>EC Square Sans Pro Medium</vt:lpstr>
      <vt:lpstr>EU_CodeWeek_25.06.19</vt:lpstr>
      <vt:lpstr>Office Theme</vt:lpstr>
      <vt:lpstr>Europski tjedan programiranja 7.-22. listopad 2023</vt:lpstr>
      <vt:lpstr>Što je EU Code Week?</vt:lpstr>
      <vt:lpstr>EU Code Week ima za cilj svima približiti osnovne vještine programiranja i digitalnu pismenost na zabavan i privlačan način!</vt:lpstr>
      <vt:lpstr>Naša zajednica</vt:lpstr>
      <vt:lpstr>EU Code Week ciljevi </vt:lpstr>
      <vt:lpstr>EU Code Week ciljevi </vt:lpstr>
      <vt:lpstr>Tko može sudjelovati?</vt:lpstr>
      <vt:lpstr>Podrška i informacije:</vt:lpstr>
      <vt:lpstr>How do you benefit?</vt:lpstr>
      <vt:lpstr>Tražite izazov?</vt:lpstr>
      <vt:lpstr>Jesmo li spremni?</vt:lpstr>
      <vt:lpstr>Povežimo se</vt:lpstr>
      <vt:lpstr>Povežimo se #CodeWeek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Gillebert, Margaux</dc:creator>
  <cp:lastModifiedBy>Ivana Ružić</cp:lastModifiedBy>
  <cp:revision>66</cp:revision>
  <dcterms:created xsi:type="dcterms:W3CDTF">2019-07-02T07:41:44Z</dcterms:created>
  <dcterms:modified xsi:type="dcterms:W3CDTF">2023-03-31T15:18:51Z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0x010100F6429E421B7D0B4085855E79BFBD84D8</vt:lpwstr>
  </property>
</Properties>
</file>