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1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9" r:id="rId4"/>
    <p:sldId id="258" r:id="rId5"/>
    <p:sldId id="261" r:id="rId6"/>
    <p:sldId id="281" r:id="rId7"/>
    <p:sldId id="277" r:id="rId8"/>
    <p:sldId id="262" r:id="rId9"/>
    <p:sldId id="263" r:id="rId10"/>
    <p:sldId id="285" r:id="rId11"/>
    <p:sldId id="272" r:id="rId12"/>
    <p:sldId id="286" r:id="rId13"/>
    <p:sldId id="265" r:id="rId14"/>
    <p:sldId id="273" r:id="rId15"/>
    <p:sldId id="283" r:id="rId16"/>
    <p:sldId id="287" r:id="rId17"/>
    <p:sldId id="288" r:id="rId18"/>
    <p:sldId id="289" r:id="rId19"/>
    <p:sldId id="290" r:id="rId20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25CDC3-B164-40A3-2228-ABFC44BBC6DB}" v="272" dt="2023-03-25T21:32:27.040"/>
    <p1510:client id="{37133CEB-79D3-6D77-DD65-1E9A66E7EA59}" v="409" dt="2023-03-28T18:40:13.120"/>
    <p1510:client id="{39CD8A8D-D60E-1EA9-0F64-53B701ED1A74}" v="578" dt="2023-03-25T19:57:47.041"/>
    <p1510:client id="{68EA8217-1544-9F3C-EAB4-184FE46A4D91}" v="634" dt="2023-03-16T18:05:31.890"/>
    <p1510:client id="{82F39233-432C-4214-9F44-227128EEA3DB}" v="880" dt="2022-10-13T17:11:31.355"/>
    <p1510:client id="{890AED58-F697-2A64-CAB5-AEB8B31B60B9}" v="585" dt="2023-03-25T17:38:44.465"/>
    <p1510:client id="{AB594219-981B-2FFE-4BB2-D661026903D2}" v="109" dt="2023-03-29T18:38:31.781"/>
    <p1510:client id="{D284501E-D335-913B-515F-5F7A3E7D1AC5}" v="15" dt="2023-03-29T19:15:33.038"/>
    <p1510:client id="{E843CAB3-17EA-7982-328E-CE3E1090B5F8}" v="245" dt="2023-03-29T19:14:11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20A77-5F59-48E3-B03E-D587CCE46D1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60CC658-27C1-4070-B213-9ED149BEFEBE}">
      <dgm:prSet custT="1"/>
      <dgm:spPr/>
      <dgm:t>
        <a:bodyPr/>
        <a:lstStyle/>
        <a:p>
          <a:r>
            <a:rPr lang="en-US" sz="3000" b="1" dirty="0">
              <a:latin typeface="sans-serif"/>
            </a:rPr>
            <a:t>Copernicus se </a:t>
          </a:r>
          <a:r>
            <a:rPr lang="en-US" sz="3000" b="1" dirty="0" err="1">
              <a:latin typeface="sans-serif"/>
            </a:rPr>
            <a:t>sastoji</a:t>
          </a:r>
          <a:r>
            <a:rPr lang="en-US" sz="3000" b="1" dirty="0">
              <a:latin typeface="sans-serif"/>
            </a:rPr>
            <a:t> od 6 Sentinel </a:t>
          </a:r>
          <a:r>
            <a:rPr lang="en-US" sz="3000" b="1" dirty="0" err="1">
              <a:latin typeface="sans-serif"/>
            </a:rPr>
            <a:t>satelita</a:t>
          </a:r>
          <a:endParaRPr lang="en-US" sz="3000" dirty="0">
            <a:latin typeface="sans-serif"/>
          </a:endParaRPr>
        </a:p>
      </dgm:t>
    </dgm:pt>
    <dgm:pt modelId="{03331FCF-BDF4-495A-B8A2-D21A6D2C3A95}" type="parTrans" cxnId="{A760F66B-9701-4621-A713-41A043590FEA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0DCC73A5-39EB-4B8C-A194-7E378CF11080}" type="sibTrans" cxnId="{A760F66B-9701-4621-A713-41A043590FEA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DD1B4209-FA08-404F-B1A9-0381F4CD3A0F}">
      <dgm:prSet custT="1"/>
      <dgm:spPr/>
      <dgm:t>
        <a:bodyPr/>
        <a:lstStyle/>
        <a:p>
          <a:r>
            <a:rPr lang="en-US" sz="3000" dirty="0">
              <a:latin typeface="sans-serif"/>
            </a:rPr>
            <a:t>2014. </a:t>
          </a:r>
          <a:r>
            <a:rPr lang="en-US" sz="3000" dirty="0" err="1">
              <a:latin typeface="sans-serif"/>
            </a:rPr>
            <a:t>godine</a:t>
          </a:r>
          <a:r>
            <a:rPr lang="en-US" sz="3000" dirty="0">
              <a:latin typeface="sans-serif"/>
            </a:rPr>
            <a:t> </a:t>
          </a:r>
          <a:r>
            <a:rPr lang="en-US" sz="3000" dirty="0" err="1">
              <a:latin typeface="sans-serif"/>
            </a:rPr>
            <a:t>prvo</a:t>
          </a:r>
          <a:r>
            <a:rPr lang="en-US" sz="3000" dirty="0">
              <a:latin typeface="sans-serif"/>
            </a:rPr>
            <a:t> </a:t>
          </a:r>
          <a:r>
            <a:rPr lang="en-US" sz="3000" dirty="0" err="1">
              <a:latin typeface="sans-serif"/>
            </a:rPr>
            <a:t>lansiranje</a:t>
          </a:r>
          <a:r>
            <a:rPr lang="en-US" sz="3000" dirty="0">
              <a:latin typeface="sans-serif"/>
            </a:rPr>
            <a:t> </a:t>
          </a:r>
          <a:r>
            <a:rPr lang="en-US" sz="3000" dirty="0" err="1">
              <a:latin typeface="sans-serif"/>
            </a:rPr>
            <a:t>satelita</a:t>
          </a:r>
          <a:r>
            <a:rPr lang="en-US" sz="3000" dirty="0">
              <a:latin typeface="sans-serif"/>
            </a:rPr>
            <a:t> Sentinel 1A </a:t>
          </a:r>
        </a:p>
      </dgm:t>
    </dgm:pt>
    <dgm:pt modelId="{CA4636D5-A127-4771-A454-38D0969F2455}" type="parTrans" cxnId="{B1D578EC-CF9B-4B27-AE9B-AAB0955A1F9B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0E61D85D-CA69-4F5E-9AC7-9267B89BD508}" type="sibTrans" cxnId="{B1D578EC-CF9B-4B27-AE9B-AAB0955A1F9B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EC64BF29-8214-449A-9794-BC40DDF896F4}">
      <dgm:prSet custT="1"/>
      <dgm:spPr/>
      <dgm:t>
        <a:bodyPr/>
        <a:lstStyle/>
        <a:p>
          <a:r>
            <a:rPr lang="en-US" sz="3000" dirty="0">
              <a:latin typeface="sans-serif"/>
            </a:rPr>
            <a:t>Do 2030. </a:t>
          </a:r>
          <a:r>
            <a:rPr lang="en-US" sz="3000" dirty="0" err="1">
              <a:latin typeface="sans-serif"/>
            </a:rPr>
            <a:t>godine</a:t>
          </a:r>
          <a:r>
            <a:rPr lang="en-US" sz="3000" dirty="0">
              <a:latin typeface="sans-serif"/>
            </a:rPr>
            <a:t> </a:t>
          </a:r>
          <a:r>
            <a:rPr lang="en-US" sz="3000" dirty="0" err="1">
              <a:latin typeface="sans-serif"/>
            </a:rPr>
            <a:t>planirano</a:t>
          </a:r>
          <a:r>
            <a:rPr lang="en-US" sz="3000" dirty="0">
              <a:latin typeface="sans-serif"/>
            </a:rPr>
            <a:t> </a:t>
          </a:r>
          <a:r>
            <a:rPr lang="en-US" sz="3000" dirty="0" err="1">
              <a:latin typeface="sans-serif"/>
            </a:rPr>
            <a:t>lansiranje</a:t>
          </a:r>
          <a:r>
            <a:rPr lang="en-US" sz="3000" dirty="0">
              <a:latin typeface="sans-serif"/>
            </a:rPr>
            <a:t> 20 </a:t>
          </a:r>
          <a:r>
            <a:rPr lang="en-US" sz="3000" dirty="0" err="1">
              <a:latin typeface="sans-serif"/>
            </a:rPr>
            <a:t>satelita</a:t>
          </a:r>
          <a:r>
            <a:rPr lang="en-US" sz="3000" dirty="0">
              <a:latin typeface="sans-serif"/>
            </a:rPr>
            <a:t>. </a:t>
          </a:r>
        </a:p>
      </dgm:t>
    </dgm:pt>
    <dgm:pt modelId="{821F92F7-862B-4BCF-A4D9-5D15D5B16032}" type="parTrans" cxnId="{E304EE24-EEAA-4B29-AD10-5DB8107B8D68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0378E3FE-77D0-472B-95D1-D25B86145BEC}" type="sibTrans" cxnId="{E304EE24-EEAA-4B29-AD10-5DB8107B8D68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FFAB880E-6C13-4A17-824D-63CCDFCF38BD}" type="pres">
      <dgm:prSet presAssocID="{14A20A77-5F59-48E3-B03E-D587CCE46D10}" presName="linear" presStyleCnt="0">
        <dgm:presLayoutVars>
          <dgm:animLvl val="lvl"/>
          <dgm:resizeHandles val="exact"/>
        </dgm:presLayoutVars>
      </dgm:prSet>
      <dgm:spPr/>
    </dgm:pt>
    <dgm:pt modelId="{F2CBF787-4201-4780-A54E-5E4C49AC68B3}" type="pres">
      <dgm:prSet presAssocID="{F60CC658-27C1-4070-B213-9ED149BEFE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AF6EDE6-9C62-44DC-A4A3-80A81B8CDC10}" type="pres">
      <dgm:prSet presAssocID="{0DCC73A5-39EB-4B8C-A194-7E378CF11080}" presName="spacer" presStyleCnt="0"/>
      <dgm:spPr/>
    </dgm:pt>
    <dgm:pt modelId="{D02D8D85-EF63-454F-917B-AB2284827D65}" type="pres">
      <dgm:prSet presAssocID="{DD1B4209-FA08-404F-B1A9-0381F4CD3A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212157A-B26F-4959-A0E4-B8FFE89540B0}" type="pres">
      <dgm:prSet presAssocID="{0E61D85D-CA69-4F5E-9AC7-9267B89BD508}" presName="spacer" presStyleCnt="0"/>
      <dgm:spPr/>
    </dgm:pt>
    <dgm:pt modelId="{BADFB2D3-475A-4043-9A20-4333822E3249}" type="pres">
      <dgm:prSet presAssocID="{EC64BF29-8214-449A-9794-BC40DDF896F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BA7F81D-0311-49EE-8546-FB1A422F0DDE}" type="presOf" srcId="{14A20A77-5F59-48E3-B03E-D587CCE46D10}" destId="{FFAB880E-6C13-4A17-824D-63CCDFCF38BD}" srcOrd="0" destOrd="0" presId="urn:microsoft.com/office/officeart/2005/8/layout/vList2"/>
    <dgm:cxn modelId="{E304EE24-EEAA-4B29-AD10-5DB8107B8D68}" srcId="{14A20A77-5F59-48E3-B03E-D587CCE46D10}" destId="{EC64BF29-8214-449A-9794-BC40DDF896F4}" srcOrd="2" destOrd="0" parTransId="{821F92F7-862B-4BCF-A4D9-5D15D5B16032}" sibTransId="{0378E3FE-77D0-472B-95D1-D25B86145BEC}"/>
    <dgm:cxn modelId="{5451D53C-6AD7-4C23-B1A6-D47D09411EFF}" type="presOf" srcId="{EC64BF29-8214-449A-9794-BC40DDF896F4}" destId="{BADFB2D3-475A-4043-9A20-4333822E3249}" srcOrd="0" destOrd="0" presId="urn:microsoft.com/office/officeart/2005/8/layout/vList2"/>
    <dgm:cxn modelId="{A760F66B-9701-4621-A713-41A043590FEA}" srcId="{14A20A77-5F59-48E3-B03E-D587CCE46D10}" destId="{F60CC658-27C1-4070-B213-9ED149BEFEBE}" srcOrd="0" destOrd="0" parTransId="{03331FCF-BDF4-495A-B8A2-D21A6D2C3A95}" sibTransId="{0DCC73A5-39EB-4B8C-A194-7E378CF11080}"/>
    <dgm:cxn modelId="{6AAB8B7E-C170-43D8-AE0F-1052A28F6179}" type="presOf" srcId="{DD1B4209-FA08-404F-B1A9-0381F4CD3A0F}" destId="{D02D8D85-EF63-454F-917B-AB2284827D65}" srcOrd="0" destOrd="0" presId="urn:microsoft.com/office/officeart/2005/8/layout/vList2"/>
    <dgm:cxn modelId="{A7AD0B91-BC9B-403B-8384-A37677496CFE}" type="presOf" srcId="{F60CC658-27C1-4070-B213-9ED149BEFEBE}" destId="{F2CBF787-4201-4780-A54E-5E4C49AC68B3}" srcOrd="0" destOrd="0" presId="urn:microsoft.com/office/officeart/2005/8/layout/vList2"/>
    <dgm:cxn modelId="{B1D578EC-CF9B-4B27-AE9B-AAB0955A1F9B}" srcId="{14A20A77-5F59-48E3-B03E-D587CCE46D10}" destId="{DD1B4209-FA08-404F-B1A9-0381F4CD3A0F}" srcOrd="1" destOrd="0" parTransId="{CA4636D5-A127-4771-A454-38D0969F2455}" sibTransId="{0E61D85D-CA69-4F5E-9AC7-9267B89BD508}"/>
    <dgm:cxn modelId="{D15ACFFD-D418-4DB5-81C6-4DE6C126E760}" type="presParOf" srcId="{FFAB880E-6C13-4A17-824D-63CCDFCF38BD}" destId="{F2CBF787-4201-4780-A54E-5E4C49AC68B3}" srcOrd="0" destOrd="0" presId="urn:microsoft.com/office/officeart/2005/8/layout/vList2"/>
    <dgm:cxn modelId="{22B68D3F-0306-44A2-B2E7-C29AEFEFDECB}" type="presParOf" srcId="{FFAB880E-6C13-4A17-824D-63CCDFCF38BD}" destId="{FAF6EDE6-9C62-44DC-A4A3-80A81B8CDC10}" srcOrd="1" destOrd="0" presId="urn:microsoft.com/office/officeart/2005/8/layout/vList2"/>
    <dgm:cxn modelId="{AC8F0B44-F33D-441E-ACED-33FD89009281}" type="presParOf" srcId="{FFAB880E-6C13-4A17-824D-63CCDFCF38BD}" destId="{D02D8D85-EF63-454F-917B-AB2284827D65}" srcOrd="2" destOrd="0" presId="urn:microsoft.com/office/officeart/2005/8/layout/vList2"/>
    <dgm:cxn modelId="{D859B43F-EC29-45BA-9E39-38E8C27BB019}" type="presParOf" srcId="{FFAB880E-6C13-4A17-824D-63CCDFCF38BD}" destId="{9212157A-B26F-4959-A0E4-B8FFE89540B0}" srcOrd="3" destOrd="0" presId="urn:microsoft.com/office/officeart/2005/8/layout/vList2"/>
    <dgm:cxn modelId="{36625BDF-6B1E-4BE9-A6A8-A54C4604E057}" type="presParOf" srcId="{FFAB880E-6C13-4A17-824D-63CCDFCF38BD}" destId="{BADFB2D3-475A-4043-9A20-4333822E324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AA554-5096-4B7E-A289-ACC367F7918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5614420-BA01-4E57-BCF3-61FDDA590F48}">
      <dgm:prSet custT="1"/>
      <dgm:spPr/>
      <dgm:t>
        <a:bodyPr/>
        <a:lstStyle/>
        <a:p>
          <a:endParaRPr lang="en-US" sz="3000" dirty="0">
            <a:latin typeface="sans-serif"/>
          </a:endParaRPr>
        </a:p>
      </dgm:t>
    </dgm:pt>
    <dgm:pt modelId="{EDB42F84-15B0-4251-82DA-EA331A35F862}" type="parTrans" cxnId="{2E28A371-7CBF-471E-B446-7CC9139A78E4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AE11E29F-AD4E-4ABE-8F93-CD4522012AB0}" type="sibTrans" cxnId="{2E28A371-7CBF-471E-B446-7CC9139A78E4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226B521B-5C85-44B8-AE3B-67B2609978B1}">
      <dgm:prSet custT="1"/>
      <dgm:spPr/>
      <dgm:t>
        <a:bodyPr/>
        <a:lstStyle/>
        <a:p>
          <a:r>
            <a:rPr lang="hr-HR" sz="3000" dirty="0">
              <a:latin typeface="sans-serif"/>
            </a:rPr>
            <a:t>Šest</a:t>
          </a:r>
          <a:r>
            <a:rPr lang="en-US" sz="3000" dirty="0">
              <a:latin typeface="sans-serif"/>
            </a:rPr>
            <a:t> </a:t>
          </a:r>
          <a:r>
            <a:rPr lang="en-US" sz="3000" dirty="0" err="1">
              <a:latin typeface="sans-serif"/>
            </a:rPr>
            <a:t>tematskih</a:t>
          </a:r>
          <a:r>
            <a:rPr lang="en-US" sz="3000" dirty="0">
              <a:latin typeface="sans-serif"/>
            </a:rPr>
            <a:t> </a:t>
          </a:r>
          <a:r>
            <a:rPr lang="en-US" sz="3000" dirty="0" err="1">
              <a:latin typeface="sans-serif"/>
            </a:rPr>
            <a:t>područja</a:t>
          </a:r>
          <a:r>
            <a:rPr lang="en-US" sz="3000" dirty="0">
              <a:latin typeface="sans-serif"/>
            </a:rPr>
            <a:t>:</a:t>
          </a:r>
        </a:p>
      </dgm:t>
    </dgm:pt>
    <dgm:pt modelId="{E7F534D1-EB17-4D8B-9932-5E93B54668D0}" type="parTrans" cxnId="{BBB6F4DB-6149-4FBE-A256-81A4F158B75A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00895EE2-FBE3-4E3A-B844-29BCBC9A5BEF}" type="sibTrans" cxnId="{BBB6F4DB-6149-4FBE-A256-81A4F158B75A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D008B36E-4017-4536-B5ED-EC52753F8D07}">
      <dgm:prSet custT="1"/>
      <dgm:spPr/>
      <dgm:t>
        <a:bodyPr/>
        <a:lstStyle/>
        <a:p>
          <a:r>
            <a:rPr lang="en-US" sz="3000" b="1" dirty="0" err="1">
              <a:latin typeface="sans-serif"/>
            </a:rPr>
            <a:t>Atmosfera</a:t>
          </a:r>
          <a:r>
            <a:rPr lang="en-US" sz="3000" b="1" dirty="0">
              <a:latin typeface="sans-serif"/>
            </a:rPr>
            <a:t> </a:t>
          </a:r>
          <a:endParaRPr lang="en-US" sz="3000" dirty="0">
            <a:latin typeface="sans-serif"/>
          </a:endParaRPr>
        </a:p>
      </dgm:t>
    </dgm:pt>
    <dgm:pt modelId="{187C9778-56C8-455C-BFB9-05E1D99F6645}" type="parTrans" cxnId="{EFA1C8E0-A6F3-43FB-B6F2-0B75D6018D42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4E1C6E18-AC81-4305-B9DA-6C9F3DC3BC51}" type="sibTrans" cxnId="{EFA1C8E0-A6F3-43FB-B6F2-0B75D6018D42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A066E616-7D95-431C-B09B-942AF61A96AB}">
      <dgm:prSet custT="1"/>
      <dgm:spPr/>
      <dgm:t>
        <a:bodyPr/>
        <a:lstStyle/>
        <a:p>
          <a:r>
            <a:rPr lang="en-US" sz="3000" b="1" dirty="0">
              <a:latin typeface="sans-serif"/>
            </a:rPr>
            <a:t>More</a:t>
          </a:r>
          <a:endParaRPr lang="en-US" sz="3000" dirty="0">
            <a:latin typeface="sans-serif"/>
          </a:endParaRPr>
        </a:p>
      </dgm:t>
    </dgm:pt>
    <dgm:pt modelId="{AF8F45A3-1812-478C-B305-CDFA540ECF21}" type="parTrans" cxnId="{2B7AA408-57B8-456A-8CEC-9F08721A0C0B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BFF5486E-D9D0-4C7C-A30B-6CF387D2D456}" type="sibTrans" cxnId="{2B7AA408-57B8-456A-8CEC-9F08721A0C0B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43A8BCB3-BC60-4E40-877B-ABEF5047FA9C}">
      <dgm:prSet custT="1"/>
      <dgm:spPr/>
      <dgm:t>
        <a:bodyPr/>
        <a:lstStyle/>
        <a:p>
          <a:r>
            <a:rPr lang="en-US" sz="3000" b="1" dirty="0" err="1">
              <a:latin typeface="sans-serif"/>
            </a:rPr>
            <a:t>Zemljina</a:t>
          </a:r>
          <a:r>
            <a:rPr lang="en-US" sz="3000" b="1" dirty="0">
              <a:latin typeface="sans-serif"/>
            </a:rPr>
            <a:t> </a:t>
          </a:r>
          <a:r>
            <a:rPr lang="en-US" sz="3000" b="1" dirty="0" err="1">
              <a:latin typeface="sans-serif"/>
            </a:rPr>
            <a:t>površin</a:t>
          </a:r>
          <a:r>
            <a:rPr lang="hr-HR" sz="3000" b="1" dirty="0">
              <a:latin typeface="sans-serif"/>
            </a:rPr>
            <a:t>a</a:t>
          </a:r>
          <a:endParaRPr lang="en-US" sz="3000" dirty="0">
            <a:latin typeface="sans-serif"/>
          </a:endParaRPr>
        </a:p>
      </dgm:t>
    </dgm:pt>
    <dgm:pt modelId="{4AEB0F35-FD8E-4C8F-98AF-FFFD1BAD0069}" type="parTrans" cxnId="{F445A5A9-E5BF-41A9-99A6-750D5181286B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60D0A98F-D880-423D-BA2B-388BF0FEE442}" type="sibTrans" cxnId="{F445A5A9-E5BF-41A9-99A6-750D5181286B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C5F15DE8-198D-4F6D-BA8A-C348096EE8A3}">
      <dgm:prSet custT="1"/>
      <dgm:spPr/>
      <dgm:t>
        <a:bodyPr/>
        <a:lstStyle/>
        <a:p>
          <a:r>
            <a:rPr lang="en-US" sz="3000" b="1">
              <a:latin typeface="sans-serif"/>
            </a:rPr>
            <a:t>Klimatske promjene</a:t>
          </a:r>
          <a:endParaRPr lang="en-US" sz="3000">
            <a:latin typeface="sans-serif"/>
          </a:endParaRPr>
        </a:p>
      </dgm:t>
    </dgm:pt>
    <dgm:pt modelId="{F9B3E065-079B-4F76-A94D-A246025A240F}" type="parTrans" cxnId="{95695351-1839-43F7-905D-F84179FD15A7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48FCCA49-576A-4157-9EAC-A896447D72B2}" type="sibTrans" cxnId="{95695351-1839-43F7-905D-F84179FD15A7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6A58E898-A404-45D5-97C3-454E7511087F}">
      <dgm:prSet custT="1"/>
      <dgm:spPr/>
      <dgm:t>
        <a:bodyPr/>
        <a:lstStyle/>
        <a:p>
          <a:r>
            <a:rPr lang="en-US" sz="3000" b="1">
              <a:latin typeface="sans-serif"/>
            </a:rPr>
            <a:t>Upravljanje hitnim situacijama</a:t>
          </a:r>
          <a:endParaRPr lang="en-US" sz="3000">
            <a:latin typeface="sans-serif"/>
          </a:endParaRPr>
        </a:p>
      </dgm:t>
    </dgm:pt>
    <dgm:pt modelId="{A772CAAF-4714-4CAB-B88A-81B20AFCEF8A}" type="parTrans" cxnId="{3F0CF2C1-D293-42B3-A1C9-DDA2123F7BFA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E505DD0B-F080-4A83-8F51-E6E58A083C32}" type="sibTrans" cxnId="{3F0CF2C1-D293-42B3-A1C9-DDA2123F7BFA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36A687FD-1654-4BEE-A204-9D21B0994384}">
      <dgm:prSet custT="1"/>
      <dgm:spPr/>
      <dgm:t>
        <a:bodyPr/>
        <a:lstStyle/>
        <a:p>
          <a:r>
            <a:rPr lang="en-US" sz="3000" b="1" dirty="0" err="1">
              <a:latin typeface="sans-serif"/>
            </a:rPr>
            <a:t>Sigurnost</a:t>
          </a:r>
          <a:r>
            <a:rPr lang="en-US" sz="3000" b="1" dirty="0">
              <a:latin typeface="sans-serif"/>
            </a:rPr>
            <a:t> </a:t>
          </a:r>
          <a:endParaRPr lang="en-US" sz="3000" dirty="0">
            <a:latin typeface="sans-serif"/>
          </a:endParaRPr>
        </a:p>
      </dgm:t>
    </dgm:pt>
    <dgm:pt modelId="{13F6DAF0-7831-4E25-9A96-8A35DEAD11F6}" type="parTrans" cxnId="{5AEE74E5-984A-4105-A60E-DB522E284C8C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7317CB45-FE96-482C-A5F8-D9FFD3BABB88}" type="sibTrans" cxnId="{5AEE74E5-984A-4105-A60E-DB522E284C8C}">
      <dgm:prSet/>
      <dgm:spPr/>
      <dgm:t>
        <a:bodyPr/>
        <a:lstStyle/>
        <a:p>
          <a:endParaRPr lang="en-US" sz="3000">
            <a:latin typeface="sans-serif"/>
          </a:endParaRPr>
        </a:p>
      </dgm:t>
    </dgm:pt>
    <dgm:pt modelId="{B16B2F68-9A29-4ADB-B3E8-D3C9DC2A21E8}" type="pres">
      <dgm:prSet presAssocID="{136AA554-5096-4B7E-A289-ACC367F7918C}" presName="vert0" presStyleCnt="0">
        <dgm:presLayoutVars>
          <dgm:dir/>
          <dgm:animOne val="branch"/>
          <dgm:animLvl val="lvl"/>
        </dgm:presLayoutVars>
      </dgm:prSet>
      <dgm:spPr/>
    </dgm:pt>
    <dgm:pt modelId="{BC66A49A-C1A9-4FD1-844B-49E877554D8B}" type="pres">
      <dgm:prSet presAssocID="{55614420-BA01-4E57-BCF3-61FDDA590F48}" presName="thickLine" presStyleLbl="alignNode1" presStyleIdx="0" presStyleCnt="8"/>
      <dgm:spPr/>
    </dgm:pt>
    <dgm:pt modelId="{7D2BB0B4-EB6F-4FEB-B308-F7F0057B8122}" type="pres">
      <dgm:prSet presAssocID="{55614420-BA01-4E57-BCF3-61FDDA590F48}" presName="horz1" presStyleCnt="0"/>
      <dgm:spPr/>
    </dgm:pt>
    <dgm:pt modelId="{0D9B4F2A-F986-47B5-91A3-F549186D79B0}" type="pres">
      <dgm:prSet presAssocID="{55614420-BA01-4E57-BCF3-61FDDA590F48}" presName="tx1" presStyleLbl="revTx" presStyleIdx="0" presStyleCnt="8"/>
      <dgm:spPr/>
    </dgm:pt>
    <dgm:pt modelId="{4FC192EE-2AF8-41A3-A08D-CEFAF155E28E}" type="pres">
      <dgm:prSet presAssocID="{55614420-BA01-4E57-BCF3-61FDDA590F48}" presName="vert1" presStyleCnt="0"/>
      <dgm:spPr/>
    </dgm:pt>
    <dgm:pt modelId="{9724F111-C4C3-428A-9B31-C756A3B4F992}" type="pres">
      <dgm:prSet presAssocID="{226B521B-5C85-44B8-AE3B-67B2609978B1}" presName="thickLine" presStyleLbl="alignNode1" presStyleIdx="1" presStyleCnt="8"/>
      <dgm:spPr/>
    </dgm:pt>
    <dgm:pt modelId="{4DDF9857-5C12-4425-A042-6C9B033F6E1C}" type="pres">
      <dgm:prSet presAssocID="{226B521B-5C85-44B8-AE3B-67B2609978B1}" presName="horz1" presStyleCnt="0"/>
      <dgm:spPr/>
    </dgm:pt>
    <dgm:pt modelId="{F8A8F7A9-9E88-4023-87F5-FF27F97F2BF5}" type="pres">
      <dgm:prSet presAssocID="{226B521B-5C85-44B8-AE3B-67B2609978B1}" presName="tx1" presStyleLbl="revTx" presStyleIdx="1" presStyleCnt="8"/>
      <dgm:spPr/>
    </dgm:pt>
    <dgm:pt modelId="{7B0A8562-87AF-4035-B7C3-6C92CEF8F522}" type="pres">
      <dgm:prSet presAssocID="{226B521B-5C85-44B8-AE3B-67B2609978B1}" presName="vert1" presStyleCnt="0"/>
      <dgm:spPr/>
    </dgm:pt>
    <dgm:pt modelId="{93820F33-3139-4A2E-8484-69E465EC4AB3}" type="pres">
      <dgm:prSet presAssocID="{D008B36E-4017-4536-B5ED-EC52753F8D07}" presName="thickLine" presStyleLbl="alignNode1" presStyleIdx="2" presStyleCnt="8"/>
      <dgm:spPr/>
    </dgm:pt>
    <dgm:pt modelId="{97C94C62-7219-4AE4-9B2D-94E7A9FAFD64}" type="pres">
      <dgm:prSet presAssocID="{D008B36E-4017-4536-B5ED-EC52753F8D07}" presName="horz1" presStyleCnt="0"/>
      <dgm:spPr/>
    </dgm:pt>
    <dgm:pt modelId="{70BDC910-A10D-47CD-B9C9-F4B2F81A51B7}" type="pres">
      <dgm:prSet presAssocID="{D008B36E-4017-4536-B5ED-EC52753F8D07}" presName="tx1" presStyleLbl="revTx" presStyleIdx="2" presStyleCnt="8"/>
      <dgm:spPr/>
    </dgm:pt>
    <dgm:pt modelId="{6A721537-7206-4453-94E6-6B4CD096462E}" type="pres">
      <dgm:prSet presAssocID="{D008B36E-4017-4536-B5ED-EC52753F8D07}" presName="vert1" presStyleCnt="0"/>
      <dgm:spPr/>
    </dgm:pt>
    <dgm:pt modelId="{40BA7DD7-55DE-46A7-88CF-4816DF22F69A}" type="pres">
      <dgm:prSet presAssocID="{A066E616-7D95-431C-B09B-942AF61A96AB}" presName="thickLine" presStyleLbl="alignNode1" presStyleIdx="3" presStyleCnt="8"/>
      <dgm:spPr/>
    </dgm:pt>
    <dgm:pt modelId="{2DD5C633-0823-4AFC-9C8B-17FAE2DB8BFF}" type="pres">
      <dgm:prSet presAssocID="{A066E616-7D95-431C-B09B-942AF61A96AB}" presName="horz1" presStyleCnt="0"/>
      <dgm:spPr/>
    </dgm:pt>
    <dgm:pt modelId="{89EA45C5-0242-461E-930D-76C9126A4FBB}" type="pres">
      <dgm:prSet presAssocID="{A066E616-7D95-431C-B09B-942AF61A96AB}" presName="tx1" presStyleLbl="revTx" presStyleIdx="3" presStyleCnt="8"/>
      <dgm:spPr/>
    </dgm:pt>
    <dgm:pt modelId="{347D6C3B-4A6A-4342-8A8A-0639AEE54C69}" type="pres">
      <dgm:prSet presAssocID="{A066E616-7D95-431C-B09B-942AF61A96AB}" presName="vert1" presStyleCnt="0"/>
      <dgm:spPr/>
    </dgm:pt>
    <dgm:pt modelId="{5F97BD58-DC78-4683-BF77-208405AC8561}" type="pres">
      <dgm:prSet presAssocID="{43A8BCB3-BC60-4E40-877B-ABEF5047FA9C}" presName="thickLine" presStyleLbl="alignNode1" presStyleIdx="4" presStyleCnt="8"/>
      <dgm:spPr/>
    </dgm:pt>
    <dgm:pt modelId="{B9D9445F-FBDA-44DE-A753-0A8D8A850ABC}" type="pres">
      <dgm:prSet presAssocID="{43A8BCB3-BC60-4E40-877B-ABEF5047FA9C}" presName="horz1" presStyleCnt="0"/>
      <dgm:spPr/>
    </dgm:pt>
    <dgm:pt modelId="{888EEEFA-0F20-44F8-BA33-323A8107D3C6}" type="pres">
      <dgm:prSet presAssocID="{43A8BCB3-BC60-4E40-877B-ABEF5047FA9C}" presName="tx1" presStyleLbl="revTx" presStyleIdx="4" presStyleCnt="8"/>
      <dgm:spPr/>
    </dgm:pt>
    <dgm:pt modelId="{7A8F5858-DA5A-45CC-A544-387F24725E8A}" type="pres">
      <dgm:prSet presAssocID="{43A8BCB3-BC60-4E40-877B-ABEF5047FA9C}" presName="vert1" presStyleCnt="0"/>
      <dgm:spPr/>
    </dgm:pt>
    <dgm:pt modelId="{1021E6F5-FB5C-45E1-9B79-AB150EF53E39}" type="pres">
      <dgm:prSet presAssocID="{C5F15DE8-198D-4F6D-BA8A-C348096EE8A3}" presName="thickLine" presStyleLbl="alignNode1" presStyleIdx="5" presStyleCnt="8"/>
      <dgm:spPr/>
    </dgm:pt>
    <dgm:pt modelId="{B0F8F8EC-D1D2-45BA-9F68-531F86BB2728}" type="pres">
      <dgm:prSet presAssocID="{C5F15DE8-198D-4F6D-BA8A-C348096EE8A3}" presName="horz1" presStyleCnt="0"/>
      <dgm:spPr/>
    </dgm:pt>
    <dgm:pt modelId="{DC1D8676-B459-4C27-9B97-BF87860B7878}" type="pres">
      <dgm:prSet presAssocID="{C5F15DE8-198D-4F6D-BA8A-C348096EE8A3}" presName="tx1" presStyleLbl="revTx" presStyleIdx="5" presStyleCnt="8"/>
      <dgm:spPr/>
    </dgm:pt>
    <dgm:pt modelId="{5768F47B-6EE9-448E-A297-BF01E9FC0924}" type="pres">
      <dgm:prSet presAssocID="{C5F15DE8-198D-4F6D-BA8A-C348096EE8A3}" presName="vert1" presStyleCnt="0"/>
      <dgm:spPr/>
    </dgm:pt>
    <dgm:pt modelId="{385A409B-4000-46EE-B58B-0FD48516D9A8}" type="pres">
      <dgm:prSet presAssocID="{6A58E898-A404-45D5-97C3-454E7511087F}" presName="thickLine" presStyleLbl="alignNode1" presStyleIdx="6" presStyleCnt="8"/>
      <dgm:spPr/>
    </dgm:pt>
    <dgm:pt modelId="{3D3D0F9B-1A0E-491C-8DA1-3CC1A002C906}" type="pres">
      <dgm:prSet presAssocID="{6A58E898-A404-45D5-97C3-454E7511087F}" presName="horz1" presStyleCnt="0"/>
      <dgm:spPr/>
    </dgm:pt>
    <dgm:pt modelId="{241ED746-F6F9-476C-BDD4-7FA2937F821D}" type="pres">
      <dgm:prSet presAssocID="{6A58E898-A404-45D5-97C3-454E7511087F}" presName="tx1" presStyleLbl="revTx" presStyleIdx="6" presStyleCnt="8"/>
      <dgm:spPr/>
    </dgm:pt>
    <dgm:pt modelId="{267D50E6-D1EB-42A2-A827-1BF59016BB13}" type="pres">
      <dgm:prSet presAssocID="{6A58E898-A404-45D5-97C3-454E7511087F}" presName="vert1" presStyleCnt="0"/>
      <dgm:spPr/>
    </dgm:pt>
    <dgm:pt modelId="{63955359-B3B3-433B-B008-59B72D23A384}" type="pres">
      <dgm:prSet presAssocID="{36A687FD-1654-4BEE-A204-9D21B0994384}" presName="thickLine" presStyleLbl="alignNode1" presStyleIdx="7" presStyleCnt="8"/>
      <dgm:spPr/>
    </dgm:pt>
    <dgm:pt modelId="{8CD6C663-7D63-4809-A375-73A2D386F78D}" type="pres">
      <dgm:prSet presAssocID="{36A687FD-1654-4BEE-A204-9D21B0994384}" presName="horz1" presStyleCnt="0"/>
      <dgm:spPr/>
    </dgm:pt>
    <dgm:pt modelId="{8D734BD2-754F-4227-B719-D82D6E6BFA80}" type="pres">
      <dgm:prSet presAssocID="{36A687FD-1654-4BEE-A204-9D21B0994384}" presName="tx1" presStyleLbl="revTx" presStyleIdx="7" presStyleCnt="8"/>
      <dgm:spPr/>
    </dgm:pt>
    <dgm:pt modelId="{B1D9EA88-81CB-42BB-9217-3FDD12E34449}" type="pres">
      <dgm:prSet presAssocID="{36A687FD-1654-4BEE-A204-9D21B0994384}" presName="vert1" presStyleCnt="0"/>
      <dgm:spPr/>
    </dgm:pt>
  </dgm:ptLst>
  <dgm:cxnLst>
    <dgm:cxn modelId="{2B7AA408-57B8-456A-8CEC-9F08721A0C0B}" srcId="{136AA554-5096-4B7E-A289-ACC367F7918C}" destId="{A066E616-7D95-431C-B09B-942AF61A96AB}" srcOrd="3" destOrd="0" parTransId="{AF8F45A3-1812-478C-B305-CDFA540ECF21}" sibTransId="{BFF5486E-D9D0-4C7C-A30B-6CF387D2D456}"/>
    <dgm:cxn modelId="{91F9C413-D29E-4255-B3A2-C993426E6EAF}" type="presOf" srcId="{D008B36E-4017-4536-B5ED-EC52753F8D07}" destId="{70BDC910-A10D-47CD-B9C9-F4B2F81A51B7}" srcOrd="0" destOrd="0" presId="urn:microsoft.com/office/officeart/2008/layout/LinedList"/>
    <dgm:cxn modelId="{ECBC111B-B6EC-4E6E-9F7E-61A5CFCF76C3}" type="presOf" srcId="{A066E616-7D95-431C-B09B-942AF61A96AB}" destId="{89EA45C5-0242-461E-930D-76C9126A4FBB}" srcOrd="0" destOrd="0" presId="urn:microsoft.com/office/officeart/2008/layout/LinedList"/>
    <dgm:cxn modelId="{5C636B38-BB4E-4184-A881-EE4479EAB701}" type="presOf" srcId="{36A687FD-1654-4BEE-A204-9D21B0994384}" destId="{8D734BD2-754F-4227-B719-D82D6E6BFA80}" srcOrd="0" destOrd="0" presId="urn:microsoft.com/office/officeart/2008/layout/LinedList"/>
    <dgm:cxn modelId="{95695351-1839-43F7-905D-F84179FD15A7}" srcId="{136AA554-5096-4B7E-A289-ACC367F7918C}" destId="{C5F15DE8-198D-4F6D-BA8A-C348096EE8A3}" srcOrd="5" destOrd="0" parTransId="{F9B3E065-079B-4F76-A94D-A246025A240F}" sibTransId="{48FCCA49-576A-4157-9EAC-A896447D72B2}"/>
    <dgm:cxn modelId="{2E28A371-7CBF-471E-B446-7CC9139A78E4}" srcId="{136AA554-5096-4B7E-A289-ACC367F7918C}" destId="{55614420-BA01-4E57-BCF3-61FDDA590F48}" srcOrd="0" destOrd="0" parTransId="{EDB42F84-15B0-4251-82DA-EA331A35F862}" sibTransId="{AE11E29F-AD4E-4ABE-8F93-CD4522012AB0}"/>
    <dgm:cxn modelId="{E10D978B-B354-46FC-BD26-F19CE755B0CC}" type="presOf" srcId="{43A8BCB3-BC60-4E40-877B-ABEF5047FA9C}" destId="{888EEEFA-0F20-44F8-BA33-323A8107D3C6}" srcOrd="0" destOrd="0" presId="urn:microsoft.com/office/officeart/2008/layout/LinedList"/>
    <dgm:cxn modelId="{9278F48C-C351-4606-9CF4-5356218FCF51}" type="presOf" srcId="{C5F15DE8-198D-4F6D-BA8A-C348096EE8A3}" destId="{DC1D8676-B459-4C27-9B97-BF87860B7878}" srcOrd="0" destOrd="0" presId="urn:microsoft.com/office/officeart/2008/layout/LinedList"/>
    <dgm:cxn modelId="{2ED66F93-A64B-40A1-90FC-425C3A625931}" type="presOf" srcId="{55614420-BA01-4E57-BCF3-61FDDA590F48}" destId="{0D9B4F2A-F986-47B5-91A3-F549186D79B0}" srcOrd="0" destOrd="0" presId="urn:microsoft.com/office/officeart/2008/layout/LinedList"/>
    <dgm:cxn modelId="{F445A5A9-E5BF-41A9-99A6-750D5181286B}" srcId="{136AA554-5096-4B7E-A289-ACC367F7918C}" destId="{43A8BCB3-BC60-4E40-877B-ABEF5047FA9C}" srcOrd="4" destOrd="0" parTransId="{4AEB0F35-FD8E-4C8F-98AF-FFFD1BAD0069}" sibTransId="{60D0A98F-D880-423D-BA2B-388BF0FEE442}"/>
    <dgm:cxn modelId="{3F0CF2C1-D293-42B3-A1C9-DDA2123F7BFA}" srcId="{136AA554-5096-4B7E-A289-ACC367F7918C}" destId="{6A58E898-A404-45D5-97C3-454E7511087F}" srcOrd="6" destOrd="0" parTransId="{A772CAAF-4714-4CAB-B88A-81B20AFCEF8A}" sibTransId="{E505DD0B-F080-4A83-8F51-E6E58A083C32}"/>
    <dgm:cxn modelId="{655AF6CB-7891-4A93-A456-F5A493F10AB8}" type="presOf" srcId="{226B521B-5C85-44B8-AE3B-67B2609978B1}" destId="{F8A8F7A9-9E88-4023-87F5-FF27F97F2BF5}" srcOrd="0" destOrd="0" presId="urn:microsoft.com/office/officeart/2008/layout/LinedList"/>
    <dgm:cxn modelId="{BBB6F4DB-6149-4FBE-A256-81A4F158B75A}" srcId="{136AA554-5096-4B7E-A289-ACC367F7918C}" destId="{226B521B-5C85-44B8-AE3B-67B2609978B1}" srcOrd="1" destOrd="0" parTransId="{E7F534D1-EB17-4D8B-9932-5E93B54668D0}" sibTransId="{00895EE2-FBE3-4E3A-B844-29BCBC9A5BEF}"/>
    <dgm:cxn modelId="{EFA1C8E0-A6F3-43FB-B6F2-0B75D6018D42}" srcId="{136AA554-5096-4B7E-A289-ACC367F7918C}" destId="{D008B36E-4017-4536-B5ED-EC52753F8D07}" srcOrd="2" destOrd="0" parTransId="{187C9778-56C8-455C-BFB9-05E1D99F6645}" sibTransId="{4E1C6E18-AC81-4305-B9DA-6C9F3DC3BC51}"/>
    <dgm:cxn modelId="{1EF730E5-0D00-401E-ACF4-B2DD3B5BD308}" type="presOf" srcId="{136AA554-5096-4B7E-A289-ACC367F7918C}" destId="{B16B2F68-9A29-4ADB-B3E8-D3C9DC2A21E8}" srcOrd="0" destOrd="0" presId="urn:microsoft.com/office/officeart/2008/layout/LinedList"/>
    <dgm:cxn modelId="{5AEE74E5-984A-4105-A60E-DB522E284C8C}" srcId="{136AA554-5096-4B7E-A289-ACC367F7918C}" destId="{36A687FD-1654-4BEE-A204-9D21B0994384}" srcOrd="7" destOrd="0" parTransId="{13F6DAF0-7831-4E25-9A96-8A35DEAD11F6}" sibTransId="{7317CB45-FE96-482C-A5F8-D9FFD3BABB88}"/>
    <dgm:cxn modelId="{D3FD00FD-22A3-468A-B07E-6D37042635D4}" type="presOf" srcId="{6A58E898-A404-45D5-97C3-454E7511087F}" destId="{241ED746-F6F9-476C-BDD4-7FA2937F821D}" srcOrd="0" destOrd="0" presId="urn:microsoft.com/office/officeart/2008/layout/LinedList"/>
    <dgm:cxn modelId="{84A6F8B0-9366-40D7-B7C1-1C411938C22A}" type="presParOf" srcId="{B16B2F68-9A29-4ADB-B3E8-D3C9DC2A21E8}" destId="{BC66A49A-C1A9-4FD1-844B-49E877554D8B}" srcOrd="0" destOrd="0" presId="urn:microsoft.com/office/officeart/2008/layout/LinedList"/>
    <dgm:cxn modelId="{C1296D29-F8DC-4AAC-83CC-667966B6D497}" type="presParOf" srcId="{B16B2F68-9A29-4ADB-B3E8-D3C9DC2A21E8}" destId="{7D2BB0B4-EB6F-4FEB-B308-F7F0057B8122}" srcOrd="1" destOrd="0" presId="urn:microsoft.com/office/officeart/2008/layout/LinedList"/>
    <dgm:cxn modelId="{F2E551FD-9311-44B8-A44E-F4CCF4930FC4}" type="presParOf" srcId="{7D2BB0B4-EB6F-4FEB-B308-F7F0057B8122}" destId="{0D9B4F2A-F986-47B5-91A3-F549186D79B0}" srcOrd="0" destOrd="0" presId="urn:microsoft.com/office/officeart/2008/layout/LinedList"/>
    <dgm:cxn modelId="{783037C8-2C07-4B2F-ABF8-0C97B9C8D66E}" type="presParOf" srcId="{7D2BB0B4-EB6F-4FEB-B308-F7F0057B8122}" destId="{4FC192EE-2AF8-41A3-A08D-CEFAF155E28E}" srcOrd="1" destOrd="0" presId="urn:microsoft.com/office/officeart/2008/layout/LinedList"/>
    <dgm:cxn modelId="{F9D97181-3CC9-4DF7-A2E7-0D16D13527DD}" type="presParOf" srcId="{B16B2F68-9A29-4ADB-B3E8-D3C9DC2A21E8}" destId="{9724F111-C4C3-428A-9B31-C756A3B4F992}" srcOrd="2" destOrd="0" presId="urn:microsoft.com/office/officeart/2008/layout/LinedList"/>
    <dgm:cxn modelId="{99D4F4F5-19D0-4978-9C9E-D82B17D1F55A}" type="presParOf" srcId="{B16B2F68-9A29-4ADB-B3E8-D3C9DC2A21E8}" destId="{4DDF9857-5C12-4425-A042-6C9B033F6E1C}" srcOrd="3" destOrd="0" presId="urn:microsoft.com/office/officeart/2008/layout/LinedList"/>
    <dgm:cxn modelId="{3D359F43-9667-4991-B647-CB21C8F484C0}" type="presParOf" srcId="{4DDF9857-5C12-4425-A042-6C9B033F6E1C}" destId="{F8A8F7A9-9E88-4023-87F5-FF27F97F2BF5}" srcOrd="0" destOrd="0" presId="urn:microsoft.com/office/officeart/2008/layout/LinedList"/>
    <dgm:cxn modelId="{5A6A03DA-447C-4CB0-926E-BFB01F51F67C}" type="presParOf" srcId="{4DDF9857-5C12-4425-A042-6C9B033F6E1C}" destId="{7B0A8562-87AF-4035-B7C3-6C92CEF8F522}" srcOrd="1" destOrd="0" presId="urn:microsoft.com/office/officeart/2008/layout/LinedList"/>
    <dgm:cxn modelId="{F72E3B24-D90B-4BAF-B5B9-50801AC9F942}" type="presParOf" srcId="{B16B2F68-9A29-4ADB-B3E8-D3C9DC2A21E8}" destId="{93820F33-3139-4A2E-8484-69E465EC4AB3}" srcOrd="4" destOrd="0" presId="urn:microsoft.com/office/officeart/2008/layout/LinedList"/>
    <dgm:cxn modelId="{81BD4BC8-4504-4028-B81D-E15A5A45179A}" type="presParOf" srcId="{B16B2F68-9A29-4ADB-B3E8-D3C9DC2A21E8}" destId="{97C94C62-7219-4AE4-9B2D-94E7A9FAFD64}" srcOrd="5" destOrd="0" presId="urn:microsoft.com/office/officeart/2008/layout/LinedList"/>
    <dgm:cxn modelId="{47D418EB-B958-41F8-9F8E-B611E52476D2}" type="presParOf" srcId="{97C94C62-7219-4AE4-9B2D-94E7A9FAFD64}" destId="{70BDC910-A10D-47CD-B9C9-F4B2F81A51B7}" srcOrd="0" destOrd="0" presId="urn:microsoft.com/office/officeart/2008/layout/LinedList"/>
    <dgm:cxn modelId="{41ACD63F-8419-4BE7-AC5F-1E1849340FDB}" type="presParOf" srcId="{97C94C62-7219-4AE4-9B2D-94E7A9FAFD64}" destId="{6A721537-7206-4453-94E6-6B4CD096462E}" srcOrd="1" destOrd="0" presId="urn:microsoft.com/office/officeart/2008/layout/LinedList"/>
    <dgm:cxn modelId="{1C84A39D-2D0A-4FCB-9E3F-BF1798B57D02}" type="presParOf" srcId="{B16B2F68-9A29-4ADB-B3E8-D3C9DC2A21E8}" destId="{40BA7DD7-55DE-46A7-88CF-4816DF22F69A}" srcOrd="6" destOrd="0" presId="urn:microsoft.com/office/officeart/2008/layout/LinedList"/>
    <dgm:cxn modelId="{0AF096F1-C41E-4E9B-9873-5AE79BAE44CF}" type="presParOf" srcId="{B16B2F68-9A29-4ADB-B3E8-D3C9DC2A21E8}" destId="{2DD5C633-0823-4AFC-9C8B-17FAE2DB8BFF}" srcOrd="7" destOrd="0" presId="urn:microsoft.com/office/officeart/2008/layout/LinedList"/>
    <dgm:cxn modelId="{D5178DC8-9377-4E2D-9D6D-AD609D64B497}" type="presParOf" srcId="{2DD5C633-0823-4AFC-9C8B-17FAE2DB8BFF}" destId="{89EA45C5-0242-461E-930D-76C9126A4FBB}" srcOrd="0" destOrd="0" presId="urn:microsoft.com/office/officeart/2008/layout/LinedList"/>
    <dgm:cxn modelId="{7788B488-9A39-44FF-9642-8C9C369A84C7}" type="presParOf" srcId="{2DD5C633-0823-4AFC-9C8B-17FAE2DB8BFF}" destId="{347D6C3B-4A6A-4342-8A8A-0639AEE54C69}" srcOrd="1" destOrd="0" presId="urn:microsoft.com/office/officeart/2008/layout/LinedList"/>
    <dgm:cxn modelId="{CE261C20-EAEA-49EE-9F54-240A8E20DDE3}" type="presParOf" srcId="{B16B2F68-9A29-4ADB-B3E8-D3C9DC2A21E8}" destId="{5F97BD58-DC78-4683-BF77-208405AC8561}" srcOrd="8" destOrd="0" presId="urn:microsoft.com/office/officeart/2008/layout/LinedList"/>
    <dgm:cxn modelId="{AD0E4E5E-83F6-41BB-8045-F65FBA4F9DAE}" type="presParOf" srcId="{B16B2F68-9A29-4ADB-B3E8-D3C9DC2A21E8}" destId="{B9D9445F-FBDA-44DE-A753-0A8D8A850ABC}" srcOrd="9" destOrd="0" presId="urn:microsoft.com/office/officeart/2008/layout/LinedList"/>
    <dgm:cxn modelId="{2D3BFF13-F8CD-425E-8450-45EF75E78F68}" type="presParOf" srcId="{B9D9445F-FBDA-44DE-A753-0A8D8A850ABC}" destId="{888EEEFA-0F20-44F8-BA33-323A8107D3C6}" srcOrd="0" destOrd="0" presId="urn:microsoft.com/office/officeart/2008/layout/LinedList"/>
    <dgm:cxn modelId="{CF31AB2B-6579-4B85-95B1-1F973A74706F}" type="presParOf" srcId="{B9D9445F-FBDA-44DE-A753-0A8D8A850ABC}" destId="{7A8F5858-DA5A-45CC-A544-387F24725E8A}" srcOrd="1" destOrd="0" presId="urn:microsoft.com/office/officeart/2008/layout/LinedList"/>
    <dgm:cxn modelId="{7349F83B-3662-4669-8CE3-C0030A31D245}" type="presParOf" srcId="{B16B2F68-9A29-4ADB-B3E8-D3C9DC2A21E8}" destId="{1021E6F5-FB5C-45E1-9B79-AB150EF53E39}" srcOrd="10" destOrd="0" presId="urn:microsoft.com/office/officeart/2008/layout/LinedList"/>
    <dgm:cxn modelId="{F56331C7-5D46-4979-B288-6F50AC32FA8E}" type="presParOf" srcId="{B16B2F68-9A29-4ADB-B3E8-D3C9DC2A21E8}" destId="{B0F8F8EC-D1D2-45BA-9F68-531F86BB2728}" srcOrd="11" destOrd="0" presId="urn:microsoft.com/office/officeart/2008/layout/LinedList"/>
    <dgm:cxn modelId="{6965E62C-6DA3-4452-9F17-CD547BDF8918}" type="presParOf" srcId="{B0F8F8EC-D1D2-45BA-9F68-531F86BB2728}" destId="{DC1D8676-B459-4C27-9B97-BF87860B7878}" srcOrd="0" destOrd="0" presId="urn:microsoft.com/office/officeart/2008/layout/LinedList"/>
    <dgm:cxn modelId="{20906D27-34A2-46F3-94AD-14C7BB7C2414}" type="presParOf" srcId="{B0F8F8EC-D1D2-45BA-9F68-531F86BB2728}" destId="{5768F47B-6EE9-448E-A297-BF01E9FC0924}" srcOrd="1" destOrd="0" presId="urn:microsoft.com/office/officeart/2008/layout/LinedList"/>
    <dgm:cxn modelId="{32BE8B80-2CDE-45FB-941F-99B2DC01995F}" type="presParOf" srcId="{B16B2F68-9A29-4ADB-B3E8-D3C9DC2A21E8}" destId="{385A409B-4000-46EE-B58B-0FD48516D9A8}" srcOrd="12" destOrd="0" presId="urn:microsoft.com/office/officeart/2008/layout/LinedList"/>
    <dgm:cxn modelId="{270A8884-1512-4C93-BB46-31D323DBC009}" type="presParOf" srcId="{B16B2F68-9A29-4ADB-B3E8-D3C9DC2A21E8}" destId="{3D3D0F9B-1A0E-491C-8DA1-3CC1A002C906}" srcOrd="13" destOrd="0" presId="urn:microsoft.com/office/officeart/2008/layout/LinedList"/>
    <dgm:cxn modelId="{C87EA92E-8F00-4B0F-B600-364C9A97FDBC}" type="presParOf" srcId="{3D3D0F9B-1A0E-491C-8DA1-3CC1A002C906}" destId="{241ED746-F6F9-476C-BDD4-7FA2937F821D}" srcOrd="0" destOrd="0" presId="urn:microsoft.com/office/officeart/2008/layout/LinedList"/>
    <dgm:cxn modelId="{63E556B2-5021-4113-933D-4FDB4C7F69B6}" type="presParOf" srcId="{3D3D0F9B-1A0E-491C-8DA1-3CC1A002C906}" destId="{267D50E6-D1EB-42A2-A827-1BF59016BB13}" srcOrd="1" destOrd="0" presId="urn:microsoft.com/office/officeart/2008/layout/LinedList"/>
    <dgm:cxn modelId="{7A9D12DE-1F90-4D92-9801-4BACBD1CF0C5}" type="presParOf" srcId="{B16B2F68-9A29-4ADB-B3E8-D3C9DC2A21E8}" destId="{63955359-B3B3-433B-B008-59B72D23A384}" srcOrd="14" destOrd="0" presId="urn:microsoft.com/office/officeart/2008/layout/LinedList"/>
    <dgm:cxn modelId="{7D07FE41-EF20-460D-B42B-7251CAB043DD}" type="presParOf" srcId="{B16B2F68-9A29-4ADB-B3E8-D3C9DC2A21E8}" destId="{8CD6C663-7D63-4809-A375-73A2D386F78D}" srcOrd="15" destOrd="0" presId="urn:microsoft.com/office/officeart/2008/layout/LinedList"/>
    <dgm:cxn modelId="{782D8EE2-8552-4E58-B302-208F4A8AD4BF}" type="presParOf" srcId="{8CD6C663-7D63-4809-A375-73A2D386F78D}" destId="{8D734BD2-754F-4227-B719-D82D6E6BFA80}" srcOrd="0" destOrd="0" presId="urn:microsoft.com/office/officeart/2008/layout/LinedList"/>
    <dgm:cxn modelId="{278FFBA1-7BF3-4EB4-8ADF-79B7C4F46382}" type="presParOf" srcId="{8CD6C663-7D63-4809-A375-73A2D386F78D}" destId="{B1D9EA88-81CB-42BB-9217-3FDD12E344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BF787-4201-4780-A54E-5E4C49AC68B3}">
      <dsp:nvSpPr>
        <dsp:cNvPr id="0" name=""/>
        <dsp:cNvSpPr/>
      </dsp:nvSpPr>
      <dsp:spPr>
        <a:xfrm>
          <a:off x="0" y="909334"/>
          <a:ext cx="8306435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sans-serif"/>
            </a:rPr>
            <a:t>Copernicus se </a:t>
          </a:r>
          <a:r>
            <a:rPr lang="en-US" sz="3000" b="1" kern="1200" dirty="0" err="1">
              <a:latin typeface="sans-serif"/>
            </a:rPr>
            <a:t>sastoji</a:t>
          </a:r>
          <a:r>
            <a:rPr lang="en-US" sz="3000" b="1" kern="1200" dirty="0">
              <a:latin typeface="sans-serif"/>
            </a:rPr>
            <a:t> od 6 Sentinel </a:t>
          </a:r>
          <a:r>
            <a:rPr lang="en-US" sz="3000" b="1" kern="1200" dirty="0" err="1">
              <a:latin typeface="sans-serif"/>
            </a:rPr>
            <a:t>satelita</a:t>
          </a:r>
          <a:endParaRPr lang="en-US" sz="3000" kern="1200" dirty="0">
            <a:latin typeface="sans-serif"/>
          </a:endParaRPr>
        </a:p>
      </dsp:txBody>
      <dsp:txXfrm>
        <a:off x="59399" y="968733"/>
        <a:ext cx="8187637" cy="1098002"/>
      </dsp:txXfrm>
    </dsp:sp>
    <dsp:sp modelId="{D02D8D85-EF63-454F-917B-AB2284827D65}">
      <dsp:nvSpPr>
        <dsp:cNvPr id="0" name=""/>
        <dsp:cNvSpPr/>
      </dsp:nvSpPr>
      <dsp:spPr>
        <a:xfrm>
          <a:off x="0" y="2313334"/>
          <a:ext cx="8306435" cy="1216800"/>
        </a:xfrm>
        <a:prstGeom prst="roundRect">
          <a:avLst/>
        </a:prstGeom>
        <a:solidFill>
          <a:schemeClr val="accent2">
            <a:hueOff val="-9308578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sans-serif"/>
            </a:rPr>
            <a:t>2014. </a:t>
          </a:r>
          <a:r>
            <a:rPr lang="en-US" sz="3000" kern="1200" dirty="0" err="1">
              <a:latin typeface="sans-serif"/>
            </a:rPr>
            <a:t>godine</a:t>
          </a:r>
          <a:r>
            <a:rPr lang="en-US" sz="3000" kern="1200" dirty="0">
              <a:latin typeface="sans-serif"/>
            </a:rPr>
            <a:t> </a:t>
          </a:r>
          <a:r>
            <a:rPr lang="en-US" sz="3000" kern="1200" dirty="0" err="1">
              <a:latin typeface="sans-serif"/>
            </a:rPr>
            <a:t>prvo</a:t>
          </a:r>
          <a:r>
            <a:rPr lang="en-US" sz="3000" kern="1200" dirty="0">
              <a:latin typeface="sans-serif"/>
            </a:rPr>
            <a:t> </a:t>
          </a:r>
          <a:r>
            <a:rPr lang="en-US" sz="3000" kern="1200" dirty="0" err="1">
              <a:latin typeface="sans-serif"/>
            </a:rPr>
            <a:t>lansiranje</a:t>
          </a:r>
          <a:r>
            <a:rPr lang="en-US" sz="3000" kern="1200" dirty="0">
              <a:latin typeface="sans-serif"/>
            </a:rPr>
            <a:t> </a:t>
          </a:r>
          <a:r>
            <a:rPr lang="en-US" sz="3000" kern="1200" dirty="0" err="1">
              <a:latin typeface="sans-serif"/>
            </a:rPr>
            <a:t>satelita</a:t>
          </a:r>
          <a:r>
            <a:rPr lang="en-US" sz="3000" kern="1200" dirty="0">
              <a:latin typeface="sans-serif"/>
            </a:rPr>
            <a:t> Sentinel 1A </a:t>
          </a:r>
        </a:p>
      </dsp:txBody>
      <dsp:txXfrm>
        <a:off x="59399" y="2372733"/>
        <a:ext cx="8187637" cy="1098002"/>
      </dsp:txXfrm>
    </dsp:sp>
    <dsp:sp modelId="{BADFB2D3-475A-4043-9A20-4333822E3249}">
      <dsp:nvSpPr>
        <dsp:cNvPr id="0" name=""/>
        <dsp:cNvSpPr/>
      </dsp:nvSpPr>
      <dsp:spPr>
        <a:xfrm>
          <a:off x="0" y="3717334"/>
          <a:ext cx="8306435" cy="1216800"/>
        </a:xfrm>
        <a:prstGeom prst="roundRect">
          <a:avLst/>
        </a:prstGeom>
        <a:solidFill>
          <a:schemeClr val="accent2">
            <a:hueOff val="-18617157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sans-serif"/>
            </a:rPr>
            <a:t>Do 2030. </a:t>
          </a:r>
          <a:r>
            <a:rPr lang="en-US" sz="3000" kern="1200" dirty="0" err="1">
              <a:latin typeface="sans-serif"/>
            </a:rPr>
            <a:t>godine</a:t>
          </a:r>
          <a:r>
            <a:rPr lang="en-US" sz="3000" kern="1200" dirty="0">
              <a:latin typeface="sans-serif"/>
            </a:rPr>
            <a:t> </a:t>
          </a:r>
          <a:r>
            <a:rPr lang="en-US" sz="3000" kern="1200" dirty="0" err="1">
              <a:latin typeface="sans-serif"/>
            </a:rPr>
            <a:t>planirano</a:t>
          </a:r>
          <a:r>
            <a:rPr lang="en-US" sz="3000" kern="1200" dirty="0">
              <a:latin typeface="sans-serif"/>
            </a:rPr>
            <a:t> </a:t>
          </a:r>
          <a:r>
            <a:rPr lang="en-US" sz="3000" kern="1200" dirty="0" err="1">
              <a:latin typeface="sans-serif"/>
            </a:rPr>
            <a:t>lansiranje</a:t>
          </a:r>
          <a:r>
            <a:rPr lang="en-US" sz="3000" kern="1200" dirty="0">
              <a:latin typeface="sans-serif"/>
            </a:rPr>
            <a:t> 20 </a:t>
          </a:r>
          <a:r>
            <a:rPr lang="en-US" sz="3000" kern="1200" dirty="0" err="1">
              <a:latin typeface="sans-serif"/>
            </a:rPr>
            <a:t>satelita</a:t>
          </a:r>
          <a:r>
            <a:rPr lang="en-US" sz="3000" kern="1200" dirty="0">
              <a:latin typeface="sans-serif"/>
            </a:rPr>
            <a:t>. </a:t>
          </a:r>
        </a:p>
      </dsp:txBody>
      <dsp:txXfrm>
        <a:off x="59399" y="3776733"/>
        <a:ext cx="8187637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6A49A-C1A9-4FD1-844B-49E877554D8B}">
      <dsp:nvSpPr>
        <dsp:cNvPr id="0" name=""/>
        <dsp:cNvSpPr/>
      </dsp:nvSpPr>
      <dsp:spPr>
        <a:xfrm>
          <a:off x="0" y="0"/>
          <a:ext cx="6173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B4F2A-F986-47B5-91A3-F549186D79B0}">
      <dsp:nvSpPr>
        <dsp:cNvPr id="0" name=""/>
        <dsp:cNvSpPr/>
      </dsp:nvSpPr>
      <dsp:spPr>
        <a:xfrm>
          <a:off x="0" y="0"/>
          <a:ext cx="6173409" cy="73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>
            <a:latin typeface="sans-serif"/>
          </a:endParaRPr>
        </a:p>
      </dsp:txBody>
      <dsp:txXfrm>
        <a:off x="0" y="0"/>
        <a:ext cx="6173409" cy="730433"/>
      </dsp:txXfrm>
    </dsp:sp>
    <dsp:sp modelId="{9724F111-C4C3-428A-9B31-C756A3B4F992}">
      <dsp:nvSpPr>
        <dsp:cNvPr id="0" name=""/>
        <dsp:cNvSpPr/>
      </dsp:nvSpPr>
      <dsp:spPr>
        <a:xfrm>
          <a:off x="0" y="730433"/>
          <a:ext cx="617340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8F7A9-9E88-4023-87F5-FF27F97F2BF5}">
      <dsp:nvSpPr>
        <dsp:cNvPr id="0" name=""/>
        <dsp:cNvSpPr/>
      </dsp:nvSpPr>
      <dsp:spPr>
        <a:xfrm>
          <a:off x="0" y="730433"/>
          <a:ext cx="6173409" cy="73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>
              <a:latin typeface="sans-serif"/>
            </a:rPr>
            <a:t>Šest</a:t>
          </a:r>
          <a:r>
            <a:rPr lang="en-US" sz="3000" kern="1200" dirty="0">
              <a:latin typeface="sans-serif"/>
            </a:rPr>
            <a:t> </a:t>
          </a:r>
          <a:r>
            <a:rPr lang="en-US" sz="3000" kern="1200" dirty="0" err="1">
              <a:latin typeface="sans-serif"/>
            </a:rPr>
            <a:t>tematskih</a:t>
          </a:r>
          <a:r>
            <a:rPr lang="en-US" sz="3000" kern="1200" dirty="0">
              <a:latin typeface="sans-serif"/>
            </a:rPr>
            <a:t> </a:t>
          </a:r>
          <a:r>
            <a:rPr lang="en-US" sz="3000" kern="1200" dirty="0" err="1">
              <a:latin typeface="sans-serif"/>
            </a:rPr>
            <a:t>područja</a:t>
          </a:r>
          <a:r>
            <a:rPr lang="en-US" sz="3000" kern="1200" dirty="0">
              <a:latin typeface="sans-serif"/>
            </a:rPr>
            <a:t>:</a:t>
          </a:r>
        </a:p>
      </dsp:txBody>
      <dsp:txXfrm>
        <a:off x="0" y="730433"/>
        <a:ext cx="6173409" cy="730433"/>
      </dsp:txXfrm>
    </dsp:sp>
    <dsp:sp modelId="{93820F33-3139-4A2E-8484-69E465EC4AB3}">
      <dsp:nvSpPr>
        <dsp:cNvPr id="0" name=""/>
        <dsp:cNvSpPr/>
      </dsp:nvSpPr>
      <dsp:spPr>
        <a:xfrm>
          <a:off x="0" y="1460867"/>
          <a:ext cx="617340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BDC910-A10D-47CD-B9C9-F4B2F81A51B7}">
      <dsp:nvSpPr>
        <dsp:cNvPr id="0" name=""/>
        <dsp:cNvSpPr/>
      </dsp:nvSpPr>
      <dsp:spPr>
        <a:xfrm>
          <a:off x="0" y="1460867"/>
          <a:ext cx="6173409" cy="73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latin typeface="sans-serif"/>
            </a:rPr>
            <a:t>Atmosfera</a:t>
          </a:r>
          <a:r>
            <a:rPr lang="en-US" sz="3000" b="1" kern="1200" dirty="0">
              <a:latin typeface="sans-serif"/>
            </a:rPr>
            <a:t> </a:t>
          </a:r>
          <a:endParaRPr lang="en-US" sz="3000" kern="1200" dirty="0">
            <a:latin typeface="sans-serif"/>
          </a:endParaRPr>
        </a:p>
      </dsp:txBody>
      <dsp:txXfrm>
        <a:off x="0" y="1460867"/>
        <a:ext cx="6173409" cy="730433"/>
      </dsp:txXfrm>
    </dsp:sp>
    <dsp:sp modelId="{40BA7DD7-55DE-46A7-88CF-4816DF22F69A}">
      <dsp:nvSpPr>
        <dsp:cNvPr id="0" name=""/>
        <dsp:cNvSpPr/>
      </dsp:nvSpPr>
      <dsp:spPr>
        <a:xfrm>
          <a:off x="0" y="2191300"/>
          <a:ext cx="617340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A45C5-0242-461E-930D-76C9126A4FBB}">
      <dsp:nvSpPr>
        <dsp:cNvPr id="0" name=""/>
        <dsp:cNvSpPr/>
      </dsp:nvSpPr>
      <dsp:spPr>
        <a:xfrm>
          <a:off x="0" y="2191300"/>
          <a:ext cx="6173409" cy="73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sans-serif"/>
            </a:rPr>
            <a:t>More</a:t>
          </a:r>
          <a:endParaRPr lang="en-US" sz="3000" kern="1200" dirty="0">
            <a:latin typeface="sans-serif"/>
          </a:endParaRPr>
        </a:p>
      </dsp:txBody>
      <dsp:txXfrm>
        <a:off x="0" y="2191300"/>
        <a:ext cx="6173409" cy="730433"/>
      </dsp:txXfrm>
    </dsp:sp>
    <dsp:sp modelId="{5F97BD58-DC78-4683-BF77-208405AC8561}">
      <dsp:nvSpPr>
        <dsp:cNvPr id="0" name=""/>
        <dsp:cNvSpPr/>
      </dsp:nvSpPr>
      <dsp:spPr>
        <a:xfrm>
          <a:off x="0" y="2921734"/>
          <a:ext cx="617340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EFA-0F20-44F8-BA33-323A8107D3C6}">
      <dsp:nvSpPr>
        <dsp:cNvPr id="0" name=""/>
        <dsp:cNvSpPr/>
      </dsp:nvSpPr>
      <dsp:spPr>
        <a:xfrm>
          <a:off x="0" y="2921734"/>
          <a:ext cx="6173409" cy="73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latin typeface="sans-serif"/>
            </a:rPr>
            <a:t>Zemljina</a:t>
          </a:r>
          <a:r>
            <a:rPr lang="en-US" sz="3000" b="1" kern="1200" dirty="0">
              <a:latin typeface="sans-serif"/>
            </a:rPr>
            <a:t> </a:t>
          </a:r>
          <a:r>
            <a:rPr lang="en-US" sz="3000" b="1" kern="1200" dirty="0" err="1">
              <a:latin typeface="sans-serif"/>
            </a:rPr>
            <a:t>površin</a:t>
          </a:r>
          <a:r>
            <a:rPr lang="hr-HR" sz="3000" b="1" kern="1200" dirty="0">
              <a:latin typeface="sans-serif"/>
            </a:rPr>
            <a:t>a</a:t>
          </a:r>
          <a:endParaRPr lang="en-US" sz="3000" kern="1200" dirty="0">
            <a:latin typeface="sans-serif"/>
          </a:endParaRPr>
        </a:p>
      </dsp:txBody>
      <dsp:txXfrm>
        <a:off x="0" y="2921734"/>
        <a:ext cx="6173409" cy="730433"/>
      </dsp:txXfrm>
    </dsp:sp>
    <dsp:sp modelId="{1021E6F5-FB5C-45E1-9B79-AB150EF53E39}">
      <dsp:nvSpPr>
        <dsp:cNvPr id="0" name=""/>
        <dsp:cNvSpPr/>
      </dsp:nvSpPr>
      <dsp:spPr>
        <a:xfrm>
          <a:off x="0" y="3652168"/>
          <a:ext cx="617340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D8676-B459-4C27-9B97-BF87860B7878}">
      <dsp:nvSpPr>
        <dsp:cNvPr id="0" name=""/>
        <dsp:cNvSpPr/>
      </dsp:nvSpPr>
      <dsp:spPr>
        <a:xfrm>
          <a:off x="0" y="3652168"/>
          <a:ext cx="6173409" cy="73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latin typeface="sans-serif"/>
            </a:rPr>
            <a:t>Klimatske promjene</a:t>
          </a:r>
          <a:endParaRPr lang="en-US" sz="3000" kern="1200">
            <a:latin typeface="sans-serif"/>
          </a:endParaRPr>
        </a:p>
      </dsp:txBody>
      <dsp:txXfrm>
        <a:off x="0" y="3652168"/>
        <a:ext cx="6173409" cy="730433"/>
      </dsp:txXfrm>
    </dsp:sp>
    <dsp:sp modelId="{385A409B-4000-46EE-B58B-0FD48516D9A8}">
      <dsp:nvSpPr>
        <dsp:cNvPr id="0" name=""/>
        <dsp:cNvSpPr/>
      </dsp:nvSpPr>
      <dsp:spPr>
        <a:xfrm>
          <a:off x="0" y="4382601"/>
          <a:ext cx="617340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ED746-F6F9-476C-BDD4-7FA2937F821D}">
      <dsp:nvSpPr>
        <dsp:cNvPr id="0" name=""/>
        <dsp:cNvSpPr/>
      </dsp:nvSpPr>
      <dsp:spPr>
        <a:xfrm>
          <a:off x="0" y="4382601"/>
          <a:ext cx="6173409" cy="73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latin typeface="sans-serif"/>
            </a:rPr>
            <a:t>Upravljanje hitnim situacijama</a:t>
          </a:r>
          <a:endParaRPr lang="en-US" sz="3000" kern="1200">
            <a:latin typeface="sans-serif"/>
          </a:endParaRPr>
        </a:p>
      </dsp:txBody>
      <dsp:txXfrm>
        <a:off x="0" y="4382601"/>
        <a:ext cx="6173409" cy="730433"/>
      </dsp:txXfrm>
    </dsp:sp>
    <dsp:sp modelId="{63955359-B3B3-433B-B008-59B72D23A384}">
      <dsp:nvSpPr>
        <dsp:cNvPr id="0" name=""/>
        <dsp:cNvSpPr/>
      </dsp:nvSpPr>
      <dsp:spPr>
        <a:xfrm>
          <a:off x="0" y="5113035"/>
          <a:ext cx="617340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34BD2-754F-4227-B719-D82D6E6BFA80}">
      <dsp:nvSpPr>
        <dsp:cNvPr id="0" name=""/>
        <dsp:cNvSpPr/>
      </dsp:nvSpPr>
      <dsp:spPr>
        <a:xfrm>
          <a:off x="0" y="5113035"/>
          <a:ext cx="6173409" cy="73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 err="1">
              <a:latin typeface="sans-serif"/>
            </a:rPr>
            <a:t>Sigurnost</a:t>
          </a:r>
          <a:r>
            <a:rPr lang="en-US" sz="3000" b="1" kern="1200" dirty="0">
              <a:latin typeface="sans-serif"/>
            </a:rPr>
            <a:t> </a:t>
          </a:r>
          <a:endParaRPr lang="en-US" sz="3000" kern="1200" dirty="0">
            <a:latin typeface="sans-serif"/>
          </a:endParaRPr>
        </a:p>
      </dsp:txBody>
      <dsp:txXfrm>
        <a:off x="0" y="5113035"/>
        <a:ext cx="6173409" cy="730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805A3D8B-EE6D-4F9D-966F-4C4A6830B6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1EBBBF1-FE41-4255-B1E0-34F94FF738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8563E-DAC2-414B-BE7F-C90EC1EE2165}" type="datetime1">
              <a:rPr lang="hr-HR" smtClean="0"/>
              <a:t>29.3.2023.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2D7ACCB-EE64-4E56-A4DF-84BDF41D4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764CD42-5673-4F31-8A4F-C67AB6923A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4E592-1DFC-4E7A-A0C7-9A7F78B07D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0157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25T19:42:46.8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17854 7456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25T19:42:46.8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17261 7668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3-25T19:42:46.8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17261 7668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302AD-4179-408C-A95A-3B7A8F39F9EE}" type="datetime1">
              <a:rPr lang="hr-HR" smtClean="0"/>
              <a:pPr/>
              <a:t>29.3.2023.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51427-C361-48E0-8F0D-1E71E47651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8924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351427-C361-48E0-8F0D-1E71E47651B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873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5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05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1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8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0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7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5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4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3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ita.cota1@skole.h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mailto:mia.cuk@skole.hr" TargetMode="External"/><Relationship Id="rId4" Type="http://schemas.openxmlformats.org/officeDocument/2006/relationships/hyperlink" Target="mailto:ivana.maric-zerdun@skole.h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ciklopedija.hr/natuknica.aspx?ID=2485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ernicus.eu/en/media/images/copernicus-logo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ernicus.eu/en/media/images/copernicus-log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sa.int/ESA_Multimedia/Videos/2016/08/Sentinel-2_global_coverage?source=post_page---------------------------" TargetMode="External"/><Relationship Id="rId3" Type="http://schemas.microsoft.com/office/2007/relationships/media" Target="../media/media1.mp4"/><Relationship Id="rId7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sa.int/ESA_Multimedia/Images/2014/04/Sentinel_family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www.sentinel-hub.com/explore/eobrowser/" TargetMode="External"/><Relationship Id="rId7" Type="http://schemas.openxmlformats.org/officeDocument/2006/relationships/customXml" Target="../ink/ink3.xml"/><Relationship Id="rId2" Type="http://schemas.openxmlformats.org/officeDocument/2006/relationships/hyperlink" Target="https://www.sentinel-hub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18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 264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67" name="Freeform: Shape 266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69" name="Freeform: Shape 268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71" name="Freeform: Shape 270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73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2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291" name="Rectangle 29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95" name="Top Left">
            <a:extLst>
              <a:ext uri="{FF2B5EF4-FFF2-40B4-BE49-F238E27FC236}">
                <a16:creationId xmlns:a16="http://schemas.microsoft.com/office/drawing/2014/main" id="{30304B26-4E93-4D42-9303-06EC0DF7D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9D50E42-8AE6-4F93-A973-3F53687A6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3F895F7B-FE45-4788-A637-58160B0E3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707B1D17-39B5-4E7E-B08C-3C4EBB4F8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39AE22F5-DF03-4C61-8BEE-1FC173372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C2BB2571-57DF-4289-972B-5FF20F167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3C365055-B37D-4DA1-AA3E-27D2C509E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AFD7CA75-FC5F-4FF5-8A33-793D0280F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E19D9A18-3CF4-414E-AF23-AAEE1C8508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917673" y="931121"/>
            <a:ext cx="5605358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1200"/>
              </a:spcAft>
            </a:pPr>
            <a:r>
              <a:rPr lang="en-US" sz="4000" kern="1200" dirty="0">
                <a:latin typeface="sans-serif"/>
              </a:rPr>
              <a:t>POGLED IZ SVEMIRA</a:t>
            </a:r>
            <a:br>
              <a:rPr lang="en-US" sz="4000" kern="1200" dirty="0">
                <a:latin typeface="sans-serif"/>
              </a:rPr>
            </a:br>
            <a:r>
              <a:rPr lang="en-US" sz="4000" kern="1200" dirty="0">
                <a:latin typeface="sans-serif"/>
              </a:rPr>
              <a:t>Rovinj, CUC 2023</a:t>
            </a:r>
            <a:r>
              <a:rPr lang="en-US" sz="4000" dirty="0">
                <a:latin typeface="sans-serif"/>
              </a:rPr>
              <a:t>.</a:t>
            </a:r>
            <a:endParaRPr lang="en-US" sz="4000" kern="1200" dirty="0">
              <a:solidFill>
                <a:schemeClr val="tx2"/>
              </a:solidFill>
              <a:latin typeface="sans-serif"/>
            </a:endParaRPr>
          </a:p>
          <a:p>
            <a:pPr algn="l"/>
            <a:endParaRPr lang="en-US" sz="4000" kern="1200" dirty="0">
              <a:solidFill>
                <a:schemeClr val="tx2"/>
              </a:solidFill>
              <a:latin typeface="sans-serif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66396" y="2654085"/>
            <a:ext cx="5383270" cy="174546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000" dirty="0">
                <a:latin typeface="sans-serif"/>
                <a:cs typeface="Segoe UI"/>
              </a:rPr>
              <a:t>OŠ Trilj, Trilj</a:t>
            </a:r>
          </a:p>
          <a:p>
            <a:pPr algn="l"/>
            <a:r>
              <a:rPr lang="en-US" sz="3000" dirty="0">
                <a:latin typeface="sans-serif"/>
              </a:rPr>
              <a:t>Anita Čota, Ivana Marić </a:t>
            </a:r>
            <a:r>
              <a:rPr lang="en-US" sz="3000" dirty="0" err="1">
                <a:latin typeface="sans-serif"/>
              </a:rPr>
              <a:t>Zerdun</a:t>
            </a:r>
            <a:r>
              <a:rPr lang="en-US" sz="3000" dirty="0">
                <a:latin typeface="sans-serif"/>
              </a:rPr>
              <a:t>, Mia </a:t>
            </a:r>
            <a:r>
              <a:rPr lang="en-US" sz="3000" dirty="0" err="1">
                <a:latin typeface="sans-serif"/>
              </a:rPr>
              <a:t>Ćuk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Vuco</a:t>
            </a:r>
            <a:endParaRPr lang="en-US" sz="3000" dirty="0" err="1">
              <a:latin typeface="sans-serif"/>
              <a:cs typeface="Segoe UI"/>
            </a:endParaRPr>
          </a:p>
          <a:p>
            <a:pPr algn="l"/>
            <a:r>
              <a:rPr lang="en-US" sz="3000" dirty="0">
                <a:latin typeface="sans-serif"/>
                <a:hlinkClick r:id="rId3"/>
              </a:rPr>
              <a:t>anita.cota1@skole.hr</a:t>
            </a:r>
            <a:r>
              <a:rPr lang="en-US" sz="3000" dirty="0">
                <a:latin typeface="sans-serif"/>
              </a:rPr>
              <a:t>, </a:t>
            </a:r>
            <a:r>
              <a:rPr lang="en-US" sz="3000" dirty="0">
                <a:latin typeface="sans-serif"/>
                <a:hlinkClick r:id="rId4"/>
              </a:rPr>
              <a:t>ivana.maric-zerdun@skole.hr</a:t>
            </a:r>
            <a:r>
              <a:rPr lang="en-US" sz="3000" dirty="0">
                <a:latin typeface="sans-serif"/>
              </a:rPr>
              <a:t>, </a:t>
            </a:r>
            <a:r>
              <a:rPr lang="en-US" sz="3000" dirty="0">
                <a:latin typeface="sans-serif"/>
                <a:hlinkClick r:id="rId5"/>
              </a:rPr>
              <a:t>mia.cuk@skole.hr</a:t>
            </a:r>
            <a:r>
              <a:rPr lang="en-US" sz="3000" dirty="0">
                <a:latin typeface="sans-serif"/>
              </a:rPr>
              <a:t> </a:t>
            </a:r>
            <a:endParaRPr lang="en-US" sz="3000" dirty="0">
              <a:latin typeface="sans-serif"/>
              <a:cs typeface="Segoe UI"/>
            </a:endParaRPr>
          </a:p>
        </p:txBody>
      </p:sp>
      <p:grpSp>
        <p:nvGrpSpPr>
          <p:cNvPr id="305" name="Bottom Right">
            <a:extLst>
              <a:ext uri="{FF2B5EF4-FFF2-40B4-BE49-F238E27FC236}">
                <a16:creationId xmlns:a16="http://schemas.microsoft.com/office/drawing/2014/main" id="{E7402E95-8FA3-4E79-AAA0-5B934639E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ED9EFCA6-0946-4FBA-BAFC-FEFAD2D4A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07" name="Graphic 157">
              <a:extLst>
                <a:ext uri="{FF2B5EF4-FFF2-40B4-BE49-F238E27FC236}">
                  <a16:creationId xmlns:a16="http://schemas.microsoft.com/office/drawing/2014/main" id="{F01A7F6A-E6E7-4C35-8107-15FE2F27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582E4DFD-9408-4EDC-B7C5-4A90954FAE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52884DF8-D5DC-4034-9610-AA4270D2E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5C13311-ADA6-4A2D-9222-5250B14E55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BFC89B4D-4394-447B-B6E9-8AF0727C07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34AEF5EC-7628-4B01-B152-4C3B9FAF4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1F05E8-CE70-4333-9052-2C9AB4DF3C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F87BF52B-B229-46B9-A3A2-7B263D87C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4CE6D305-9706-4184-870D-5FC249F05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DC2B0D-299F-06D9-751E-1B39BCBA16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30" r="26306" b="-1"/>
          <a:stretch/>
        </p:blipFill>
        <p:spPr>
          <a:xfrm>
            <a:off x="6680186" y="257745"/>
            <a:ext cx="5511814" cy="60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3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Top left">
            <a:extLst>
              <a:ext uri="{FF2B5EF4-FFF2-40B4-BE49-F238E27FC236}">
                <a16:creationId xmlns:a16="http://schemas.microsoft.com/office/drawing/2014/main" id="{555A4878-58A8-466B-9CBB-D9C7B73A2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2C0347-99C5-457C-96BB-964EC3D6C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22603B-EA7A-4479-B7AC-21C445B55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7DEB95-C59D-43A3-8917-33FEA62ED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134DECB-B9DE-4F19-AF07-7512192CE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BDF02D3-B136-436A-B60D-8623E141C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A32DDDB-0980-4A0E-B46C-42D6F991A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69902D1-15A0-47B3-9568-3682CFE02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Bottom Right">
            <a:extLst>
              <a:ext uri="{FF2B5EF4-FFF2-40B4-BE49-F238E27FC236}">
                <a16:creationId xmlns:a16="http://schemas.microsoft.com/office/drawing/2014/main" id="{D54E906B-A561-4AF4-8778-C71C4014C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957CE3-D5C1-49C7-A2EF-BB2C9D8E2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5" name="Graphic 157">
              <a:extLst>
                <a:ext uri="{FF2B5EF4-FFF2-40B4-BE49-F238E27FC236}">
                  <a16:creationId xmlns:a16="http://schemas.microsoft.com/office/drawing/2014/main" id="{AA5E7F3F-DF80-4388-B56C-AA2269774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816041A-E8E1-4D5E-B2F4-36DCBEDEC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33BD682-B608-4AA9-B3E6-8883805EEF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980DE96-1998-4FE0-8ED8-FD0CFC005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0187CFE-945B-4C8D-9D10-CE1605FC19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6A2D49C-487B-4669-B4F2-EA9D7120ED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915D840-3D9A-4803-8DEE-9F8AC1A280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4C46D1C-C09D-4793-8B90-E9E120A3B6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0049168-7CC2-4B53-ADD4-F3B1D9816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730D5AD3-CF76-1CAB-BFDC-691A5DEF3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6" r="-1" b="8135"/>
          <a:stretch/>
        </p:blipFill>
        <p:spPr>
          <a:xfrm>
            <a:off x="2325134" y="123168"/>
            <a:ext cx="6587993" cy="4680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388B902-E024-FD2B-4B78-B01F0C484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280" y="5211655"/>
            <a:ext cx="10395687" cy="10115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3000" b="1" dirty="0" err="1">
                <a:latin typeface="sans-serif"/>
                <a:ea typeface="+mn-lt"/>
                <a:cs typeface="+mn-lt"/>
              </a:rPr>
              <a:t>Lokacija</a:t>
            </a:r>
            <a:r>
              <a:rPr lang="en-US" sz="3000" b="1" dirty="0">
                <a:latin typeface="sans-serif"/>
                <a:ea typeface="+mn-lt"/>
                <a:cs typeface="+mn-lt"/>
              </a:rPr>
              <a:t>: Alpe, 5. </a:t>
            </a:r>
            <a:r>
              <a:rPr lang="en-US" sz="3000" b="1" dirty="0" err="1">
                <a:latin typeface="sans-serif"/>
                <a:ea typeface="+mn-lt"/>
                <a:cs typeface="+mn-lt"/>
              </a:rPr>
              <a:t>ožujka</a:t>
            </a:r>
            <a:r>
              <a:rPr lang="en-US" sz="3000" b="1" dirty="0">
                <a:latin typeface="sans-serif"/>
                <a:ea typeface="+mn-lt"/>
                <a:cs typeface="+mn-lt"/>
              </a:rPr>
              <a:t> 2023.</a:t>
            </a:r>
            <a:br>
              <a:rPr lang="en-US" sz="3000" b="1" dirty="0">
                <a:latin typeface="sans-serif"/>
                <a:ea typeface="+mn-lt"/>
                <a:cs typeface="+mn-lt"/>
              </a:rPr>
            </a:br>
            <a:r>
              <a:rPr lang="en-US" sz="3000" dirty="0">
                <a:latin typeface="sans-serif"/>
                <a:cs typeface="Segoe UI"/>
              </a:rPr>
              <a:t>Alpe </a:t>
            </a:r>
            <a:r>
              <a:rPr lang="en-US" sz="3000" dirty="0" err="1">
                <a:latin typeface="sans-serif"/>
                <a:cs typeface="Segoe UI"/>
              </a:rPr>
              <a:t>bilježe</a:t>
            </a:r>
            <a:r>
              <a:rPr lang="en-US" sz="3000" dirty="0">
                <a:latin typeface="sans-serif"/>
                <a:cs typeface="Segoe UI"/>
              </a:rPr>
              <a:t> </a:t>
            </a:r>
            <a:r>
              <a:rPr lang="en-US" sz="3000" dirty="0" err="1">
                <a:latin typeface="sans-serif"/>
                <a:cs typeface="Segoe UI"/>
              </a:rPr>
              <a:t>rekordno</a:t>
            </a:r>
            <a:r>
              <a:rPr lang="en-US" sz="3000" dirty="0">
                <a:latin typeface="sans-serif"/>
                <a:cs typeface="Segoe UI"/>
              </a:rPr>
              <a:t> </a:t>
            </a:r>
            <a:r>
              <a:rPr lang="en-US" sz="3000" dirty="0" err="1">
                <a:latin typeface="sans-serif"/>
                <a:cs typeface="Segoe UI"/>
              </a:rPr>
              <a:t>nisku</a:t>
            </a:r>
            <a:r>
              <a:rPr lang="en-US" sz="3000" dirty="0">
                <a:latin typeface="sans-serif"/>
                <a:cs typeface="Segoe UI"/>
              </a:rPr>
              <a:t> </a:t>
            </a:r>
            <a:r>
              <a:rPr lang="en-US" sz="3000" dirty="0" err="1">
                <a:latin typeface="sans-serif"/>
                <a:cs typeface="Segoe UI"/>
              </a:rPr>
              <a:t>prekrivenost</a:t>
            </a:r>
            <a:r>
              <a:rPr lang="en-US" sz="3000" dirty="0">
                <a:latin typeface="sans-serif"/>
                <a:cs typeface="Segoe UI"/>
              </a:rPr>
              <a:t> </a:t>
            </a:r>
            <a:r>
              <a:rPr lang="en-US" sz="3000" dirty="0" err="1">
                <a:latin typeface="sans-serif"/>
                <a:cs typeface="Segoe UI"/>
              </a:rPr>
              <a:t>snijegom</a:t>
            </a:r>
            <a:r>
              <a:rPr lang="hr-HR" sz="3000" dirty="0">
                <a:latin typeface="sans-serif"/>
                <a:cs typeface="Segoe UI"/>
              </a:rPr>
              <a:t>.</a:t>
            </a:r>
            <a:endParaRPr lang="en-US" sz="3000" dirty="0">
              <a:latin typeface="sans-serif"/>
              <a:cs typeface="Segoe UI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2285A5A-2D5B-6CC6-6C30-3B756D64581C}"/>
              </a:ext>
            </a:extLst>
          </p:cNvPr>
          <p:cNvSpPr txBox="1"/>
          <p:nvPr/>
        </p:nvSpPr>
        <p:spPr>
          <a:xfrm>
            <a:off x="2257337" y="4835085"/>
            <a:ext cx="6099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>
                <a:latin typeface="sans-serif"/>
                <a:ea typeface="+mn-lt"/>
                <a:cs typeface="+mn-lt"/>
              </a:rPr>
              <a:t>Credit: European Union, Copernicus Sentinel-3 imagery</a:t>
            </a:r>
            <a:endParaRPr lang="en-US" sz="1200" dirty="0">
              <a:latin typeface="sans-serif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49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1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9" name="Freeform: Shape 1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0" name="Freeform: Shape 2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1" name="Freeform: Shape 2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74" name="Rectangle 4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5" name="Rectangle 44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058A5-677A-2B24-2184-F9E98D6A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68" y="3975734"/>
            <a:ext cx="4618333" cy="62711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>
                <a:latin typeface="sans-serif"/>
              </a:rPr>
              <a:t>KLUB ISTRAŽIVAČA</a:t>
            </a:r>
          </a:p>
        </p:txBody>
      </p:sp>
      <p:grpSp>
        <p:nvGrpSpPr>
          <p:cNvPr id="76" name="Bottom Right">
            <a:extLst>
              <a:ext uri="{FF2B5EF4-FFF2-40B4-BE49-F238E27FC236}">
                <a16:creationId xmlns:a16="http://schemas.microsoft.com/office/drawing/2014/main" id="{4CD73DBB-9AC8-4BE7-AA43-995A7495D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12DE672-70F7-4637-B2FF-2FA41F0B0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9" name="Graphic 157">
              <a:extLst>
                <a:ext uri="{FF2B5EF4-FFF2-40B4-BE49-F238E27FC236}">
                  <a16:creationId xmlns:a16="http://schemas.microsoft.com/office/drawing/2014/main" id="{DD2F0317-76EA-414D-B393-F8B40F19C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EDD0BAA-CF8C-4BEE-8C35-300AF20170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35A65F3-B3C8-4CC6-BA1A-035AEA210F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0B2B25A-CE08-484B-B756-77C69C3BFE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6F5E584-459A-4F39-9F69-43177D7D66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A96BF44-ED00-4109-9F2F-65716299D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8C01C93-49E2-4D91-BD01-E1E20675B7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56">
                <a:extLst>
                  <a:ext uri="{FF2B5EF4-FFF2-40B4-BE49-F238E27FC236}">
                    <a16:creationId xmlns:a16="http://schemas.microsoft.com/office/drawing/2014/main" id="{E961950D-1C40-4BA8-9CCE-D8E2C0AB9E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934D714-BCAF-4495-A9AD-F66AC5794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7075FD2A-1524-B7F4-EE66-33EC2DC83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67" b="22507"/>
          <a:stretch/>
        </p:blipFill>
        <p:spPr>
          <a:xfrm>
            <a:off x="188468" y="10"/>
            <a:ext cx="11812017" cy="3919684"/>
          </a:xfrm>
          <a:prstGeom prst="rect">
            <a:avLst/>
          </a:prstGeom>
        </p:spPr>
      </p:pic>
      <p:grpSp>
        <p:nvGrpSpPr>
          <p:cNvPr id="59" name="Top Left">
            <a:extLst>
              <a:ext uri="{FF2B5EF4-FFF2-40B4-BE49-F238E27FC236}">
                <a16:creationId xmlns:a16="http://schemas.microsoft.com/office/drawing/2014/main" id="{AAFDD3F2-C28D-4186-A9F0-DA324412D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5302C02-0D50-4BBD-8410-674BE02F9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8C7FBB7-D7DF-46D6-80AF-EA374C31A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06BD1F9-BA15-455A-AC80-3E40C5B6A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AD4DC37-4D5F-4CFC-B64A-ACA7ED692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2A0B918-ED2A-45A5-9247-67750B3D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775DAE7-4E0F-4B22-BDD1-4B3F353570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80A3A5C-7609-4229-8E65-17AD785E3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F6613-E784-559A-2650-398490CA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7779" y="4714688"/>
            <a:ext cx="10957045" cy="20314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sans-serif"/>
                <a:ea typeface="+mn-lt"/>
                <a:cs typeface="+mn-lt"/>
              </a:rPr>
              <a:t>Klub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istraživača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okuplja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učenike</a:t>
            </a:r>
            <a:r>
              <a:rPr lang="en-US" sz="3000" dirty="0">
                <a:latin typeface="sans-serif"/>
                <a:ea typeface="+mn-lt"/>
                <a:cs typeface="+mn-lt"/>
              </a:rPr>
              <a:t> koji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su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ostvarili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dobre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rezultate</a:t>
            </a:r>
            <a:r>
              <a:rPr lang="en-US" sz="3000" dirty="0">
                <a:latin typeface="sans-serif"/>
                <a:ea typeface="+mn-lt"/>
                <a:cs typeface="+mn-lt"/>
              </a:rPr>
              <a:t> na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testiranju</a:t>
            </a:r>
            <a:r>
              <a:rPr lang="en-US" sz="3000" dirty="0">
                <a:latin typeface="sans-serif"/>
                <a:ea typeface="+mn-lt"/>
                <a:cs typeface="+mn-lt"/>
              </a:rPr>
              <a:t> za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darovitu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djecu</a:t>
            </a:r>
            <a:r>
              <a:rPr lang="en-US" sz="3000" dirty="0">
                <a:latin typeface="sans-serif"/>
                <a:ea typeface="+mn-lt"/>
                <a:cs typeface="+mn-lt"/>
              </a:rPr>
              <a:t>. </a:t>
            </a:r>
            <a:endParaRPr lang="hr-HR" sz="3000" dirty="0">
              <a:latin typeface="sans-serif"/>
              <a:ea typeface="+mn-lt"/>
              <a:cs typeface="+mn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Članovi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su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ujedno</a:t>
            </a:r>
            <a:r>
              <a:rPr lang="en-US" sz="3000" dirty="0">
                <a:latin typeface="sans-serif"/>
                <a:ea typeface="+mn-lt"/>
                <a:cs typeface="+mn-lt"/>
              </a:rPr>
              <a:t> i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djeca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koju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su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učiteljice</a:t>
            </a:r>
            <a:r>
              <a:rPr lang="en-US" sz="3000" dirty="0">
                <a:latin typeface="sans-serif"/>
                <a:ea typeface="+mn-lt"/>
                <a:cs typeface="+mn-lt"/>
              </a:rPr>
              <a:t> u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svakodnevnom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radu</a:t>
            </a:r>
            <a:r>
              <a:rPr lang="hr-HR" sz="3000" dirty="0">
                <a:latin typeface="sans-serif"/>
                <a:ea typeface="+mn-lt"/>
                <a:cs typeface="+mn-lt"/>
              </a:rPr>
              <a:t> p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repoznale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kao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potencijalno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darovitu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djecu</a:t>
            </a:r>
            <a:r>
              <a:rPr lang="en-US" sz="3000" dirty="0">
                <a:latin typeface="sans-serif"/>
                <a:ea typeface="+mn-lt"/>
                <a:cs typeface="+mn-lt"/>
              </a:rPr>
              <a:t>.</a:t>
            </a:r>
            <a:endParaRPr lang="en-US" sz="3000" dirty="0">
              <a:latin typeface="sans-serif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8315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Rectangle 21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244" name="Rectangle 24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DA1DF-49D4-387D-7995-48B4055A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19" y="4048494"/>
            <a:ext cx="4211600" cy="61575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>
                <a:latin typeface="sans-serif"/>
              </a:rPr>
              <a:t>UČENIČKI  RADOVI:</a:t>
            </a: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88473FE8-3AE6-5CCA-4A09-1069965D2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39" r="12781" b="-2"/>
          <a:stretch/>
        </p:blipFill>
        <p:spPr>
          <a:xfrm>
            <a:off x="198741" y="18864"/>
            <a:ext cx="5897259" cy="3919684"/>
          </a:xfrm>
          <a:prstGeom prst="rect">
            <a:avLst/>
          </a:prstGeom>
        </p:spPr>
      </p:pic>
      <p:grpSp>
        <p:nvGrpSpPr>
          <p:cNvPr id="248" name="Top left">
            <a:extLst>
              <a:ext uri="{FF2B5EF4-FFF2-40B4-BE49-F238E27FC236}">
                <a16:creationId xmlns:a16="http://schemas.microsoft.com/office/drawing/2014/main" id="{555A4878-58A8-466B-9CBB-D9C7B73A2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7B2C0347-99C5-457C-96BB-964EC3D6C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322603B-EA7A-4479-B7AC-21C445B55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467DEB95-C59D-43A3-8917-33FEA62ED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4134DECB-B9DE-4F19-AF07-7512192CE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EBDF02D3-B136-436A-B60D-8623E141C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A32DDDB-0980-4A0E-B46C-42D6F991A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569902D1-15A0-47B3-9568-3682CFE02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7" name="Bottom Right">
            <a:extLst>
              <a:ext uri="{FF2B5EF4-FFF2-40B4-BE49-F238E27FC236}">
                <a16:creationId xmlns:a16="http://schemas.microsoft.com/office/drawing/2014/main" id="{D54E906B-A561-4AF4-8778-C71C4014C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74957CE3-D5C1-49C7-A2EF-BB2C9D8E2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59" name="Graphic 157">
              <a:extLst>
                <a:ext uri="{FF2B5EF4-FFF2-40B4-BE49-F238E27FC236}">
                  <a16:creationId xmlns:a16="http://schemas.microsoft.com/office/drawing/2014/main" id="{AA5E7F3F-DF80-4388-B56C-AA2269774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8816041A-E8E1-4D5E-B2F4-36DCBEDEC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333BD682-B608-4AA9-B3E6-8883805EEF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D980DE96-1998-4FE0-8ED8-FD0CFC005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80187CFE-945B-4C8D-9D10-CE1605FC19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86A2D49C-487B-4669-B4F2-EA9D7120ED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915D840-3D9A-4803-8DEE-9F8AC1A280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4C46D1C-C09D-4793-8B90-E9E120A3B6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E0049168-7CC2-4B53-ADD4-F3B1D9816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6" descr="A picture containing text, grass, nature, hole&#10;&#10;Description automatically generated">
            <a:extLst>
              <a:ext uri="{FF2B5EF4-FFF2-40B4-BE49-F238E27FC236}">
                <a16:creationId xmlns:a16="http://schemas.microsoft.com/office/drawing/2014/main" id="{05D2C106-7D30-B66F-2B0F-2ADE362EE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8" r="7932" b="-2"/>
          <a:stretch/>
        </p:blipFill>
        <p:spPr>
          <a:xfrm>
            <a:off x="6096000" y="18864"/>
            <a:ext cx="5897259" cy="39196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8D7F6-90C5-7A7A-2A31-DAC15FD1A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3726" y="4593320"/>
            <a:ext cx="11585480" cy="20314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sans-serif"/>
              </a:rPr>
              <a:t>Koristeći</a:t>
            </a:r>
            <a:r>
              <a:rPr lang="en-US" sz="3000" dirty="0">
                <a:latin typeface="sans-serif"/>
              </a:rPr>
              <a:t> se </a:t>
            </a:r>
            <a:r>
              <a:rPr lang="en-US" sz="3000" dirty="0" err="1">
                <a:latin typeface="sans-serif"/>
              </a:rPr>
              <a:t>Sentinelovim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podatcima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istraživali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smo</a:t>
            </a:r>
            <a:r>
              <a:rPr lang="en-US" sz="3000" dirty="0">
                <a:latin typeface="sans-serif"/>
              </a:rPr>
              <a:t> </a:t>
            </a:r>
            <a:r>
              <a:rPr lang="en-US" sz="3000" dirty="0" err="1">
                <a:latin typeface="sans-serif"/>
              </a:rPr>
              <a:t>naš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zavičaj</a:t>
            </a:r>
            <a:r>
              <a:rPr lang="en-US" sz="3000" dirty="0">
                <a:latin typeface="sans-serif"/>
              </a:rPr>
              <a:t>. </a:t>
            </a:r>
            <a:endParaRPr lang="en-US" sz="3000" dirty="0">
              <a:latin typeface="sans-serif"/>
              <a:cs typeface="Segoe UI"/>
            </a:endParaRPr>
          </a:p>
          <a:p>
            <a:pPr marL="342900" indent="-457200">
              <a:buFont typeface="Wingdings" panose="05000000000000000000" pitchFamily="2" charset="2"/>
              <a:buChar char="§"/>
            </a:pPr>
            <a:r>
              <a:rPr lang="hr-HR" sz="3000" dirty="0">
                <a:latin typeface="sans-serif"/>
              </a:rPr>
              <a:t>Učenici su </a:t>
            </a:r>
            <a:r>
              <a:rPr lang="en-US" sz="3000" dirty="0" err="1">
                <a:latin typeface="sans-serif"/>
              </a:rPr>
              <a:t>istraživali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prostor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splitskog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bazena</a:t>
            </a:r>
            <a:r>
              <a:rPr lang="en-US" sz="3000" dirty="0">
                <a:latin typeface="sans-serif"/>
              </a:rPr>
              <a:t> i </a:t>
            </a:r>
            <a:r>
              <a:rPr lang="en-US" sz="3000" dirty="0" err="1">
                <a:latin typeface="sans-serif"/>
              </a:rPr>
              <a:t>Kaštelanskog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zaljeva</a:t>
            </a:r>
            <a:r>
              <a:rPr lang="en-US" sz="3000" dirty="0">
                <a:latin typeface="sans-serif"/>
              </a:rPr>
              <a:t>. </a:t>
            </a:r>
            <a:endParaRPr lang="en-US" sz="3000" dirty="0">
              <a:latin typeface="sans-serif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800195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5BBF8-E07B-C7B5-0F0D-F6D2AAD0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255" y="4448144"/>
            <a:ext cx="5670004" cy="149142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hr-HR" sz="3000" dirty="0">
                <a:latin typeface="sans-serif"/>
              </a:rPr>
              <a:t>Promatrali su z</a:t>
            </a:r>
            <a:r>
              <a:rPr lang="en-US" sz="3000" dirty="0" err="1">
                <a:latin typeface="sans-serif"/>
              </a:rPr>
              <a:t>animljive</a:t>
            </a:r>
            <a:r>
              <a:rPr lang="en-US" sz="3000" kern="1200" dirty="0">
                <a:latin typeface="sans-serif"/>
              </a:rPr>
              <a:t> </a:t>
            </a:r>
            <a:r>
              <a:rPr lang="en-US" sz="3000" kern="1200" dirty="0" err="1">
                <a:latin typeface="sans-serif"/>
              </a:rPr>
              <a:t>snimke</a:t>
            </a:r>
            <a:r>
              <a:rPr lang="en-US" sz="3000" kern="1200" dirty="0">
                <a:latin typeface="sans-serif"/>
              </a:rPr>
              <a:t> </a:t>
            </a:r>
            <a:r>
              <a:rPr lang="en-US" sz="3000" kern="1200" dirty="0" err="1">
                <a:latin typeface="sans-serif"/>
              </a:rPr>
              <a:t>vegetacije</a:t>
            </a:r>
            <a:r>
              <a:rPr lang="en-US" sz="3000" kern="1200" dirty="0">
                <a:latin typeface="sans-serif"/>
              </a:rPr>
              <a:t> </a:t>
            </a:r>
            <a:r>
              <a:rPr lang="en-US" sz="3000" dirty="0">
                <a:latin typeface="sans-serif"/>
              </a:rPr>
              <a:t>i </a:t>
            </a:r>
            <a:r>
              <a:rPr lang="en-US" sz="3000" kern="1200" dirty="0" err="1">
                <a:latin typeface="sans-serif"/>
              </a:rPr>
              <a:t>parcelizacije</a:t>
            </a:r>
            <a:r>
              <a:rPr lang="en-US" sz="3000" kern="1200" dirty="0">
                <a:latin typeface="sans-serif"/>
              </a:rPr>
              <a:t> </a:t>
            </a:r>
            <a:r>
              <a:rPr lang="en-US" sz="3000" kern="1200" dirty="0" err="1">
                <a:latin typeface="sans-serif"/>
              </a:rPr>
              <a:t>zemljišta</a:t>
            </a:r>
            <a:r>
              <a:rPr lang="en-US" sz="3000" kern="1200" dirty="0">
                <a:latin typeface="sans-serif"/>
              </a:rPr>
              <a:t> u </a:t>
            </a:r>
            <a:r>
              <a:rPr lang="en-US" sz="3000" kern="1200" dirty="0" err="1">
                <a:latin typeface="sans-serif"/>
              </a:rPr>
              <a:t>Sinjskom</a:t>
            </a:r>
            <a:r>
              <a:rPr lang="en-US" sz="3000" kern="1200" dirty="0">
                <a:latin typeface="sans-serif"/>
              </a:rPr>
              <a:t> </a:t>
            </a:r>
            <a:r>
              <a:rPr lang="en-US" sz="3000" kern="1200" dirty="0" err="1">
                <a:latin typeface="sans-serif"/>
              </a:rPr>
              <a:t>polju</a:t>
            </a:r>
            <a:r>
              <a:rPr lang="en-US" sz="3000" kern="1200" dirty="0">
                <a:latin typeface="sans-serif"/>
              </a:rPr>
              <a:t>.</a:t>
            </a:r>
            <a:endParaRPr lang="en-US" sz="3000" dirty="0">
              <a:latin typeface="sans-serif"/>
            </a:endParaRPr>
          </a:p>
        </p:txBody>
      </p:sp>
      <p:grpSp>
        <p:nvGrpSpPr>
          <p:cNvPr id="99" name="Bottom Right">
            <a:extLst>
              <a:ext uri="{FF2B5EF4-FFF2-40B4-BE49-F238E27FC236}">
                <a16:creationId xmlns:a16="http://schemas.microsoft.com/office/drawing/2014/main" id="{DF89A4D1-4CBB-4A75-9768-DB182FA10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952C822-EC12-4019-960B-B21DB915E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01" name="Graphic 157">
              <a:extLst>
                <a:ext uri="{FF2B5EF4-FFF2-40B4-BE49-F238E27FC236}">
                  <a16:creationId xmlns:a16="http://schemas.microsoft.com/office/drawing/2014/main" id="{96C3C7D4-CDAE-4A2B-9744-E354D0BC9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7360B2D-3859-4FDF-B5B1-5FCFFD2372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0612228-D8B1-46EC-9E7B-72D3AFE5FD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lIns="91440" tIns="45720" rIns="91440" bIns="45720" rtlCol="0" anchor="ctr"/>
              <a:lstStyle/>
              <a:p>
                <a:endParaRPr lang="en-US"/>
              </a:p>
              <a:p>
                <a:endParaRPr lang="en-US" dirty="0">
                  <a:cs typeface="Segoe UI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B51B932F-9620-4FC3-9371-EFA9E6E0C7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50C984D-5AFD-40F8-BEA5-B667643B15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8E5FE82-19AE-4F04-8259-0086B5207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1E53672-D8A4-4B25-970E-C4B96055C1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A672710-BE3C-4AEA-B885-AD6A12458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63E1E50-14BE-45E8-8C06-D8B060B79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6" descr="A picture containing outdoor, wave&#10;&#10;Description automatically generated">
            <a:extLst>
              <a:ext uri="{FF2B5EF4-FFF2-40B4-BE49-F238E27FC236}">
                <a16:creationId xmlns:a16="http://schemas.microsoft.com/office/drawing/2014/main" id="{F89890F8-2158-FA74-69E2-4FE6F3483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111" r="15039"/>
          <a:stretch/>
        </p:blipFill>
        <p:spPr>
          <a:xfrm>
            <a:off x="198741" y="10"/>
            <a:ext cx="5897259" cy="4423776"/>
          </a:xfrm>
          <a:prstGeom prst="rect">
            <a:avLst/>
          </a:prstGeom>
        </p:spPr>
      </p:pic>
      <p:grpSp>
        <p:nvGrpSpPr>
          <p:cNvPr id="111" name="Top left">
            <a:extLst>
              <a:ext uri="{FF2B5EF4-FFF2-40B4-BE49-F238E27FC236}">
                <a16:creationId xmlns:a16="http://schemas.microsoft.com/office/drawing/2014/main" id="{5A4C98E1-6234-4F35-9F19-781012CBB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47E608C-013B-489D-8BD2-C54562118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7473F2C-3848-4B54-BCA3-5851A8EA0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8F6ACE6-072E-4EDC-AE15-DCBCDCF3C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F8A98F2-2F3B-4131-9604-28C70817B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41D12D9-FB99-4D6C-9CE7-579790C9E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3611866-CB0B-47AA-AF4D-D23E42CD1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CB0DDC4-DDDF-4228-B57F-37DB850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0" name="Cross">
            <a:extLst>
              <a:ext uri="{FF2B5EF4-FFF2-40B4-BE49-F238E27FC236}">
                <a16:creationId xmlns:a16="http://schemas.microsoft.com/office/drawing/2014/main" id="{60A0C64F-1571-4BFF-8115-021AB010D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" y="3919728"/>
            <a:ext cx="118872" cy="118872"/>
            <a:chOff x="1175347" y="3733800"/>
            <a:chExt cx="118872" cy="118872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61F1AFD-130D-4267-A606-47BA80A9B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4DD09FE-1220-4180-A1AE-CC6ACE860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Picture 5" descr="A picture containing grass, green, field, plant&#10;&#10;Description automatically generated">
            <a:extLst>
              <a:ext uri="{FF2B5EF4-FFF2-40B4-BE49-F238E27FC236}">
                <a16:creationId xmlns:a16="http://schemas.microsoft.com/office/drawing/2014/main" id="{C8FACE30-4084-5E9D-4BE1-337985191C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760" r="22013" b="-2"/>
          <a:stretch/>
        </p:blipFill>
        <p:spPr>
          <a:xfrm>
            <a:off x="6096000" y="10"/>
            <a:ext cx="5897259" cy="44120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447064D-DE17-F122-0446-E793FE641459}"/>
              </a:ext>
            </a:extLst>
          </p:cNvPr>
          <p:cNvSpPr txBox="1">
            <a:spLocks/>
          </p:cNvSpPr>
          <p:nvPr/>
        </p:nvSpPr>
        <p:spPr>
          <a:xfrm>
            <a:off x="160283" y="4397414"/>
            <a:ext cx="5969956" cy="975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hr-HR" sz="3000" dirty="0">
                <a:latin typeface="sans-serif"/>
              </a:rPr>
              <a:t>Učenice su pronašle podatke o požaru </a:t>
            </a:r>
            <a:r>
              <a:rPr lang="en-US" sz="3000" dirty="0">
                <a:latin typeface="sans-serif"/>
              </a:rPr>
              <a:t>u </a:t>
            </a:r>
            <a:r>
              <a:rPr lang="en-US" sz="3000" dirty="0" err="1">
                <a:latin typeface="sans-serif"/>
              </a:rPr>
              <a:t>Splitu</a:t>
            </a:r>
            <a:r>
              <a:rPr lang="en-US" sz="3000" dirty="0">
                <a:latin typeface="sans-serif"/>
              </a:rPr>
              <a:t> </a:t>
            </a:r>
            <a:r>
              <a:rPr lang="hr-HR" sz="3000" dirty="0">
                <a:latin typeface="sans-serif"/>
              </a:rPr>
              <a:t>u </a:t>
            </a:r>
            <a:r>
              <a:rPr lang="en-US" sz="3000" dirty="0">
                <a:latin typeface="sans-serif"/>
              </a:rPr>
              <a:t>2017. g</a:t>
            </a:r>
            <a:r>
              <a:rPr lang="hr-HR" sz="3000" dirty="0" err="1">
                <a:latin typeface="sans-serif"/>
              </a:rPr>
              <a:t>odini</a:t>
            </a:r>
            <a:r>
              <a:rPr lang="hr-HR" sz="3000" dirty="0">
                <a:latin typeface="sans-serif"/>
              </a:rPr>
              <a:t>.</a:t>
            </a:r>
            <a:r>
              <a:rPr lang="en-US" sz="3000" dirty="0">
                <a:latin typeface="sans-serif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2792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C5D7-50D8-3FAB-0782-09DBE49B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190" y="7662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ans-serif"/>
                <a:ea typeface="+mj-lt"/>
                <a:cs typeface="+mj-lt"/>
              </a:rPr>
              <a:t>Tema: </a:t>
            </a:r>
            <a:r>
              <a:rPr lang="en-US" sz="4000" dirty="0" err="1">
                <a:latin typeface="sans-serif"/>
                <a:ea typeface="+mj-lt"/>
                <a:cs typeface="+mj-lt"/>
              </a:rPr>
              <a:t>Atmosfera</a:t>
            </a:r>
            <a:r>
              <a:rPr lang="en-US" sz="4000" dirty="0">
                <a:latin typeface="sans-serif"/>
                <a:ea typeface="+mj-lt"/>
                <a:cs typeface="+mj-lt"/>
              </a:rPr>
              <a:t> </a:t>
            </a:r>
            <a:r>
              <a:rPr lang="en-US" sz="4000" dirty="0" err="1">
                <a:latin typeface="sans-serif"/>
                <a:ea typeface="+mj-lt"/>
                <a:cs typeface="+mj-lt"/>
              </a:rPr>
              <a:t>i</a:t>
            </a:r>
            <a:r>
              <a:rPr lang="en-US" sz="4000" dirty="0">
                <a:latin typeface="sans-serif"/>
                <a:ea typeface="+mj-lt"/>
                <a:cs typeface="+mj-lt"/>
              </a:rPr>
              <a:t> </a:t>
            </a:r>
            <a:r>
              <a:rPr lang="en-US" sz="4000" dirty="0" err="1">
                <a:latin typeface="sans-serif"/>
                <a:ea typeface="+mj-lt"/>
                <a:cs typeface="+mj-lt"/>
              </a:rPr>
              <a:t>zagađenje</a:t>
            </a:r>
            <a:r>
              <a:rPr lang="en-US" sz="4000" dirty="0">
                <a:latin typeface="sans-serif"/>
                <a:ea typeface="+mj-lt"/>
                <a:cs typeface="+mj-lt"/>
              </a:rPr>
              <a:t> </a:t>
            </a:r>
            <a:r>
              <a:rPr lang="en-US" sz="4000" dirty="0" err="1">
                <a:latin typeface="sans-serif"/>
                <a:ea typeface="+mj-lt"/>
                <a:cs typeface="+mj-lt"/>
              </a:rPr>
              <a:t>zraka</a:t>
            </a:r>
            <a:endParaRPr lang="en-US" sz="4000" dirty="0" err="1">
              <a:latin typeface="sans-seri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D2E1B-4AA6-D431-A803-24F90469C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25753" y="146493"/>
            <a:ext cx="1706915" cy="823912"/>
          </a:xfrm>
        </p:spPr>
        <p:txBody>
          <a:bodyPr>
            <a:normAutofit/>
          </a:bodyPr>
          <a:lstStyle/>
          <a:p>
            <a:r>
              <a:rPr lang="en-US" sz="3000" dirty="0" err="1">
                <a:latin typeface="sans-serif"/>
                <a:cs typeface="Segoe UI"/>
              </a:rPr>
              <a:t>Kemija</a:t>
            </a:r>
            <a:endParaRPr lang="en-US" sz="3000" dirty="0" err="1">
              <a:latin typeface="sans-serif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7BF1B-344C-4EAD-4332-8D0710FD0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38746" y="1232928"/>
            <a:ext cx="7716642" cy="1272147"/>
          </a:xfrm>
        </p:spPr>
        <p:txBody>
          <a:bodyPr>
            <a:noAutofit/>
          </a:bodyPr>
          <a:lstStyle/>
          <a:p>
            <a:r>
              <a:rPr lang="en-US" sz="3000" b="0" dirty="0" err="1">
                <a:latin typeface="sans-serif"/>
                <a:ea typeface="+mn-lt"/>
                <a:cs typeface="+mn-lt"/>
              </a:rPr>
              <a:t>Uzrok</a:t>
            </a:r>
            <a:r>
              <a:rPr lang="en-US" sz="3000" b="0" dirty="0">
                <a:latin typeface="sans-serif"/>
                <a:ea typeface="+mn-lt"/>
                <a:cs typeface="+mn-lt"/>
              </a:rPr>
              <a:t> </a:t>
            </a:r>
            <a:r>
              <a:rPr lang="en-US" sz="3000" b="0" dirty="0" err="1">
                <a:latin typeface="sans-serif"/>
                <a:ea typeface="+mn-lt"/>
                <a:cs typeface="+mn-lt"/>
              </a:rPr>
              <a:t>onečišćenja</a:t>
            </a:r>
            <a:r>
              <a:rPr lang="en-US" sz="3000" b="0" dirty="0">
                <a:latin typeface="sans-serif"/>
                <a:ea typeface="+mn-lt"/>
                <a:cs typeface="+mn-lt"/>
              </a:rPr>
              <a:t> </a:t>
            </a:r>
            <a:r>
              <a:rPr lang="en-US" sz="3000" b="0" dirty="0" err="1">
                <a:latin typeface="sans-serif"/>
                <a:ea typeface="+mn-lt"/>
                <a:cs typeface="+mn-lt"/>
              </a:rPr>
              <a:t>zraka</a:t>
            </a:r>
            <a:endParaRPr lang="en-US" sz="3000" b="0" dirty="0">
              <a:latin typeface="sans-serif"/>
              <a:ea typeface="+mn-lt"/>
              <a:cs typeface="+mn-lt"/>
            </a:endParaRPr>
          </a:p>
          <a:p>
            <a:r>
              <a:rPr lang="hr-HR" sz="3000" dirty="0">
                <a:latin typeface="sans-serif"/>
                <a:ea typeface="+mn-lt"/>
                <a:cs typeface="+mn-lt"/>
              </a:rPr>
              <a:t>Praćenje</a:t>
            </a:r>
            <a:r>
              <a:rPr lang="en-US" sz="3000" dirty="0">
                <a:latin typeface="sans-serif"/>
                <a:ea typeface="+mn-lt"/>
                <a:cs typeface="+mn-lt"/>
              </a:rPr>
              <a:t> 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onečišćenja</a:t>
            </a:r>
            <a:r>
              <a:rPr lang="en-US" sz="3000" dirty="0">
                <a:latin typeface="sans-serif"/>
                <a:ea typeface="+mn-lt"/>
                <a:cs typeface="+mn-lt"/>
              </a:rPr>
              <a:t> 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zraka</a:t>
            </a:r>
            <a:r>
              <a:rPr lang="en-US" sz="3000" dirty="0">
                <a:latin typeface="sans-serif"/>
                <a:ea typeface="+mn-lt"/>
                <a:cs typeface="+mn-lt"/>
              </a:rPr>
              <a:t> 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iz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svemira</a:t>
            </a:r>
            <a:r>
              <a:rPr lang="hr-HR" sz="3000" dirty="0">
                <a:latin typeface="sans-serif"/>
                <a:ea typeface="+mn-lt"/>
                <a:cs typeface="+mn-lt"/>
              </a:rPr>
              <a:t>.</a:t>
            </a:r>
            <a:endParaRPr lang="en-US" sz="3000" dirty="0">
              <a:latin typeface="sans-serif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03056BD8-A98C-9328-0F1D-7798260C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165" y="2784048"/>
            <a:ext cx="8009503" cy="3783401"/>
          </a:xfrm>
          <a:prstGeom prst="rect">
            <a:avLst/>
          </a:prstGeom>
        </p:spPr>
      </p:pic>
      <p:pic>
        <p:nvPicPr>
          <p:cNvPr id="20" name="Slika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CD9FFC2-503D-8C77-8D32-E8E3FE0BF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32" y="2784048"/>
            <a:ext cx="3785785" cy="37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65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teksta 2">
            <a:extLst>
              <a:ext uri="{FF2B5EF4-FFF2-40B4-BE49-F238E27FC236}">
                <a16:creationId xmlns:a16="http://schemas.microsoft.com/office/drawing/2014/main" id="{C7A495D2-49DA-A32C-47D5-14912C00DB0D}"/>
              </a:ext>
            </a:extLst>
          </p:cNvPr>
          <p:cNvSpPr txBox="1">
            <a:spLocks/>
          </p:cNvSpPr>
          <p:nvPr/>
        </p:nvSpPr>
        <p:spPr>
          <a:xfrm>
            <a:off x="580278" y="314645"/>
            <a:ext cx="11059723" cy="40593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000" dirty="0">
                <a:latin typeface="sans-serif"/>
              </a:rPr>
              <a:t>Hrvatska → 31.7.2022.→ Sentinel 5P → Atmosfera i onečišćenje zraka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FC7AA7EE-9A0B-4CAA-56FB-EBA8E39A4F79}"/>
              </a:ext>
            </a:extLst>
          </p:cNvPr>
          <p:cNvGrpSpPr/>
          <p:nvPr/>
        </p:nvGrpSpPr>
        <p:grpSpPr>
          <a:xfrm>
            <a:off x="320511" y="1008668"/>
            <a:ext cx="11536307" cy="5722070"/>
            <a:chOff x="1215434" y="843170"/>
            <a:chExt cx="9144623" cy="4809378"/>
          </a:xfrm>
        </p:grpSpPr>
        <p:pic>
          <p:nvPicPr>
            <p:cNvPr id="8" name="Slika 7" descr="Slika na kojoj se prikazuje karta&#10;&#10;Opis je automatski generiran">
              <a:extLst>
                <a:ext uri="{FF2B5EF4-FFF2-40B4-BE49-F238E27FC236}">
                  <a16:creationId xmlns:a16="http://schemas.microsoft.com/office/drawing/2014/main" id="{3E86DCB2-4766-54B3-8566-D6F0DC153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54" b="-1"/>
            <a:stretch/>
          </p:blipFill>
          <p:spPr>
            <a:xfrm>
              <a:off x="1279187" y="1186275"/>
              <a:ext cx="3958061" cy="2160000"/>
            </a:xfrm>
            <a:prstGeom prst="rect">
              <a:avLst/>
            </a:prstGeom>
          </p:spPr>
        </p:pic>
        <p:pic>
          <p:nvPicPr>
            <p:cNvPr id="9" name="Slika 8" descr="Slika na kojoj se prikazuje tekst, elektronički, izlog, noćno nebo&#10;&#10;Opis je automatski generiran">
              <a:extLst>
                <a:ext uri="{FF2B5EF4-FFF2-40B4-BE49-F238E27FC236}">
                  <a16:creationId xmlns:a16="http://schemas.microsoft.com/office/drawing/2014/main" id="{57120FC6-DF21-3612-FD33-456D133A2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57" b="-1"/>
            <a:stretch/>
          </p:blipFill>
          <p:spPr>
            <a:xfrm>
              <a:off x="6406239" y="1143548"/>
              <a:ext cx="3953818" cy="2160000"/>
            </a:xfrm>
            <a:prstGeom prst="rect">
              <a:avLst/>
            </a:prstGeom>
          </p:spPr>
        </p:pic>
        <p:pic>
          <p:nvPicPr>
            <p:cNvPr id="10" name="Slika 9" descr="Slika na kojoj se prikazuje karta&#10;&#10;Opis je automatski generiran">
              <a:extLst>
                <a:ext uri="{FF2B5EF4-FFF2-40B4-BE49-F238E27FC236}">
                  <a16:creationId xmlns:a16="http://schemas.microsoft.com/office/drawing/2014/main" id="{5B003BE5-D792-91BA-B7C4-E81AE7E40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" b="8001"/>
            <a:stretch/>
          </p:blipFill>
          <p:spPr>
            <a:xfrm>
              <a:off x="1216057" y="3750456"/>
              <a:ext cx="3952800" cy="1900053"/>
            </a:xfrm>
            <a:prstGeom prst="rect">
              <a:avLst/>
            </a:prstGeom>
          </p:spPr>
        </p:pic>
        <p:pic>
          <p:nvPicPr>
            <p:cNvPr id="11" name="Slika 10" descr="Slika na kojoj se prikazuje karta&#10;&#10;Opis je automatski generiran">
              <a:extLst>
                <a:ext uri="{FF2B5EF4-FFF2-40B4-BE49-F238E27FC236}">
                  <a16:creationId xmlns:a16="http://schemas.microsoft.com/office/drawing/2014/main" id="{8A8FC49B-659D-2A6D-C35D-36D053157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" b="7906"/>
            <a:stretch/>
          </p:blipFill>
          <p:spPr>
            <a:xfrm>
              <a:off x="6406239" y="3750456"/>
              <a:ext cx="3952800" cy="1902092"/>
            </a:xfrm>
            <a:prstGeom prst="rect">
              <a:avLst/>
            </a:prstGeom>
          </p:spPr>
        </p:pic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BCC69363-7A3F-5AE3-145C-DC6DE9DD23B6}"/>
                </a:ext>
              </a:extLst>
            </p:cNvPr>
            <p:cNvSpPr txBox="1"/>
            <p:nvPr/>
          </p:nvSpPr>
          <p:spPr>
            <a:xfrm>
              <a:off x="1215434" y="878498"/>
              <a:ext cx="196720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sz="1400" dirty="0"/>
                <a:t>ugljikov monoksid, CO</a:t>
              </a:r>
            </a:p>
          </p:txBody>
        </p:sp>
        <p:sp>
          <p:nvSpPr>
            <p:cNvPr id="13" name="TekstniOkvir 12">
              <a:extLst>
                <a:ext uri="{FF2B5EF4-FFF2-40B4-BE49-F238E27FC236}">
                  <a16:creationId xmlns:a16="http://schemas.microsoft.com/office/drawing/2014/main" id="{A136F1F7-B9D2-52EF-1FB4-38393695157E}"/>
                </a:ext>
              </a:extLst>
            </p:cNvPr>
            <p:cNvSpPr txBox="1"/>
            <p:nvPr/>
          </p:nvSpPr>
          <p:spPr>
            <a:xfrm>
              <a:off x="6406238" y="843170"/>
              <a:ext cx="77136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sz="1400" dirty="0"/>
                <a:t>aerosol</a:t>
              </a:r>
            </a:p>
          </p:txBody>
        </p:sp>
        <p:sp>
          <p:nvSpPr>
            <p:cNvPr id="14" name="TekstniOkvir 13">
              <a:extLst>
                <a:ext uri="{FF2B5EF4-FFF2-40B4-BE49-F238E27FC236}">
                  <a16:creationId xmlns:a16="http://schemas.microsoft.com/office/drawing/2014/main" id="{8ACBDB87-1E08-DD0F-233C-F50DFD7F85F1}"/>
                </a:ext>
              </a:extLst>
            </p:cNvPr>
            <p:cNvSpPr txBox="1"/>
            <p:nvPr/>
          </p:nvSpPr>
          <p:spPr>
            <a:xfrm>
              <a:off x="1216538" y="3421521"/>
              <a:ext cx="183575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sz="1400" dirty="0"/>
                <a:t>dušikov dioksid, NO</a:t>
              </a:r>
              <a:r>
                <a:rPr lang="hr-HR" sz="1400" baseline="-25000" dirty="0"/>
                <a:t>2</a:t>
              </a:r>
            </a:p>
          </p:txBody>
        </p:sp>
        <p:sp>
          <p:nvSpPr>
            <p:cNvPr id="15" name="TekstniOkvir 14">
              <a:extLst>
                <a:ext uri="{FF2B5EF4-FFF2-40B4-BE49-F238E27FC236}">
                  <a16:creationId xmlns:a16="http://schemas.microsoft.com/office/drawing/2014/main" id="{527E532B-D585-64E2-3564-7B043E6021A5}"/>
                </a:ext>
              </a:extLst>
            </p:cNvPr>
            <p:cNvSpPr txBox="1"/>
            <p:nvPr/>
          </p:nvSpPr>
          <p:spPr>
            <a:xfrm>
              <a:off x="6406238" y="3457237"/>
              <a:ext cx="171713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sz="1400" dirty="0"/>
                <a:t>formaldehid, CH</a:t>
              </a:r>
              <a:r>
                <a:rPr lang="hr-HR" sz="1400" baseline="-25000" dirty="0"/>
                <a:t>2</a:t>
              </a:r>
              <a:r>
                <a:rPr lang="hr-HR" sz="1400" dirty="0"/>
                <a:t>O</a:t>
              </a:r>
            </a:p>
          </p:txBody>
        </p:sp>
        <p:pic>
          <p:nvPicPr>
            <p:cNvPr id="16" name="Grafika 15" descr="Marker with solid fill">
              <a:extLst>
                <a:ext uri="{FF2B5EF4-FFF2-40B4-BE49-F238E27FC236}">
                  <a16:creationId xmlns:a16="http://schemas.microsoft.com/office/drawing/2014/main" id="{AE982A4F-DD9A-E75F-8B9D-719D38A5C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32334" y="1971872"/>
              <a:ext cx="496493" cy="496493"/>
            </a:xfrm>
            <a:prstGeom prst="rect">
              <a:avLst/>
            </a:prstGeom>
          </p:spPr>
        </p:pic>
        <p:pic>
          <p:nvPicPr>
            <p:cNvPr id="17" name="Grafika 16" descr="Marker with solid fill">
              <a:extLst>
                <a:ext uri="{FF2B5EF4-FFF2-40B4-BE49-F238E27FC236}">
                  <a16:creationId xmlns:a16="http://schemas.microsoft.com/office/drawing/2014/main" id="{81462115-3404-0284-2774-576A986B3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18205" y="4395920"/>
              <a:ext cx="496493" cy="496493"/>
            </a:xfrm>
            <a:prstGeom prst="rect">
              <a:avLst/>
            </a:prstGeom>
          </p:spPr>
        </p:pic>
        <p:pic>
          <p:nvPicPr>
            <p:cNvPr id="18" name="Grafika 17" descr="Marker with solid fill">
              <a:extLst>
                <a:ext uri="{FF2B5EF4-FFF2-40B4-BE49-F238E27FC236}">
                  <a16:creationId xmlns:a16="http://schemas.microsoft.com/office/drawing/2014/main" id="{6109587B-0317-4893-27BE-C64ABA8C7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82639" y="1932707"/>
              <a:ext cx="496493" cy="496493"/>
            </a:xfrm>
            <a:prstGeom prst="rect">
              <a:avLst/>
            </a:prstGeom>
          </p:spPr>
        </p:pic>
        <p:pic>
          <p:nvPicPr>
            <p:cNvPr id="19" name="Grafika 18" descr="Marker with solid fill">
              <a:extLst>
                <a:ext uri="{FF2B5EF4-FFF2-40B4-BE49-F238E27FC236}">
                  <a16:creationId xmlns:a16="http://schemas.microsoft.com/office/drawing/2014/main" id="{FE247E34-9D2A-077D-1728-FB920158F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09662" y="4509255"/>
              <a:ext cx="496493" cy="496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210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AE6F2230-FC8F-D293-2987-B1D666CA602A}"/>
              </a:ext>
            </a:extLst>
          </p:cNvPr>
          <p:cNvGrpSpPr/>
          <p:nvPr/>
        </p:nvGrpSpPr>
        <p:grpSpPr>
          <a:xfrm>
            <a:off x="3" y="2044"/>
            <a:ext cx="11783502" cy="6855956"/>
            <a:chOff x="3" y="2044"/>
            <a:chExt cx="9142424" cy="5103455"/>
          </a:xfrm>
        </p:grpSpPr>
        <p:pic>
          <p:nvPicPr>
            <p:cNvPr id="2" name="Slika 1">
              <a:extLst>
                <a:ext uri="{FF2B5EF4-FFF2-40B4-BE49-F238E27FC236}">
                  <a16:creationId xmlns:a16="http://schemas.microsoft.com/office/drawing/2014/main" id="{963BEC29-1572-6F1D-0D43-1D039667F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" y="155933"/>
              <a:ext cx="4136412" cy="2160000"/>
            </a:xfrm>
            <a:prstGeom prst="rect">
              <a:avLst/>
            </a:prstGeom>
          </p:spPr>
        </p:pic>
        <p:pic>
          <p:nvPicPr>
            <p:cNvPr id="3" name="Slika 2" descr="Slika na kojoj se prikazuje karta&#10;&#10;Opis je automatski generiran">
              <a:extLst>
                <a:ext uri="{FF2B5EF4-FFF2-40B4-BE49-F238E27FC236}">
                  <a16:creationId xmlns:a16="http://schemas.microsoft.com/office/drawing/2014/main" id="{EFF805DD-50F1-AE3D-FA0A-2B7C6AEA1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372" y="404587"/>
              <a:ext cx="4136414" cy="2160000"/>
            </a:xfrm>
            <a:prstGeom prst="rect">
              <a:avLst/>
            </a:prstGeom>
          </p:spPr>
        </p:pic>
        <p:pic>
          <p:nvPicPr>
            <p:cNvPr id="4" name="Slika 3">
              <a:extLst>
                <a:ext uri="{FF2B5EF4-FFF2-40B4-BE49-F238E27FC236}">
                  <a16:creationId xmlns:a16="http://schemas.microsoft.com/office/drawing/2014/main" id="{EABC7945-3FE8-0C5D-EB7D-8D9CF322F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45372" y="3264875"/>
              <a:ext cx="4197055" cy="1767963"/>
            </a:xfrm>
            <a:prstGeom prst="rect">
              <a:avLst/>
            </a:prstGeom>
          </p:spPr>
        </p:pic>
        <p:pic>
          <p:nvPicPr>
            <p:cNvPr id="5" name="Slika 4">
              <a:extLst>
                <a:ext uri="{FF2B5EF4-FFF2-40B4-BE49-F238E27FC236}">
                  <a16:creationId xmlns:a16="http://schemas.microsoft.com/office/drawing/2014/main" id="{138FCE5B-2751-CEFF-934C-42A3DF32A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3768"/>
            <a:stretch/>
          </p:blipFill>
          <p:spPr>
            <a:xfrm>
              <a:off x="126577" y="2511794"/>
              <a:ext cx="4132899" cy="2593705"/>
            </a:xfrm>
            <a:prstGeom prst="rect">
              <a:avLst/>
            </a:prstGeom>
          </p:spPr>
        </p:pic>
        <p:sp>
          <p:nvSpPr>
            <p:cNvPr id="6" name="Strelica: desno 5">
              <a:extLst>
                <a:ext uri="{FF2B5EF4-FFF2-40B4-BE49-F238E27FC236}">
                  <a16:creationId xmlns:a16="http://schemas.microsoft.com/office/drawing/2014/main" id="{A34FD0C8-B26D-E526-9496-EBF87425133F}"/>
                </a:ext>
              </a:extLst>
            </p:cNvPr>
            <p:cNvSpPr/>
            <p:nvPr/>
          </p:nvSpPr>
          <p:spPr>
            <a:xfrm>
              <a:off x="4320322" y="3507089"/>
              <a:ext cx="564204" cy="301557"/>
            </a:xfrm>
            <a:prstGeom prst="rightArrow">
              <a:avLst>
                <a:gd name="adj1" fmla="val 50000"/>
                <a:gd name="adj2" fmla="val 40622"/>
              </a:avLst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7" name="Strelica: desno 6">
              <a:extLst>
                <a:ext uri="{FF2B5EF4-FFF2-40B4-BE49-F238E27FC236}">
                  <a16:creationId xmlns:a16="http://schemas.microsoft.com/office/drawing/2014/main" id="{0110D0EB-223E-5425-D214-B56E7E249DE6}"/>
                </a:ext>
              </a:extLst>
            </p:cNvPr>
            <p:cNvSpPr/>
            <p:nvPr/>
          </p:nvSpPr>
          <p:spPr>
            <a:xfrm rot="8778280">
              <a:off x="4252621" y="2312195"/>
              <a:ext cx="753833" cy="232360"/>
            </a:xfrm>
            <a:prstGeom prst="rightArrow">
              <a:avLst>
                <a:gd name="adj1" fmla="val 50000"/>
                <a:gd name="adj2" fmla="val 40622"/>
              </a:avLst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8" name="TekstniOkvir 7">
              <a:extLst>
                <a:ext uri="{FF2B5EF4-FFF2-40B4-BE49-F238E27FC236}">
                  <a16:creationId xmlns:a16="http://schemas.microsoft.com/office/drawing/2014/main" id="{5A149B02-B6EB-C662-34AB-03A20702B800}"/>
                </a:ext>
              </a:extLst>
            </p:cNvPr>
            <p:cNvSpPr txBox="1"/>
            <p:nvPr/>
          </p:nvSpPr>
          <p:spPr>
            <a:xfrm>
              <a:off x="1618" y="2044"/>
              <a:ext cx="8787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sz="1400" dirty="0"/>
                <a:t>ozon, O</a:t>
              </a:r>
              <a:r>
                <a:rPr lang="hr-HR" sz="1400" baseline="-25000" dirty="0"/>
                <a:t>3</a:t>
              </a:r>
            </a:p>
          </p:txBody>
        </p:sp>
        <p:sp>
          <p:nvSpPr>
            <p:cNvPr id="9" name="TekstniOkvir 8">
              <a:extLst>
                <a:ext uri="{FF2B5EF4-FFF2-40B4-BE49-F238E27FC236}">
                  <a16:creationId xmlns:a16="http://schemas.microsoft.com/office/drawing/2014/main" id="{5E0716C6-0ADF-A92E-2985-8FCDE26DE430}"/>
                </a:ext>
              </a:extLst>
            </p:cNvPr>
            <p:cNvSpPr txBox="1"/>
            <p:nvPr/>
          </p:nvSpPr>
          <p:spPr>
            <a:xfrm>
              <a:off x="4956874" y="96810"/>
              <a:ext cx="20040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sz="1400" dirty="0"/>
                <a:t>sumporov dioksid, SO</a:t>
              </a:r>
              <a:r>
                <a:rPr lang="hr-HR" sz="1400" baseline="-25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52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194D-61D7-DCCD-2293-9B9728D29E64}"/>
              </a:ext>
            </a:extLst>
          </p:cNvPr>
          <p:cNvSpPr txBox="1">
            <a:spLocks/>
          </p:cNvSpPr>
          <p:nvPr/>
        </p:nvSpPr>
        <p:spPr>
          <a:xfrm>
            <a:off x="2359371" y="39073"/>
            <a:ext cx="5747679" cy="3323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sans-serif"/>
                <a:ea typeface="+mj-lt"/>
                <a:cs typeface="+mj-lt"/>
              </a:rPr>
              <a:t>Erupcija</a:t>
            </a:r>
            <a:r>
              <a:rPr lang="en-US" sz="4000" dirty="0">
                <a:latin typeface="sans-serif"/>
                <a:ea typeface="+mj-lt"/>
                <a:cs typeface="+mj-lt"/>
              </a:rPr>
              <a:t> </a:t>
            </a:r>
            <a:r>
              <a:rPr lang="en-US" sz="4000" dirty="0" err="1">
                <a:latin typeface="sans-serif"/>
                <a:ea typeface="+mj-lt"/>
                <a:cs typeface="+mj-lt"/>
              </a:rPr>
              <a:t>Etne</a:t>
            </a:r>
            <a:r>
              <a:rPr lang="en-US" sz="4000" dirty="0">
                <a:latin typeface="sans-serif"/>
                <a:ea typeface="+mj-lt"/>
                <a:cs typeface="+mj-lt"/>
              </a:rPr>
              <a:t> </a:t>
            </a:r>
            <a:r>
              <a:rPr lang="en-US" sz="4000" dirty="0" err="1">
                <a:latin typeface="sans-serif"/>
                <a:ea typeface="+mj-lt"/>
                <a:cs typeface="+mj-lt"/>
              </a:rPr>
              <a:t>kroz</a:t>
            </a:r>
            <a:r>
              <a:rPr lang="en-US" sz="4000" dirty="0">
                <a:latin typeface="sans-serif"/>
                <a:ea typeface="+mj-lt"/>
                <a:cs typeface="+mj-lt"/>
              </a:rPr>
              <a:t> </a:t>
            </a:r>
            <a:r>
              <a:rPr lang="en-US" sz="4000" dirty="0" err="1">
                <a:latin typeface="sans-serif"/>
                <a:ea typeface="+mj-lt"/>
                <a:cs typeface="+mj-lt"/>
              </a:rPr>
              <a:t>godine</a:t>
            </a:r>
            <a:endParaRPr lang="en-US" sz="4000" dirty="0">
              <a:latin typeface="sans-serif"/>
              <a:ea typeface="+mj-lt"/>
              <a:cs typeface="+mj-lt"/>
            </a:endParaRPr>
          </a:p>
        </p:txBody>
      </p:sp>
      <p:pic>
        <p:nvPicPr>
          <p:cNvPr id="3" name="Picture 5" descr="Map&#10;&#10;Description automatically generated">
            <a:extLst>
              <a:ext uri="{FF2B5EF4-FFF2-40B4-BE49-F238E27FC236}">
                <a16:creationId xmlns:a16="http://schemas.microsoft.com/office/drawing/2014/main" id="{6633E5EF-C693-A50C-1243-20664009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4" y="955808"/>
            <a:ext cx="5586783" cy="259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8" descr="Map&#10;&#10;Description automatically generated">
            <a:extLst>
              <a:ext uri="{FF2B5EF4-FFF2-40B4-BE49-F238E27FC236}">
                <a16:creationId xmlns:a16="http://schemas.microsoft.com/office/drawing/2014/main" id="{184CE26A-9952-A9D2-EC2C-B6140398A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3" y="3945035"/>
            <a:ext cx="5733992" cy="249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6580FC39-D162-61B7-1878-78FE247E15FD}"/>
              </a:ext>
            </a:extLst>
          </p:cNvPr>
          <p:cNvSpPr txBox="1"/>
          <p:nvPr/>
        </p:nvSpPr>
        <p:spPr>
          <a:xfrm>
            <a:off x="1652892" y="6304002"/>
            <a:ext cx="235349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 dirty="0">
                <a:latin typeface="sans-serif"/>
              </a:rPr>
              <a:t>15.12.2020.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D7866C57-C667-8D1A-3286-F6D854226A81}"/>
              </a:ext>
            </a:extLst>
          </p:cNvPr>
          <p:cNvSpPr txBox="1"/>
          <p:nvPr/>
        </p:nvSpPr>
        <p:spPr>
          <a:xfrm>
            <a:off x="1652892" y="3426861"/>
            <a:ext cx="206135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 dirty="0">
                <a:latin typeface="sans-serif"/>
              </a:rPr>
              <a:t>19.03.2017.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C6AADD0-0835-0B6F-92B2-D9262D4A3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880" y="3799794"/>
            <a:ext cx="6047154" cy="279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F21F115-DC9C-483E-B6B1-6052FA9DA9DC}"/>
              </a:ext>
            </a:extLst>
          </p:cNvPr>
          <p:cNvSpPr txBox="1"/>
          <p:nvPr/>
        </p:nvSpPr>
        <p:spPr>
          <a:xfrm>
            <a:off x="8201318" y="6335661"/>
            <a:ext cx="206135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 dirty="0">
                <a:latin typeface="sans-serif"/>
              </a:rPr>
              <a:t>08.07.2021.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B9D2DA3F-F4FC-391B-9BC9-37FAC3F0B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040" y="955808"/>
            <a:ext cx="6184930" cy="258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A3FE5ECD-EAD7-839D-536D-950B65CC38DE}"/>
              </a:ext>
            </a:extLst>
          </p:cNvPr>
          <p:cNvSpPr txBox="1"/>
          <p:nvPr/>
        </p:nvSpPr>
        <p:spPr>
          <a:xfrm>
            <a:off x="8018666" y="3391037"/>
            <a:ext cx="206135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 dirty="0">
                <a:latin typeface="sans-serif"/>
              </a:rPr>
              <a:t>24.12.2018.</a:t>
            </a:r>
          </a:p>
        </p:txBody>
      </p:sp>
    </p:spTree>
    <p:extLst>
      <p:ext uri="{BB962C8B-B14F-4D97-AF65-F5344CB8AC3E}">
        <p14:creationId xmlns:p14="http://schemas.microsoft.com/office/powerpoint/2010/main" val="2178091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24452-7EB0-ECA4-272B-1EDD67A7C884}"/>
              </a:ext>
            </a:extLst>
          </p:cNvPr>
          <p:cNvSpPr txBox="1">
            <a:spLocks/>
          </p:cNvSpPr>
          <p:nvPr/>
        </p:nvSpPr>
        <p:spPr>
          <a:xfrm>
            <a:off x="2346959" y="468882"/>
            <a:ext cx="4421485" cy="3877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sans-serif"/>
              </a:rPr>
              <a:t>Erupcija</a:t>
            </a:r>
            <a:r>
              <a:rPr lang="en-US" sz="4000" dirty="0">
                <a:latin typeface="sans-serif"/>
              </a:rPr>
              <a:t> </a:t>
            </a:r>
            <a:r>
              <a:rPr lang="en-US" sz="4000" dirty="0" err="1">
                <a:latin typeface="sans-serif"/>
              </a:rPr>
              <a:t>Etne</a:t>
            </a:r>
            <a:r>
              <a:rPr lang="en-US" sz="4000" dirty="0">
                <a:latin typeface="sans-serif"/>
              </a:rPr>
              <a:t> 2022. 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51890A88-5B09-0C61-E340-7EF07491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58" y="1447163"/>
            <a:ext cx="10835482" cy="51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27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C0AFC0-2B3C-3B76-E78A-53C510CE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93" y="2242319"/>
            <a:ext cx="5619161" cy="1325563"/>
          </a:xfrm>
        </p:spPr>
        <p:txBody>
          <a:bodyPr/>
          <a:lstStyle/>
          <a:p>
            <a:r>
              <a:rPr lang="hr-HR" dirty="0"/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424426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4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6" name="Top left">
            <a:extLst>
              <a:ext uri="{FF2B5EF4-FFF2-40B4-BE49-F238E27FC236}">
                <a16:creationId xmlns:a16="http://schemas.microsoft.com/office/drawing/2014/main" id="{4210BA9D-B4AC-4A1D-B63B-44F10A9A7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AB57F67-BA3E-4168-B776-298ABEE40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1A37E474-2AB5-44C2-89C5-00B18BBF0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C7682BD-43A7-412C-9D1C-C253EDF7F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E322CA5-5700-49C5-B2F4-5451AEC68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FF4B5E5-C2CB-47A0-BDC9-D9560C77B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C206FD4-2993-45C6-A6D2-945277425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AC4F993-F14F-4F25-A6AB-1AD9E2A82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CD13FF4-3251-4983-B074-BD35A9902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3D14CB-7491-C018-0E85-C9F7A273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552" y="855966"/>
            <a:ext cx="3776416" cy="1738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sans-serif"/>
              </a:rPr>
              <a:t>Nikola Kopernik</a:t>
            </a:r>
          </a:p>
        </p:txBody>
      </p:sp>
      <p:grpSp>
        <p:nvGrpSpPr>
          <p:cNvPr id="136" name="Cross">
            <a:extLst>
              <a:ext uri="{FF2B5EF4-FFF2-40B4-BE49-F238E27FC236}">
                <a16:creationId xmlns:a16="http://schemas.microsoft.com/office/drawing/2014/main" id="{80F56037-8334-4400-9C7A-A3BEFA96A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60AD0EB-D554-49C4-9728-C64D6D686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C9432895-644F-4E09-97C7-F8DB36AA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8AE60ED5-81DF-6D3B-DF97-878B40DA1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57" y="274865"/>
            <a:ext cx="4732798" cy="5752031"/>
          </a:xfrm>
          <a:prstGeom prst="rect">
            <a:avLst/>
          </a:prstGeom>
        </p:spPr>
      </p:pic>
      <p:grpSp>
        <p:nvGrpSpPr>
          <p:cNvPr id="140" name="Bottom Right">
            <a:extLst>
              <a:ext uri="{FF2B5EF4-FFF2-40B4-BE49-F238E27FC236}">
                <a16:creationId xmlns:a16="http://schemas.microsoft.com/office/drawing/2014/main" id="{6B310A71-665E-47AB-9D80-2D90F7D92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AD1AF10-782F-4908-A718-EA87EC717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42" name="Graphic 157">
              <a:extLst>
                <a:ext uri="{FF2B5EF4-FFF2-40B4-BE49-F238E27FC236}">
                  <a16:creationId xmlns:a16="http://schemas.microsoft.com/office/drawing/2014/main" id="{A935357A-B553-44CD-9376-FE1E60575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1A180B9-74EE-45CB-8BC1-41E1C0758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D0ED6DBC-425A-4959-8ACF-4263EEF246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B431B70-9FAD-408D-890D-646D484045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E532E75-ACFE-4179-B41D-039B3B768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C81F463-8260-4AAF-9233-3FE29293C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5D51C233-AAFA-43B0-85ED-E42E8DE5E5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D7BBAB6-5F70-4658-9F1E-4F56C83F04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FADCFE9-3879-4BEB-8C66-8CDE96527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7041A26-FF39-9499-8D0A-B374F634B73F}"/>
              </a:ext>
            </a:extLst>
          </p:cNvPr>
          <p:cNvSpPr txBox="1"/>
          <p:nvPr/>
        </p:nvSpPr>
        <p:spPr>
          <a:xfrm>
            <a:off x="327819" y="4054682"/>
            <a:ext cx="565052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 err="1">
                <a:latin typeface="sans-serif"/>
                <a:cs typeface="Segoe UI"/>
              </a:rPr>
              <a:t>Crtež</a:t>
            </a:r>
            <a:r>
              <a:rPr lang="en-US" sz="3000" dirty="0">
                <a:latin typeface="sans-serif"/>
                <a:cs typeface="Segoe UI"/>
              </a:rPr>
              <a:t> Nikole </a:t>
            </a:r>
            <a:r>
              <a:rPr lang="en-US" sz="3000" dirty="0" err="1">
                <a:latin typeface="sans-serif"/>
                <a:cs typeface="Segoe UI"/>
              </a:rPr>
              <a:t>Kopernika</a:t>
            </a:r>
            <a:endParaRPr lang="en-US" sz="3000" dirty="0">
              <a:latin typeface="sans-serif"/>
              <a:cs typeface="Segoe UI"/>
            </a:endParaRPr>
          </a:p>
          <a:p>
            <a:endParaRPr lang="en-US" sz="3000" dirty="0">
              <a:latin typeface="sans-serif"/>
              <a:cs typeface="Segoe UI"/>
            </a:endParaRPr>
          </a:p>
          <a:p>
            <a:endParaRPr lang="en-US" sz="3000" dirty="0">
              <a:latin typeface="sans-serif"/>
              <a:ea typeface="+mn-lt"/>
              <a:cs typeface="+mn-l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D5443CD-F521-0E81-972B-BAE43E776E79}"/>
              </a:ext>
            </a:extLst>
          </p:cNvPr>
          <p:cNvSpPr txBox="1"/>
          <p:nvPr/>
        </p:nvSpPr>
        <p:spPr>
          <a:xfrm>
            <a:off x="6319767" y="6159436"/>
            <a:ext cx="6099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sans-serif"/>
                <a:cs typeface="Segoe UI"/>
              </a:rPr>
              <a:t>Izvor</a:t>
            </a:r>
            <a:r>
              <a:rPr lang="en-US" sz="1200" dirty="0">
                <a:latin typeface="sans-serif"/>
                <a:cs typeface="Segoe UI"/>
              </a:rPr>
              <a:t>: </a:t>
            </a:r>
            <a:r>
              <a:rPr lang="en-US" sz="1200" dirty="0">
                <a:latin typeface="sans-serif"/>
                <a:ea typeface="+mn-lt"/>
                <a:cs typeface="+mn-lt"/>
                <a:hlinkClick r:id="rId3"/>
              </a:rPr>
              <a:t>https://www.enciklopedija.hr/natuknica.aspx?ID=24853</a:t>
            </a:r>
            <a:endParaRPr lang="en-US" sz="1200" dirty="0">
              <a:latin typeface="sans-serif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929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" name="Rectangle 20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12" name="Top left">
            <a:extLst>
              <a:ext uri="{FF2B5EF4-FFF2-40B4-BE49-F238E27FC236}">
                <a16:creationId xmlns:a16="http://schemas.microsoft.com/office/drawing/2014/main" id="{A345EEC5-ECAA-408B-B9D7-1C0E1102C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C09B09D8-FF9D-4CE5-853B-3BA46FD5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DC978A2-F53F-4B72-9BAC-5F78F00B6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4F73D09D-1DE1-441E-88F5-CD2CBAB88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9DE61DBF-5FB0-4603-BE95-C566DD48B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D8C89DF5-F013-4C54-B9AD-2E158706C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9ED89947-A3CF-4B11-8DE7-5D07A57CB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3E24021-DB80-451B-96A6-0D21AC0C8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2BDA2B48-4CD9-45C3-8F12-2125533678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0" name="Content Placeholder 89">
            <a:extLst>
              <a:ext uri="{FF2B5EF4-FFF2-40B4-BE49-F238E27FC236}">
                <a16:creationId xmlns:a16="http://schemas.microsoft.com/office/drawing/2014/main" id="{EA6823C9-4EE2-B902-8608-5DA5EE808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39" y="2732627"/>
            <a:ext cx="12188952" cy="375005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3000" b="1" dirty="0">
              <a:latin typeface="sans-serif"/>
              <a:ea typeface="+mn-lt"/>
              <a:cs typeface="+mn-lt"/>
            </a:endParaRPr>
          </a:p>
          <a:p>
            <a:pPr marL="114300" indent="-285750">
              <a:buFont typeface="Wingdings,Sans-Serif"/>
              <a:buChar char="§"/>
            </a:pPr>
            <a:r>
              <a:rPr lang="en-US" sz="3000" dirty="0">
                <a:latin typeface="sans-serif"/>
                <a:ea typeface="+mn-lt"/>
                <a:cs typeface="+mn-lt"/>
              </a:rPr>
              <a:t>program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Europske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unije</a:t>
            </a:r>
            <a:r>
              <a:rPr lang="en-US" sz="3000" dirty="0">
                <a:latin typeface="sans-serif"/>
                <a:ea typeface="+mn-lt"/>
                <a:cs typeface="+mn-lt"/>
              </a:rPr>
              <a:t> za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promatranje</a:t>
            </a:r>
            <a:r>
              <a:rPr lang="en-US" sz="3000" dirty="0">
                <a:latin typeface="sans-serif"/>
                <a:ea typeface="+mn-lt"/>
                <a:cs typeface="+mn-lt"/>
              </a:rPr>
              <a:t> i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praćenje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planete</a:t>
            </a:r>
            <a:r>
              <a:rPr lang="en-US" sz="3000" dirty="0">
                <a:latin typeface="sans-serif"/>
                <a:ea typeface="+mn-lt"/>
                <a:cs typeface="+mn-lt"/>
              </a:rPr>
              <a:t> 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Zemlj</a:t>
            </a:r>
            <a:r>
              <a:rPr lang="hr-HR" sz="3000" dirty="0">
                <a:latin typeface="sans-serif"/>
                <a:ea typeface="+mn-lt"/>
                <a:cs typeface="+mn-lt"/>
              </a:rPr>
              <a:t>a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endParaRPr lang="en-US" sz="3000" dirty="0">
              <a:latin typeface="sans-serif"/>
              <a:cs typeface="Segoe UI"/>
            </a:endParaRPr>
          </a:p>
          <a:p>
            <a:pPr marL="114300" indent="-285750">
              <a:buFont typeface="Wingdings,Sans-Serif"/>
              <a:buChar char="§"/>
            </a:pPr>
            <a:r>
              <a:rPr lang="en-US" sz="3000" dirty="0" err="1">
                <a:latin typeface="sans-serif"/>
                <a:ea typeface="+mn-lt"/>
                <a:cs typeface="+mn-lt"/>
              </a:rPr>
              <a:t>informacije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hr-HR" sz="3000" dirty="0">
                <a:latin typeface="sans-serif"/>
                <a:ea typeface="+mn-lt"/>
                <a:cs typeface="+mn-lt"/>
              </a:rPr>
              <a:t>preuzimaju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iz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satelitskog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promatranja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r>
              <a:rPr lang="en-US" sz="3000" dirty="0" err="1">
                <a:latin typeface="sans-serif"/>
                <a:ea typeface="+mn-lt"/>
                <a:cs typeface="+mn-lt"/>
              </a:rPr>
              <a:t>Zemlje</a:t>
            </a:r>
            <a:r>
              <a:rPr lang="en-US" sz="3000" dirty="0">
                <a:latin typeface="sans-serif"/>
                <a:ea typeface="+mn-lt"/>
                <a:cs typeface="+mn-lt"/>
              </a:rPr>
              <a:t> i </a:t>
            </a:r>
            <a:r>
              <a:rPr lang="hr-HR" sz="3000" dirty="0">
                <a:latin typeface="sans-serif"/>
                <a:ea typeface="+mn-lt"/>
                <a:cs typeface="+mn-lt"/>
              </a:rPr>
              <a:t>senzora s kopna</a:t>
            </a:r>
            <a:r>
              <a:rPr lang="en-US" sz="3000" dirty="0">
                <a:latin typeface="sans-serif"/>
                <a:ea typeface="+mn-lt"/>
                <a:cs typeface="+mn-lt"/>
              </a:rPr>
              <a:t> </a:t>
            </a:r>
            <a:endParaRPr lang="en-US" sz="3000" dirty="0">
              <a:latin typeface="sans-serif"/>
              <a:cs typeface="Segoe UI"/>
            </a:endParaRPr>
          </a:p>
          <a:p>
            <a:pPr marL="114300" indent="-285750">
              <a:buFont typeface="Wingdings,Sans-Serif"/>
              <a:buChar char="§"/>
            </a:pPr>
            <a:r>
              <a:rPr lang="en-US" sz="3000" dirty="0" err="1">
                <a:latin typeface="sans-serif"/>
                <a:cs typeface="Segoe UI"/>
              </a:rPr>
              <a:t>Europska</a:t>
            </a:r>
            <a:r>
              <a:rPr lang="en-US" sz="3000" dirty="0">
                <a:latin typeface="sans-serif"/>
                <a:cs typeface="Segoe UI"/>
              </a:rPr>
              <a:t> </a:t>
            </a:r>
            <a:r>
              <a:rPr lang="en-US" sz="3000" dirty="0" err="1">
                <a:latin typeface="sans-serif"/>
                <a:cs typeface="Segoe UI"/>
              </a:rPr>
              <a:t>svemirska</a:t>
            </a:r>
            <a:r>
              <a:rPr lang="en-US" sz="3000" dirty="0">
                <a:latin typeface="sans-serif"/>
                <a:cs typeface="Segoe UI"/>
              </a:rPr>
              <a:t> </a:t>
            </a:r>
            <a:r>
              <a:rPr lang="en-US" sz="3000" dirty="0" err="1">
                <a:latin typeface="sans-serif"/>
                <a:cs typeface="Segoe UI"/>
              </a:rPr>
              <a:t>agencija</a:t>
            </a:r>
            <a:r>
              <a:rPr lang="hr-HR" sz="3000" dirty="0">
                <a:latin typeface="sans-serif"/>
                <a:cs typeface="Segoe UI"/>
              </a:rPr>
              <a:t> (</a:t>
            </a:r>
            <a:r>
              <a:rPr lang="en-US" sz="3000" dirty="0">
                <a:latin typeface="sans-serif"/>
                <a:cs typeface="Segoe UI"/>
              </a:rPr>
              <a:t>ESA</a:t>
            </a:r>
            <a:r>
              <a:rPr lang="hr-HR" sz="3000" dirty="0">
                <a:latin typeface="sans-serif"/>
                <a:cs typeface="Segoe UI"/>
              </a:rPr>
              <a:t>) i</a:t>
            </a:r>
            <a:r>
              <a:rPr lang="en-US" sz="3000" dirty="0">
                <a:latin typeface="sans-serif"/>
                <a:cs typeface="Segoe UI"/>
              </a:rPr>
              <a:t> </a:t>
            </a:r>
            <a:r>
              <a:rPr lang="en-US" sz="3000" dirty="0" err="1">
                <a:latin typeface="sans-serif"/>
                <a:cs typeface="Segoe UI"/>
              </a:rPr>
              <a:t>Europska</a:t>
            </a:r>
            <a:r>
              <a:rPr lang="en-US" sz="3000" dirty="0">
                <a:latin typeface="sans-serif"/>
                <a:cs typeface="Segoe UI"/>
              </a:rPr>
              <a:t> </a:t>
            </a:r>
            <a:r>
              <a:rPr lang="en-US" sz="3000" dirty="0" err="1">
                <a:latin typeface="sans-serif"/>
                <a:cs typeface="Segoe UI"/>
              </a:rPr>
              <a:t>agencija</a:t>
            </a:r>
            <a:r>
              <a:rPr lang="en-US" sz="3000" dirty="0">
                <a:latin typeface="sans-serif"/>
                <a:cs typeface="Segoe UI"/>
              </a:rPr>
              <a:t> za </a:t>
            </a:r>
            <a:r>
              <a:rPr lang="en-US" sz="3000" dirty="0" err="1">
                <a:latin typeface="sans-serif"/>
                <a:cs typeface="Segoe UI"/>
              </a:rPr>
              <a:t>okoliš</a:t>
            </a:r>
            <a:r>
              <a:rPr lang="hr-HR" sz="3000" dirty="0">
                <a:latin typeface="sans-serif"/>
                <a:cs typeface="Segoe UI"/>
              </a:rPr>
              <a:t> (</a:t>
            </a:r>
            <a:r>
              <a:rPr lang="en-US" sz="3000" dirty="0">
                <a:latin typeface="sans-serif"/>
                <a:cs typeface="Segoe UI"/>
              </a:rPr>
              <a:t>EEA</a:t>
            </a:r>
            <a:r>
              <a:rPr lang="hr-HR" sz="3000" dirty="0">
                <a:latin typeface="sans-serif"/>
                <a:cs typeface="Segoe UI"/>
              </a:rPr>
              <a:t>)</a:t>
            </a:r>
            <a:endParaRPr lang="en-US" sz="3000" dirty="0">
              <a:latin typeface="sans-serif"/>
              <a:cs typeface="Segoe UI"/>
            </a:endParaRPr>
          </a:p>
          <a:p>
            <a:pPr marL="0" indent="0">
              <a:buNone/>
            </a:pPr>
            <a:endParaRPr lang="en-US" sz="3000" dirty="0">
              <a:latin typeface="sans-serif"/>
              <a:cs typeface="Segoe UI"/>
            </a:endParaRPr>
          </a:p>
          <a:p>
            <a:pPr marL="0" indent="0">
              <a:buNone/>
            </a:pPr>
            <a:endParaRPr lang="en-US" sz="3000" b="1" dirty="0">
              <a:latin typeface="sans-serif"/>
              <a:cs typeface="Segoe UI"/>
            </a:endParaRPr>
          </a:p>
        </p:txBody>
      </p:sp>
      <p:grpSp>
        <p:nvGrpSpPr>
          <p:cNvPr id="222" name="Bottom Right">
            <a:extLst>
              <a:ext uri="{FF2B5EF4-FFF2-40B4-BE49-F238E27FC236}">
                <a16:creationId xmlns:a16="http://schemas.microsoft.com/office/drawing/2014/main" id="{F0A218EB-ECC2-4D0D-9EDC-F5CB062CA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419D1C3-874F-4BF6-A356-1EA4A20D4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24" name="Graphic 157">
              <a:extLst>
                <a:ext uri="{FF2B5EF4-FFF2-40B4-BE49-F238E27FC236}">
                  <a16:creationId xmlns:a16="http://schemas.microsoft.com/office/drawing/2014/main" id="{4AC4AE33-203A-4A93-8263-6CC6BB608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1F15373C-6DCA-4058-94CC-6476950E59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961BE5B1-15E0-484D-8B21-F6BA455B21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81167C23-6882-4551-BF77-DF537E736E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50749460-4B9F-4DE4-9931-7B5831D68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A567746C-E54C-4865-ACF1-CD31DD1D8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E7B0826-2FBE-4B23-B784-BB7CDA8B3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DF54EDF-BA0A-440F-B20A-2A76BFE15C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A53B2ADC-F80C-403E-B1CA-BCFED2CE5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AB1303-B652-8085-A13F-1511DC9018B9}"/>
              </a:ext>
            </a:extLst>
          </p:cNvPr>
          <p:cNvSpPr txBox="1"/>
          <p:nvPr/>
        </p:nvSpPr>
        <p:spPr>
          <a:xfrm>
            <a:off x="500319" y="749452"/>
            <a:ext cx="536315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err="1">
                <a:latin typeface="sans-serif"/>
                <a:ea typeface="+mn-lt"/>
                <a:cs typeface="+mn-lt"/>
              </a:rPr>
              <a:t>Što</a:t>
            </a:r>
            <a:r>
              <a:rPr lang="en-US" sz="4000" b="1" dirty="0">
                <a:latin typeface="sans-serif"/>
                <a:ea typeface="+mn-lt"/>
                <a:cs typeface="+mn-lt"/>
              </a:rPr>
              <a:t> je Copernicus ?</a:t>
            </a:r>
            <a:endParaRPr lang="en-US" sz="4000" dirty="0">
              <a:latin typeface="sans-serif"/>
            </a:endParaRPr>
          </a:p>
        </p:txBody>
      </p:sp>
      <p:pic>
        <p:nvPicPr>
          <p:cNvPr id="3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3F3801D-6AF0-47DE-F520-25CAF1D47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36" y="133633"/>
            <a:ext cx="4904824" cy="2034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160848-4EA0-6493-F5B6-B2953BB39695}"/>
              </a:ext>
            </a:extLst>
          </p:cNvPr>
          <p:cNvSpPr txBox="1"/>
          <p:nvPr/>
        </p:nvSpPr>
        <p:spPr>
          <a:xfrm>
            <a:off x="5594589" y="2290777"/>
            <a:ext cx="47716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sans-serif"/>
                <a:cs typeface="Segoe UI"/>
              </a:rPr>
              <a:t>Credit: </a:t>
            </a:r>
            <a:r>
              <a:rPr lang="en-US" sz="1200" dirty="0">
                <a:latin typeface="sans-serif"/>
                <a:ea typeface="+mn-lt"/>
                <a:cs typeface="+mn-lt"/>
                <a:hlinkClick r:id="rId3"/>
              </a:rPr>
              <a:t>https://www.copernicus.eu/en/media/images/copernicus-logo</a:t>
            </a:r>
            <a:endParaRPr lang="en-US" sz="1200" dirty="0">
              <a:latin typeface="sans-serif"/>
              <a:ea typeface="+mn-lt"/>
              <a:cs typeface="+mn-lt"/>
            </a:endParaRPr>
          </a:p>
          <a:p>
            <a:endParaRPr lang="en-US" sz="1200" dirty="0">
              <a:latin typeface="sans-serif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06368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28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90" name="Freeform: Shape 28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92" name="Freeform: Shape 29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94" name="Freeform: Shape 29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14" name="Rectangle 31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18" name="Top Left">
            <a:extLst>
              <a:ext uri="{FF2B5EF4-FFF2-40B4-BE49-F238E27FC236}">
                <a16:creationId xmlns:a16="http://schemas.microsoft.com/office/drawing/2014/main" id="{FADD1535-ED83-48B3-8EB1-671A080F0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E70C64DB-421C-4FFD-8EB1-A7D1A5DC1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5C04BFFB-0C30-49E1-B4F0-243531219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368C7354-F4EF-4BC5-BF44-01614E0B9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45981B8-FB15-43E7-B1CE-AE4A5E9B1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75F05D22-2B12-4452-A804-346878D55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7B26EE6B-DF99-4B8A-8859-82A92A598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CE8FB053-1663-44BA-8128-0C19BD762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75E5E4F4-4EE0-49E3-98E5-F1E2BB91A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665E20-DFFA-9A3A-5C6E-CCCB510E8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390807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285750"/>
            <a:r>
              <a:rPr lang="en-US" sz="4000" kern="1200" dirty="0">
                <a:solidFill>
                  <a:schemeClr val="tx2"/>
                </a:solidFill>
                <a:latin typeface="sans-serif"/>
              </a:rPr>
              <a:t>PRIMJENA:</a:t>
            </a:r>
          </a:p>
          <a:p>
            <a:endParaRPr lang="en-US" sz="4000" kern="1200" dirty="0">
              <a:solidFill>
                <a:schemeClr val="tx2"/>
              </a:solidFill>
              <a:latin typeface="sans-serif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A9867-72AB-4EA5-2FE7-0708CE440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9593" y="1915001"/>
            <a:ext cx="6321220" cy="37286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latin typeface="sans-serif"/>
              </a:rPr>
              <a:t>upravljanje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prirodnim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resursima</a:t>
            </a:r>
            <a:endParaRPr lang="en-US" sz="3000" dirty="0">
              <a:latin typeface="sans-serif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latin typeface="sans-serif"/>
              </a:rPr>
              <a:t>praćenje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kvalitete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vode</a:t>
            </a:r>
            <a:r>
              <a:rPr lang="en-US" sz="3000" dirty="0">
                <a:latin typeface="sans-serif"/>
              </a:rPr>
              <a:t> i </a:t>
            </a:r>
            <a:r>
              <a:rPr lang="en-US" sz="3000" dirty="0" err="1">
                <a:latin typeface="sans-serif"/>
              </a:rPr>
              <a:t>zraka</a:t>
            </a:r>
            <a:endParaRPr lang="en-US" sz="3000" dirty="0">
              <a:latin typeface="sans-serif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latin typeface="sans-serif"/>
              </a:rPr>
              <a:t>urbanističko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planiranje</a:t>
            </a:r>
            <a:endParaRPr lang="en-US" sz="3000" dirty="0">
              <a:latin typeface="sans-serif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latin typeface="sans-serif"/>
              </a:rPr>
              <a:t>regulacija</a:t>
            </a:r>
            <a:r>
              <a:rPr lang="en-US" sz="3000" dirty="0">
                <a:latin typeface="sans-serif"/>
              </a:rPr>
              <a:t> i monitoring </a:t>
            </a:r>
            <a:r>
              <a:rPr lang="en-US" sz="3000" dirty="0" err="1">
                <a:latin typeface="sans-serif"/>
              </a:rPr>
              <a:t>prometa</a:t>
            </a:r>
            <a:endParaRPr lang="en-US" sz="3000" dirty="0">
              <a:latin typeface="sans-serif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latin typeface="sans-serif"/>
              </a:rPr>
              <a:t>praćenje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poljoprivrednih</a:t>
            </a:r>
            <a:r>
              <a:rPr lang="hr-HR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aktivnosti</a:t>
            </a:r>
            <a:endParaRPr lang="en-US" sz="3000" dirty="0">
              <a:latin typeface="sans-serif"/>
            </a:endParaRPr>
          </a:p>
          <a:p>
            <a:pPr marL="114300" indent="-228600">
              <a:buFont typeface="Avenir Next LT Pro" panose="020B0504020202020204" pitchFamily="34" charset="0"/>
              <a:buChar char="+"/>
            </a:pPr>
            <a:endParaRPr lang="en-US" sz="3000" dirty="0">
              <a:latin typeface="sans-serif"/>
            </a:endParaRPr>
          </a:p>
          <a:p>
            <a:pPr marL="57150" indent="-228600">
              <a:buFont typeface="Avenir Next LT Pro" panose="020B0504020202020204" pitchFamily="34" charset="0"/>
              <a:buChar char="+"/>
            </a:pPr>
            <a:endParaRPr lang="en-US" sz="3000" dirty="0">
              <a:latin typeface="sans-serif"/>
            </a:endParaRPr>
          </a:p>
        </p:txBody>
      </p:sp>
      <p:pic>
        <p:nvPicPr>
          <p:cNvPr id="3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FFC4E1-B28E-A165-4F7B-1EE0A1383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0" r="26306" b="-1"/>
          <a:stretch/>
        </p:blipFill>
        <p:spPr>
          <a:xfrm>
            <a:off x="5996628" y="10"/>
            <a:ext cx="6195372" cy="6857990"/>
          </a:xfrm>
          <a:prstGeom prst="rect">
            <a:avLst/>
          </a:prstGeom>
        </p:spPr>
      </p:pic>
      <p:grpSp>
        <p:nvGrpSpPr>
          <p:cNvPr id="328" name="Bottom Right">
            <a:extLst>
              <a:ext uri="{FF2B5EF4-FFF2-40B4-BE49-F238E27FC236}">
                <a16:creationId xmlns:a16="http://schemas.microsoft.com/office/drawing/2014/main" id="{01081332-6CA1-49C2-A979-7709509AD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85" name="Graphic 157">
              <a:extLst>
                <a:ext uri="{FF2B5EF4-FFF2-40B4-BE49-F238E27FC236}">
                  <a16:creationId xmlns:a16="http://schemas.microsoft.com/office/drawing/2014/main" id="{826B0664-73BC-4FCB-A447-57F7F67647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3242A3E-DBD8-44D5-930F-DA776CA06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F331C242-2FF0-40D4-BF95-4A27680F26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B500FE3B-EB2C-4A5D-ABA7-35137B2BA5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E1EA3BF-3A9F-4CD0-9640-6FF67F4430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17F4411F-5B81-451C-A006-8754E1618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4E4D64BD-20E2-44CF-AEB4-A87A43376B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0B309630-6603-4319-BAB8-93102ABEB3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F540FCD4-859A-4602-9CBC-C697E3877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F06C63-7DB5-A0F7-6AFF-E4F0F376F255}"/>
              </a:ext>
            </a:extLst>
          </p:cNvPr>
          <p:cNvSpPr txBox="1"/>
          <p:nvPr/>
        </p:nvSpPr>
        <p:spPr>
          <a:xfrm>
            <a:off x="1585142" y="6417855"/>
            <a:ext cx="4726485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sans-serif"/>
                <a:ea typeface="+mn-lt"/>
                <a:cs typeface="+mn-lt"/>
              </a:rPr>
              <a:t>Credit: </a:t>
            </a:r>
            <a:r>
              <a:rPr lang="en-US" sz="1100" dirty="0">
                <a:latin typeface="sans-serif"/>
                <a:cs typeface="Segoe UI"/>
                <a:hlinkClick r:id="rId3"/>
              </a:rPr>
              <a:t>https://www.copernicus.eu/en/media/images/copernicus-logo</a:t>
            </a:r>
            <a:endParaRPr lang="en-US" sz="1100" dirty="0">
              <a:latin typeface="sans-serif"/>
              <a:ea typeface="+mn-lt"/>
              <a:cs typeface="+mn-lt"/>
            </a:endParaRPr>
          </a:p>
          <a:p>
            <a:pPr algn="l"/>
            <a:endParaRPr lang="en-US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3789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232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37" name="Freeform: Shape 236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4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0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259" name="Rectangle 25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63" name="Top left">
            <a:extLst>
              <a:ext uri="{FF2B5EF4-FFF2-40B4-BE49-F238E27FC236}">
                <a16:creationId xmlns:a16="http://schemas.microsoft.com/office/drawing/2014/main" id="{F73EC8D8-C118-4A24-B3A2-F22636F20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33A839E4-FE02-4C32-B9F7-07884043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9C10340A-FCF2-4B86-A53A-4AC07E6C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E85F37B-D9B1-4701-B54A-A91E836FA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27C5295-7462-4E42-B19A-682465F9F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712C31CF-3625-4E9F-99FC-C7AA5BBA8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36EDCF2F-2C4B-4D4B-964F-F640BCDCE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21B0354D-2FFC-40F9-91E5-A83DDD770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F4CED2-0CA8-4824-93F0-00BE4C7D1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A1E962-D4D9-85CE-6003-95CD22E2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87" y="609695"/>
            <a:ext cx="3980254" cy="55779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latin typeface="sans-serif"/>
              </a:rPr>
              <a:t>Sentinels</a:t>
            </a:r>
          </a:p>
        </p:txBody>
      </p:sp>
      <p:grpSp>
        <p:nvGrpSpPr>
          <p:cNvPr id="273" name="Bottom Right">
            <a:extLst>
              <a:ext uri="{FF2B5EF4-FFF2-40B4-BE49-F238E27FC236}">
                <a16:creationId xmlns:a16="http://schemas.microsoft.com/office/drawing/2014/main" id="{3BA0B410-FA41-4CD6-A923-146E029B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74" name="Graphic 157">
              <a:extLst>
                <a:ext uri="{FF2B5EF4-FFF2-40B4-BE49-F238E27FC236}">
                  <a16:creationId xmlns:a16="http://schemas.microsoft.com/office/drawing/2014/main" id="{2448B270-CA89-4A7C-8CFC-8237ED03A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BD2ED6FF-1F6E-4BF0-BFFF-5CB8D36F1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2F2CCA35-C35D-416B-A083-A167138A57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70FAEE04-D524-4356-8CFE-091D44ED1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5F641E2E-FB37-449C-96DA-945907C75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283CE73A-E65A-44EA-9C23-C6F2137AF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41745A30-6979-4D1D-A629-E7C0C6A53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E70C366B-087F-442D-AC20-1319F97A9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D2F7A6B-9CB6-4AC5-B906-664FC95A1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175" name="Text Placeholder 3">
            <a:extLst>
              <a:ext uri="{FF2B5EF4-FFF2-40B4-BE49-F238E27FC236}">
                <a16:creationId xmlns:a16="http://schemas.microsoft.com/office/drawing/2014/main" id="{01EB272C-03F9-71E0-C4D9-B150A64AC4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8965959"/>
              </p:ext>
            </p:extLst>
          </p:nvPr>
        </p:nvGraphicFramePr>
        <p:xfrm>
          <a:off x="3271467" y="476927"/>
          <a:ext cx="8306435" cy="5843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346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E9BCC64-16BF-13AC-3CD3-EDCEE044D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6892" y="137990"/>
            <a:ext cx="4336562" cy="404226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89BD70-A83A-BA94-4E2E-83D5C1D04DFE}"/>
              </a:ext>
            </a:extLst>
          </p:cNvPr>
          <p:cNvSpPr txBox="1"/>
          <p:nvPr/>
        </p:nvSpPr>
        <p:spPr>
          <a:xfrm>
            <a:off x="9492" y="4252854"/>
            <a:ext cx="458712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Izvor</a:t>
            </a:r>
            <a:r>
              <a:rPr lang="en-US" sz="1200" dirty="0"/>
              <a:t>: European space agency, </a:t>
            </a:r>
            <a:r>
              <a:rPr lang="en-US" sz="1200" dirty="0" err="1"/>
              <a:t>poveznica</a:t>
            </a:r>
            <a:r>
              <a:rPr lang="en-US" sz="1200" dirty="0"/>
              <a:t>: </a:t>
            </a:r>
            <a:r>
              <a:rPr lang="hr-HR" sz="1200" dirty="0"/>
              <a:t> </a:t>
            </a:r>
            <a:r>
              <a:rPr lang="hr-HR" sz="1200" dirty="0">
                <a:ea typeface="+mn-lt"/>
                <a:cs typeface="+mn-lt"/>
                <a:hlinkClick r:id="rId6"/>
              </a:rPr>
              <a:t>https://www.esa.int/ESA_Multimedia/Images/2014/04/Sentinel_family </a:t>
            </a:r>
            <a:endParaRPr lang="hr-HR" sz="1200" dirty="0">
              <a:ea typeface="+mn-lt"/>
              <a:cs typeface="+mn-lt"/>
            </a:endParaRPr>
          </a:p>
          <a:p>
            <a:endParaRPr lang="hr-HR" sz="1200" dirty="0">
              <a:cs typeface="Arial"/>
            </a:endParaRPr>
          </a:p>
        </p:txBody>
      </p:sp>
      <p:pic>
        <p:nvPicPr>
          <p:cNvPr id="16" name="ScreenHunter 47">
            <a:hlinkClick r:id="" action="ppaction://media"/>
            <a:extLst>
              <a:ext uri="{FF2B5EF4-FFF2-40B4-BE49-F238E27FC236}">
                <a16:creationId xmlns:a16="http://schemas.microsoft.com/office/drawing/2014/main" id="{2D3D790D-CC3A-370F-CAB8-289F519FF6DE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4685" end="6436"/>
                </p14:media>
              </p:ext>
            </p:extLst>
          </p:nvPr>
        </p:nvPicPr>
        <p:blipFill rotWithShape="1">
          <a:blip r:embed="rId7"/>
          <a:srcRect t="1903"/>
          <a:stretch/>
        </p:blipFill>
        <p:spPr>
          <a:xfrm>
            <a:off x="4726960" y="3089414"/>
            <a:ext cx="6997680" cy="3689657"/>
          </a:xfrm>
          <a:prstGeom prst="rect">
            <a:avLst/>
          </a:prstGeom>
        </p:spPr>
      </p:pic>
      <p:sp>
        <p:nvSpPr>
          <p:cNvPr id="18" name="TekstniOkvir 3">
            <a:extLst>
              <a:ext uri="{FF2B5EF4-FFF2-40B4-BE49-F238E27FC236}">
                <a16:creationId xmlns:a16="http://schemas.microsoft.com/office/drawing/2014/main" id="{D09FDAD2-5656-0C6B-5982-9F1280904AC0}"/>
              </a:ext>
            </a:extLst>
          </p:cNvPr>
          <p:cNvSpPr txBox="1"/>
          <p:nvPr/>
        </p:nvSpPr>
        <p:spPr>
          <a:xfrm>
            <a:off x="930080" y="6286629"/>
            <a:ext cx="411480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hr-HR" sz="1200" dirty="0"/>
              <a:t>Izvor: </a:t>
            </a:r>
            <a:r>
              <a:rPr lang="hr-HR" sz="1200" dirty="0" err="1"/>
              <a:t>The</a:t>
            </a:r>
            <a:r>
              <a:rPr lang="hr-HR" sz="1200" dirty="0"/>
              <a:t> </a:t>
            </a:r>
            <a:r>
              <a:rPr lang="hr-HR" sz="1200" dirty="0" err="1"/>
              <a:t>Eurpean</a:t>
            </a:r>
            <a:r>
              <a:rPr lang="hr-HR" sz="1200" dirty="0"/>
              <a:t> </a:t>
            </a:r>
            <a:r>
              <a:rPr lang="hr-HR" sz="1200" dirty="0" err="1"/>
              <a:t>space</a:t>
            </a:r>
            <a:r>
              <a:rPr lang="hr-HR" sz="1200" dirty="0"/>
              <a:t> </a:t>
            </a:r>
            <a:r>
              <a:rPr lang="hr-HR" sz="1200" dirty="0" err="1"/>
              <a:t>agency</a:t>
            </a:r>
            <a:r>
              <a:rPr lang="hr-HR" sz="1200" dirty="0"/>
              <a:t>, poveznica: </a:t>
            </a:r>
            <a:r>
              <a:rPr lang="hr-HR" sz="1200" dirty="0">
                <a:hlinkClick r:id="rId8"/>
              </a:rPr>
              <a:t>ESA - Sentinel-2 global </a:t>
            </a:r>
            <a:r>
              <a:rPr lang="hr-HR" sz="1200" dirty="0" err="1">
                <a:hlinkClick r:id="rId8"/>
              </a:rPr>
              <a:t>coverage</a:t>
            </a:r>
            <a:r>
              <a:rPr lang="hr-HR" sz="1200" dirty="0"/>
              <a:t>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BC3D86A-57E8-1C18-77D0-2E314F97F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5421" y="144355"/>
            <a:ext cx="6878975" cy="28156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3000" dirty="0">
                <a:solidFill>
                  <a:srgbClr val="000000"/>
                </a:solidFill>
                <a:latin typeface="sans-serif"/>
                <a:cs typeface="Arial"/>
              </a:rPr>
              <a:t>Trenutno je najveći poslužitelj servisnih podataka na svijetu.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r-HR" sz="3000" dirty="0">
                <a:latin typeface="sans-serif"/>
              </a:rPr>
              <a:t>S</a:t>
            </a:r>
            <a:r>
              <a:rPr lang="en-US" sz="3000" dirty="0">
                <a:latin typeface="sans-serif"/>
              </a:rPr>
              <a:t>vi </a:t>
            </a:r>
            <a:r>
              <a:rPr lang="en-US" sz="3000" dirty="0" err="1">
                <a:latin typeface="sans-serif"/>
              </a:rPr>
              <a:t>podatci</a:t>
            </a:r>
            <a:r>
              <a:rPr lang="en-US" sz="3000" dirty="0">
                <a:latin typeface="sans-serif"/>
              </a:rPr>
              <a:t> </a:t>
            </a:r>
            <a:r>
              <a:rPr lang="en-US" sz="3000" dirty="0" err="1">
                <a:latin typeface="sans-serif"/>
              </a:rPr>
              <a:t>su</a:t>
            </a:r>
            <a:r>
              <a:rPr lang="en-US" sz="3000" dirty="0">
                <a:latin typeface="sans-serif"/>
              </a:rPr>
              <a:t> </a:t>
            </a:r>
            <a:r>
              <a:rPr lang="en-US" sz="3000" dirty="0" err="1">
                <a:latin typeface="sans-serif"/>
              </a:rPr>
              <a:t>otvoreni</a:t>
            </a:r>
            <a:r>
              <a:rPr lang="en-US" sz="3000" dirty="0">
                <a:latin typeface="sans-serif"/>
              </a:rPr>
              <a:t> i </a:t>
            </a:r>
            <a:r>
              <a:rPr lang="en-US" sz="3000" dirty="0" err="1">
                <a:latin typeface="sans-serif"/>
              </a:rPr>
              <a:t>besplatni</a:t>
            </a:r>
            <a:r>
              <a:rPr lang="en-US" sz="3000" dirty="0">
                <a:latin typeface="sans-serif"/>
              </a:rPr>
              <a:t> za </a:t>
            </a:r>
            <a:r>
              <a:rPr lang="en-US" sz="3000" dirty="0" err="1">
                <a:latin typeface="sans-serif"/>
              </a:rPr>
              <a:t>sve</a:t>
            </a:r>
            <a:r>
              <a:rPr lang="en-US" sz="3000" dirty="0">
                <a:latin typeface="sans-serif"/>
              </a:rPr>
              <a:t> </a:t>
            </a:r>
            <a:r>
              <a:rPr lang="en-US" sz="3000" dirty="0" err="1">
                <a:latin typeface="sans-serif"/>
              </a:rPr>
              <a:t>korisnike</a:t>
            </a:r>
            <a:r>
              <a:rPr lang="hr-HR" sz="2400" dirty="0">
                <a:latin typeface="Arial Nova"/>
              </a:rPr>
              <a:t>.</a:t>
            </a:r>
            <a:r>
              <a:rPr lang="en-US" sz="2400" dirty="0">
                <a:latin typeface="Arial Nova"/>
              </a:rPr>
              <a:t> 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Arial Nova"/>
            </a:endParaRPr>
          </a:p>
          <a:p>
            <a:pPr marL="2286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Arial Nova"/>
            </a:endParaRPr>
          </a:p>
          <a:p>
            <a:pPr marL="2286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Arial Nova"/>
            </a:endParaRPr>
          </a:p>
          <a:p>
            <a:pPr marL="17145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9634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F73EC8D8-C118-4A24-B3A2-F22636F20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A839E4-FE02-4C32-B9F7-07884043E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C10340A-FCF2-4B86-A53A-4AC07E6CF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85F37B-D9B1-4701-B54A-A91E836FA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7C5295-7462-4E42-B19A-682465F9F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2C31CF-3625-4E9F-99FC-C7AA5BBA8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6EDCF2F-2C4B-4D4B-964F-F640BCDCE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B0354D-2FFC-40F9-91E5-A83DDD770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4F4CED2-0CA8-4824-93F0-00BE4C7D1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4E7EB2-E9D9-5759-56FD-43D6A987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3980254" cy="557793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ans-serif"/>
                <a:ea typeface="+mj-lt"/>
                <a:cs typeface="+mj-lt"/>
              </a:rPr>
              <a:t>USLUGE COPERNICUS PROGRAMA</a:t>
            </a:r>
          </a:p>
          <a:p>
            <a:endParaRPr lang="en-US" sz="4000" dirty="0">
              <a:latin typeface="sans-serif"/>
            </a:endParaRPr>
          </a:p>
        </p:txBody>
      </p: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3BA0B410-FA41-4CD6-A923-146E029B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2448B270-CA89-4A7C-8CFC-8237ED03AE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D2ED6FF-1F6E-4BF0-BFFF-5CB8D36F1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F2CCA35-C35D-416B-A083-A167138A57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0FAEE04-D524-4356-8CFE-091D44ED1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F641E2E-FB37-449C-96DA-945907C75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83CE73A-E65A-44EA-9C23-C6F2137AF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1745A30-6979-4D1D-A629-E7C0C6A53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0C366B-087F-442D-AC20-1319F97A9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2F7A6B-9CB6-4AC5-B906-664FC95A1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97F605-DC25-9988-BEDD-B84D181390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610697"/>
              </p:ext>
            </p:extLst>
          </p:nvPr>
        </p:nvGraphicFramePr>
        <p:xfrm>
          <a:off x="5408988" y="341165"/>
          <a:ext cx="6173409" cy="5843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1969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16" name="Top Left">
            <a:extLst>
              <a:ext uri="{FF2B5EF4-FFF2-40B4-BE49-F238E27FC236}">
                <a16:creationId xmlns:a16="http://schemas.microsoft.com/office/drawing/2014/main" id="{FC280B3D-FC68-4DDC-950C-506B5C683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0" y="-3087"/>
            <a:chExt cx="7921775" cy="68870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EA2AE61-06D9-484D-8DD1-BACA157CC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0919" y="61392"/>
              <a:ext cx="4450856" cy="6822541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274" y="1582560"/>
              <a:ext cx="4133888" cy="5301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CB55F8-F950-431F-9B90-688950D9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D0AA11-2E4E-479C-B953-547285E72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0D86C66-EDF0-4ABB-87F4-A2882A2E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931" y="3518322"/>
              <a:ext cx="2880722" cy="3317378"/>
            </a:xfrm>
            <a:custGeom>
              <a:avLst/>
              <a:gdLst>
                <a:gd name="connsiteX0" fmla="*/ 1604296 w 1604295"/>
                <a:gd name="connsiteY0" fmla="*/ 1847472 h 1847472"/>
                <a:gd name="connsiteX1" fmla="*/ 1517809 w 1604295"/>
                <a:gd name="connsiteY1" fmla="*/ 1544292 h 1847472"/>
                <a:gd name="connsiteX2" fmla="*/ 1394841 w 1604295"/>
                <a:gd name="connsiteY2" fmla="*/ 1183771 h 1847472"/>
                <a:gd name="connsiteX3" fmla="*/ 1318355 w 1604295"/>
                <a:gd name="connsiteY3" fmla="*/ 695233 h 1847472"/>
                <a:gd name="connsiteX4" fmla="*/ 1359884 w 1604295"/>
                <a:gd name="connsiteY4" fmla="*/ 397863 h 1847472"/>
                <a:gd name="connsiteX5" fmla="*/ 1359884 w 1604295"/>
                <a:gd name="connsiteY5" fmla="*/ 236700 h 1847472"/>
                <a:gd name="connsiteX6" fmla="*/ 1351598 w 1604295"/>
                <a:gd name="connsiteY6" fmla="*/ 67250 h 1847472"/>
                <a:gd name="connsiteX7" fmla="*/ 1316641 w 1604295"/>
                <a:gd name="connsiteY7" fmla="*/ 10767 h 1847472"/>
                <a:gd name="connsiteX8" fmla="*/ 1195292 w 1604295"/>
                <a:gd name="connsiteY8" fmla="*/ 34008 h 1847472"/>
                <a:gd name="connsiteX9" fmla="*/ 1005745 w 1604295"/>
                <a:gd name="connsiteY9" fmla="*/ 254988 h 1847472"/>
                <a:gd name="connsiteX10" fmla="*/ 763048 w 1604295"/>
                <a:gd name="connsiteY10" fmla="*/ 587315 h 1847472"/>
                <a:gd name="connsiteX11" fmla="*/ 548640 w 1604295"/>
                <a:gd name="connsiteY11" fmla="*/ 861444 h 1847472"/>
                <a:gd name="connsiteX12" fmla="*/ 328803 w 1604295"/>
                <a:gd name="connsiteY12" fmla="*/ 1145480 h 1847472"/>
                <a:gd name="connsiteX13" fmla="*/ 0 w 1604295"/>
                <a:gd name="connsiteY13" fmla="*/ 1607157 h 184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295" h="1847472">
                  <a:moveTo>
                    <a:pt x="1604296" y="1847472"/>
                  </a:moveTo>
                  <a:cubicBezTo>
                    <a:pt x="1573721" y="1753270"/>
                    <a:pt x="1548479" y="1638399"/>
                    <a:pt x="1517809" y="1544292"/>
                  </a:cubicBezTo>
                  <a:cubicBezTo>
                    <a:pt x="1478471" y="1423515"/>
                    <a:pt x="1432846" y="1304929"/>
                    <a:pt x="1394841" y="1183771"/>
                  </a:cubicBezTo>
                  <a:cubicBezTo>
                    <a:pt x="1345025" y="1024893"/>
                    <a:pt x="1305497" y="860778"/>
                    <a:pt x="1318355" y="695233"/>
                  </a:cubicBezTo>
                  <a:cubicBezTo>
                    <a:pt x="1326071" y="595316"/>
                    <a:pt x="1353312" y="497780"/>
                    <a:pt x="1359884" y="397863"/>
                  </a:cubicBezTo>
                  <a:cubicBezTo>
                    <a:pt x="1363409" y="344237"/>
                    <a:pt x="1359503" y="290421"/>
                    <a:pt x="1359884" y="236700"/>
                  </a:cubicBezTo>
                  <a:cubicBezTo>
                    <a:pt x="1360265" y="179740"/>
                    <a:pt x="1366076" y="122114"/>
                    <a:pt x="1351598" y="67250"/>
                  </a:cubicBezTo>
                  <a:cubicBezTo>
                    <a:pt x="1345692" y="44866"/>
                    <a:pt x="1335691" y="23530"/>
                    <a:pt x="1316641" y="10767"/>
                  </a:cubicBezTo>
                  <a:cubicBezTo>
                    <a:pt x="1279874" y="-13998"/>
                    <a:pt x="1233202" y="8290"/>
                    <a:pt x="1195292" y="34008"/>
                  </a:cubicBezTo>
                  <a:cubicBezTo>
                    <a:pt x="1114330" y="89062"/>
                    <a:pt x="1060990" y="173644"/>
                    <a:pt x="1005745" y="254988"/>
                  </a:cubicBezTo>
                  <a:cubicBezTo>
                    <a:pt x="928688" y="368526"/>
                    <a:pt x="847058" y="478825"/>
                    <a:pt x="763048" y="587315"/>
                  </a:cubicBezTo>
                  <a:cubicBezTo>
                    <a:pt x="691991" y="679041"/>
                    <a:pt x="621697" y="771338"/>
                    <a:pt x="548640" y="861444"/>
                  </a:cubicBezTo>
                  <a:cubicBezTo>
                    <a:pt x="425672" y="1012987"/>
                    <a:pt x="453866" y="995747"/>
                    <a:pt x="328803" y="1145480"/>
                  </a:cubicBezTo>
                  <a:cubicBezTo>
                    <a:pt x="294418" y="1186628"/>
                    <a:pt x="21146" y="1558103"/>
                    <a:pt x="0" y="16071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26082B-E695-4987-8C03-332366C6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69" y="2957679"/>
              <a:ext cx="2196245" cy="3010367"/>
            </a:xfrm>
            <a:custGeom>
              <a:avLst/>
              <a:gdLst>
                <a:gd name="connsiteX0" fmla="*/ 1223105 w 1223105"/>
                <a:gd name="connsiteY0" fmla="*/ 0 h 1676495"/>
                <a:gd name="connsiteX1" fmla="*/ 1000792 w 1223105"/>
                <a:gd name="connsiteY1" fmla="*/ 254794 h 1676495"/>
                <a:gd name="connsiteX2" fmla="*/ 744760 w 1223105"/>
                <a:gd name="connsiteY2" fmla="*/ 651891 h 1676495"/>
                <a:gd name="connsiteX3" fmla="*/ 345758 w 1223105"/>
                <a:gd name="connsiteY3" fmla="*/ 1231773 h 1676495"/>
                <a:gd name="connsiteX4" fmla="*/ 0 w 1223105"/>
                <a:gd name="connsiteY4" fmla="*/ 1676495 h 167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3105" h="1676495">
                  <a:moveTo>
                    <a:pt x="1223105" y="0"/>
                  </a:moveTo>
                  <a:cubicBezTo>
                    <a:pt x="1136523" y="72771"/>
                    <a:pt x="1066324" y="162401"/>
                    <a:pt x="1000792" y="254794"/>
                  </a:cubicBezTo>
                  <a:cubicBezTo>
                    <a:pt x="909733" y="383286"/>
                    <a:pt x="827723" y="517970"/>
                    <a:pt x="744760" y="651891"/>
                  </a:cubicBezTo>
                  <a:cubicBezTo>
                    <a:pt x="621030" y="851726"/>
                    <a:pt x="497777" y="1052608"/>
                    <a:pt x="345758" y="1231773"/>
                  </a:cubicBezTo>
                  <a:cubicBezTo>
                    <a:pt x="248888" y="1345978"/>
                    <a:pt x="61722" y="1540764"/>
                    <a:pt x="0" y="16764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61A8835-D9FC-4CAB-AF19-A5513B17B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34043" y="2855696"/>
              <a:ext cx="1200999" cy="3994030"/>
            </a:xfrm>
            <a:custGeom>
              <a:avLst/>
              <a:gdLst>
                <a:gd name="connsiteX0" fmla="*/ 668846 w 668845"/>
                <a:gd name="connsiteY0" fmla="*/ 2224305 h 2224304"/>
                <a:gd name="connsiteX1" fmla="*/ 486918 w 668845"/>
                <a:gd name="connsiteY1" fmla="*/ 1944365 h 2224304"/>
                <a:gd name="connsiteX2" fmla="*/ 376809 w 668845"/>
                <a:gd name="connsiteY2" fmla="*/ 1659663 h 2224304"/>
                <a:gd name="connsiteX3" fmla="*/ 319373 w 668845"/>
                <a:gd name="connsiteY3" fmla="*/ 1425157 h 2224304"/>
                <a:gd name="connsiteX4" fmla="*/ 264319 w 668845"/>
                <a:gd name="connsiteY4" fmla="*/ 1130834 h 2224304"/>
                <a:gd name="connsiteX5" fmla="*/ 278702 w 668845"/>
                <a:gd name="connsiteY5" fmla="*/ 882041 h 2224304"/>
                <a:gd name="connsiteX6" fmla="*/ 302609 w 668845"/>
                <a:gd name="connsiteY6" fmla="*/ 736118 h 2224304"/>
                <a:gd name="connsiteX7" fmla="*/ 360045 w 668845"/>
                <a:gd name="connsiteY7" fmla="*/ 444177 h 2224304"/>
                <a:gd name="connsiteX8" fmla="*/ 386334 w 668845"/>
                <a:gd name="connsiteY8" fmla="*/ 233675 h 2224304"/>
                <a:gd name="connsiteX9" fmla="*/ 0 w 668845"/>
                <a:gd name="connsiteY9" fmla="*/ 56795 h 22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8845" h="2224304">
                  <a:moveTo>
                    <a:pt x="668846" y="2224305"/>
                  </a:moveTo>
                  <a:cubicBezTo>
                    <a:pt x="599218" y="2137151"/>
                    <a:pt x="537210" y="2043996"/>
                    <a:pt x="486918" y="1944365"/>
                  </a:cubicBezTo>
                  <a:cubicBezTo>
                    <a:pt x="441008" y="1853306"/>
                    <a:pt x="404717" y="1757770"/>
                    <a:pt x="376809" y="1659663"/>
                  </a:cubicBezTo>
                  <a:cubicBezTo>
                    <a:pt x="354806" y="1582224"/>
                    <a:pt x="337757" y="1503548"/>
                    <a:pt x="319373" y="1425157"/>
                  </a:cubicBezTo>
                  <a:cubicBezTo>
                    <a:pt x="296418" y="1327811"/>
                    <a:pt x="270510" y="1230657"/>
                    <a:pt x="264319" y="1130834"/>
                  </a:cubicBezTo>
                  <a:cubicBezTo>
                    <a:pt x="259080" y="1047681"/>
                    <a:pt x="266891" y="964528"/>
                    <a:pt x="278702" y="882041"/>
                  </a:cubicBezTo>
                  <a:cubicBezTo>
                    <a:pt x="285655" y="833274"/>
                    <a:pt x="293751" y="784601"/>
                    <a:pt x="302609" y="736118"/>
                  </a:cubicBezTo>
                  <a:cubicBezTo>
                    <a:pt x="320516" y="638582"/>
                    <a:pt x="339471" y="541237"/>
                    <a:pt x="360045" y="444177"/>
                  </a:cubicBezTo>
                  <a:cubicBezTo>
                    <a:pt x="374809" y="374549"/>
                    <a:pt x="389763" y="304541"/>
                    <a:pt x="386334" y="233675"/>
                  </a:cubicBezTo>
                  <a:cubicBezTo>
                    <a:pt x="383191" y="168809"/>
                    <a:pt x="391287" y="-120751"/>
                    <a:pt x="0" y="567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7437" y="5668418"/>
              <a:ext cx="1982111" cy="1181308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25817"/>
              <a:ext cx="2282549" cy="5138883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53524"/>
              <a:ext cx="1650357" cy="4733534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379002"/>
              <a:ext cx="1123546" cy="411627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798206"/>
              <a:ext cx="756945" cy="3350210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247513"/>
              <a:ext cx="515229" cy="2438941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752232"/>
              <a:ext cx="300409" cy="1599679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31253" y="14016"/>
              <a:ext cx="5523537" cy="3012568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87455" y="75587"/>
              <a:ext cx="4681672" cy="2637228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0305" y="31802"/>
              <a:ext cx="3763077" cy="2110194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Bottom Right">
            <a:extLst>
              <a:ext uri="{FF2B5EF4-FFF2-40B4-BE49-F238E27FC236}">
                <a16:creationId xmlns:a16="http://schemas.microsoft.com/office/drawing/2014/main" id="{88540B56-6256-419C-AC81-7B56D0DD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B5E9C2F-6749-4023-8E94-45C1C3FC6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8" name="Graphic 157">
              <a:extLst>
                <a:ext uri="{FF2B5EF4-FFF2-40B4-BE49-F238E27FC236}">
                  <a16:creationId xmlns:a16="http://schemas.microsoft.com/office/drawing/2014/main" id="{D87C11F9-4A6E-44BC-BF6C-0468EFD71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2B1B9F72-6727-48A7-A229-1B9E8620C6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112D38F-1CDF-4293-96FC-2190D0395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F3E4DE9-57D9-4C4C-BE4E-7F081A1B3B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BB673C9-C994-4CA3-B78E-F65C5F8C6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B6FF51D-0B4A-4C30-AEC8-D66E88C98C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CF516A0-FBBD-4A87-9E93-708625DE5E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1EDD83-3119-40A9-B093-626EB1B126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A5F46DB-9B25-49AD-BC98-191E88919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119E97-D368-48A5-0F21-064B61922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404" y="731041"/>
            <a:ext cx="5308703" cy="2550555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sans-serif"/>
              </a:rPr>
              <a:t>PLATFORME</a:t>
            </a:r>
            <a:br>
              <a:rPr lang="en-US" sz="4000" dirty="0">
                <a:latin typeface="sans-serif"/>
              </a:rPr>
            </a:br>
            <a:endParaRPr lang="en-US" sz="4000" dirty="0">
              <a:latin typeface="sans-serif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3CEF557-A3D9-F0C1-EC5B-8296930BE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200" y="5371411"/>
            <a:ext cx="9144000" cy="12652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>
                <a:latin typeface="sans-serif"/>
                <a:ea typeface="+mn-lt"/>
                <a:cs typeface="+mn-lt"/>
                <a:hlinkClick r:id="rId2"/>
              </a:rPr>
              <a:t>https://www.sentinel-hub.com/</a:t>
            </a:r>
            <a:endParaRPr lang="en-US" sz="3000" dirty="0">
              <a:latin typeface="sans-serif"/>
              <a:ea typeface="+mn-lt"/>
              <a:cs typeface="+mn-lt"/>
            </a:endParaRPr>
          </a:p>
          <a:p>
            <a:r>
              <a:rPr lang="en-US" sz="3000" dirty="0">
                <a:latin typeface="sans-serif"/>
                <a:ea typeface="+mn-lt"/>
                <a:cs typeface="+mn-lt"/>
                <a:hlinkClick r:id="rId3"/>
              </a:rPr>
              <a:t>https://www.sentinel-hub.com/explore/eobrowser/</a:t>
            </a:r>
            <a:endParaRPr lang="en-US" sz="3000" dirty="0">
              <a:latin typeface="sans-serif"/>
              <a:ea typeface="+mn-lt"/>
              <a:cs typeface="+mn-lt"/>
            </a:endParaRPr>
          </a:p>
          <a:p>
            <a:endParaRPr lang="en-US" sz="3000" dirty="0">
              <a:latin typeface="sans-serif"/>
              <a:cs typeface="Segoe UI"/>
            </a:endParaRPr>
          </a:p>
        </p:txBody>
      </p:sp>
      <p:grpSp>
        <p:nvGrpSpPr>
          <p:cNvPr id="48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34EA7A-2EC2-36AE-2171-203FDF54C10D}"/>
                  </a:ext>
                </a:extLst>
              </p14:cNvPr>
              <p14:cNvContentPartPr/>
              <p14:nvPr/>
            </p14:nvContentPartPr>
            <p14:xfrm>
              <a:off x="8596647" y="3284112"/>
              <a:ext cx="13415" cy="1341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34EA7A-2EC2-36AE-2171-203FDF54C1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5897" y="2613362"/>
                <a:ext cx="1341500" cy="1341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4D2E698-4614-5358-0DA3-D7DB965FC15D}"/>
                  </a:ext>
                </a:extLst>
              </p14:cNvPr>
              <p14:cNvContentPartPr/>
              <p14:nvPr/>
            </p14:nvContentPartPr>
            <p14:xfrm>
              <a:off x="8296140" y="3391436"/>
              <a:ext cx="13415" cy="1341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4D2E698-4614-5358-0DA3-D7DB965FC1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5390" y="2720686"/>
                <a:ext cx="1341500" cy="1341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2F9AC98-7A82-2F8B-BB94-8F96E3D4553D}"/>
                  </a:ext>
                </a:extLst>
              </p14:cNvPr>
              <p14:cNvContentPartPr/>
              <p14:nvPr/>
            </p14:nvContentPartPr>
            <p14:xfrm>
              <a:off x="8296140" y="3391436"/>
              <a:ext cx="13415" cy="1341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2F9AC98-7A82-2F8B-BB94-8F96E3D455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5390" y="2720686"/>
                <a:ext cx="1341500" cy="13415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E8D09386-FA76-456D-09AF-22CF62404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8463" y="671886"/>
            <a:ext cx="6589164" cy="42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C1891-210F-A3B0-C9EA-444711E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39" y="4994223"/>
            <a:ext cx="11776852" cy="189126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kern="1200" dirty="0" err="1">
                <a:latin typeface="sans-serif"/>
              </a:rPr>
              <a:t>Lokacija</a:t>
            </a:r>
            <a:r>
              <a:rPr lang="en-US" sz="3000" b="1" kern="1200" dirty="0">
                <a:latin typeface="sans-serif"/>
              </a:rPr>
              <a:t>:</a:t>
            </a:r>
            <a:r>
              <a:rPr lang="en-US" sz="3000" kern="1200" dirty="0">
                <a:latin typeface="sans-serif"/>
              </a:rPr>
              <a:t> </a:t>
            </a:r>
            <a:r>
              <a:rPr lang="en-US" sz="3000" b="1" kern="1200" dirty="0">
                <a:latin typeface="sans-serif"/>
              </a:rPr>
              <a:t>Argentina </a:t>
            </a:r>
            <a:r>
              <a:rPr lang="en-US" sz="3000" b="1" dirty="0" err="1">
                <a:latin typeface="sans-serif"/>
              </a:rPr>
              <a:t>i</a:t>
            </a:r>
            <a:r>
              <a:rPr lang="en-US" sz="3000" b="1" dirty="0">
                <a:latin typeface="sans-serif"/>
              </a:rPr>
              <a:t> </a:t>
            </a:r>
            <a:r>
              <a:rPr lang="en-US" sz="3000" b="1" kern="1200" dirty="0">
                <a:latin typeface="sans-serif"/>
              </a:rPr>
              <a:t>Uruguay</a:t>
            </a:r>
            <a:r>
              <a:rPr lang="en-US" sz="3000" b="1" dirty="0">
                <a:latin typeface="sans-serif"/>
              </a:rPr>
              <a:t>, 11. </a:t>
            </a:r>
            <a:r>
              <a:rPr lang="en-US" sz="3000" b="1" dirty="0" err="1">
                <a:latin typeface="sans-serif"/>
              </a:rPr>
              <a:t>ožujka</a:t>
            </a:r>
            <a:r>
              <a:rPr lang="en-US" sz="3000" b="1" dirty="0">
                <a:latin typeface="sans-serif"/>
              </a:rPr>
              <a:t> 2023.</a:t>
            </a:r>
            <a:br>
              <a:rPr lang="en-US" sz="3000" dirty="0">
                <a:latin typeface="sans-serif"/>
              </a:rPr>
            </a:br>
            <a:r>
              <a:rPr lang="en-US" sz="3000" dirty="0" err="1">
                <a:latin typeface="sans-serif"/>
              </a:rPr>
              <a:t>Južna</a:t>
            </a:r>
            <a:r>
              <a:rPr lang="en-US" sz="3000" dirty="0">
                <a:latin typeface="sans-serif"/>
              </a:rPr>
              <a:t> Amerika se </a:t>
            </a:r>
            <a:r>
              <a:rPr lang="en-US" sz="3000" dirty="0" err="1">
                <a:latin typeface="sans-serif"/>
              </a:rPr>
              <a:t>trenutno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suočava</a:t>
            </a:r>
            <a:r>
              <a:rPr lang="en-US" sz="3000" dirty="0">
                <a:latin typeface="sans-serif"/>
              </a:rPr>
              <a:t> s </a:t>
            </a:r>
            <a:r>
              <a:rPr lang="en-US" sz="3000" dirty="0" err="1">
                <a:latin typeface="sans-serif"/>
              </a:rPr>
              <a:t>toplinskim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valom</a:t>
            </a:r>
            <a:r>
              <a:rPr lang="en-US" sz="3000" dirty="0">
                <a:latin typeface="sans-serif"/>
              </a:rPr>
              <a:t>. </a:t>
            </a:r>
            <a:br>
              <a:rPr lang="hr-HR" sz="3000" dirty="0">
                <a:latin typeface="sans-serif"/>
              </a:rPr>
            </a:br>
            <a:r>
              <a:rPr lang="en-US" sz="3000" dirty="0" err="1">
                <a:latin typeface="sans-serif"/>
              </a:rPr>
              <a:t>Nad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nekim</a:t>
            </a:r>
            <a:r>
              <a:rPr lang="en-US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dijelovima</a:t>
            </a:r>
            <a:r>
              <a:rPr lang="en-US" sz="3000" dirty="0">
                <a:latin typeface="sans-serif"/>
              </a:rPr>
              <a:t> Argentine i </a:t>
            </a:r>
            <a:r>
              <a:rPr lang="en-US" sz="3000" dirty="0" err="1">
                <a:latin typeface="sans-serif"/>
              </a:rPr>
              <a:t>Urugvaja</a:t>
            </a:r>
            <a:r>
              <a:rPr lang="en-US" sz="3000" dirty="0">
                <a:latin typeface="sans-serif"/>
              </a:rPr>
              <a:t> Sentinel – 3 </a:t>
            </a:r>
            <a:r>
              <a:rPr lang="en-US" sz="3000" dirty="0" err="1">
                <a:latin typeface="sans-serif"/>
              </a:rPr>
              <a:t>izmjerena</a:t>
            </a:r>
            <a:r>
              <a:rPr lang="en-US" sz="3000" dirty="0">
                <a:latin typeface="sans-serif"/>
              </a:rPr>
              <a:t> je</a:t>
            </a:r>
            <a:r>
              <a:rPr lang="hr-HR" sz="3000" dirty="0">
                <a:latin typeface="sans-serif"/>
              </a:rPr>
              <a:t> </a:t>
            </a:r>
            <a:r>
              <a:rPr lang="en-US" sz="3000" dirty="0" err="1">
                <a:latin typeface="sans-serif"/>
              </a:rPr>
              <a:t>temperaturu</a:t>
            </a:r>
            <a:r>
              <a:rPr lang="en-US" sz="3000" dirty="0">
                <a:latin typeface="sans-serif"/>
              </a:rPr>
              <a:t> </a:t>
            </a:r>
            <a:r>
              <a:rPr lang="en-US" sz="3000" dirty="0" err="1">
                <a:latin typeface="sans-serif"/>
              </a:rPr>
              <a:t>zraka</a:t>
            </a:r>
            <a:r>
              <a:rPr lang="en-US" sz="3000" dirty="0">
                <a:latin typeface="sans-serif"/>
              </a:rPr>
              <a:t> od </a:t>
            </a:r>
            <a:r>
              <a:rPr lang="en-US" sz="3000" dirty="0">
                <a:latin typeface="sans-serif"/>
                <a:ea typeface="+mj-lt"/>
                <a:cs typeface="+mj-lt"/>
              </a:rPr>
              <a:t>48</a:t>
            </a:r>
            <a:r>
              <a:rPr lang="hr-HR" sz="3000" dirty="0">
                <a:latin typeface="sans-serif"/>
                <a:ea typeface="+mj-lt"/>
                <a:cs typeface="+mj-lt"/>
              </a:rPr>
              <a:t> </a:t>
            </a:r>
            <a:r>
              <a:rPr lang="en-US" sz="3000" dirty="0">
                <a:latin typeface="sans-serif"/>
                <a:ea typeface="+mj-lt"/>
                <a:cs typeface="+mj-lt"/>
              </a:rPr>
              <a:t>°C</a:t>
            </a:r>
            <a:r>
              <a:rPr lang="hr-HR" sz="3000" dirty="0">
                <a:latin typeface="sans-serif"/>
                <a:ea typeface="+mj-lt"/>
                <a:cs typeface="+mj-lt"/>
              </a:rPr>
              <a:t>.</a:t>
            </a:r>
            <a:endParaRPr lang="en-US" sz="3000" kern="1200" dirty="0">
              <a:latin typeface="sans-serif"/>
            </a:endParaRP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BFE3980E-89CB-78F9-4B72-67B8B0CED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9" r="-1" b="11799"/>
          <a:stretch/>
        </p:blipFill>
        <p:spPr>
          <a:xfrm>
            <a:off x="2450249" y="15871"/>
            <a:ext cx="6587993" cy="4680000"/>
          </a:xfrm>
          <a:prstGeom prst="rect">
            <a:avLst/>
          </a:prstGeom>
        </p:spPr>
      </p:pic>
      <p:grpSp>
        <p:nvGrpSpPr>
          <p:cNvPr id="44" name="Top left">
            <a:extLst>
              <a:ext uri="{FF2B5EF4-FFF2-40B4-BE49-F238E27FC236}">
                <a16:creationId xmlns:a16="http://schemas.microsoft.com/office/drawing/2014/main" id="{555A4878-58A8-466B-9CBB-D9C7B73A2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2C0347-99C5-457C-96BB-964EC3D6C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22603B-EA7A-4479-B7AC-21C445B55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7DEB95-C59D-43A3-8917-33FEA62ED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134DECB-B9DE-4F19-AF07-7512192CE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BDF02D3-B136-436A-B60D-8623E141C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A32DDDB-0980-4A0E-B46C-42D6F991A5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69902D1-15A0-47B3-9568-3682CFE02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Bottom Right">
            <a:extLst>
              <a:ext uri="{FF2B5EF4-FFF2-40B4-BE49-F238E27FC236}">
                <a16:creationId xmlns:a16="http://schemas.microsoft.com/office/drawing/2014/main" id="{D54E906B-A561-4AF4-8778-C71C4014C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957CE3-D5C1-49C7-A2EF-BB2C9D8E2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5" name="Graphic 157">
              <a:extLst>
                <a:ext uri="{FF2B5EF4-FFF2-40B4-BE49-F238E27FC236}">
                  <a16:creationId xmlns:a16="http://schemas.microsoft.com/office/drawing/2014/main" id="{AA5E7F3F-DF80-4388-B56C-AA2269774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816041A-E8E1-4D5E-B2F4-36DCBEDEC6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33BD682-B608-4AA9-B3E6-8883805EEF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980DE96-1998-4FE0-8ED8-FD0CFC005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0187CFE-945B-4C8D-9D10-CE1605FC19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6A2D49C-487B-4669-B4F2-EA9D7120ED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915D840-3D9A-4803-8DEE-9F8AC1A280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4C46D1C-C09D-4793-8B90-E9E120A3B6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0049168-7CC2-4B53-ADD4-F3B1D9816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ekstniOkvir 7">
            <a:extLst>
              <a:ext uri="{FF2B5EF4-FFF2-40B4-BE49-F238E27FC236}">
                <a16:creationId xmlns:a16="http://schemas.microsoft.com/office/drawing/2014/main" id="{7C8E4CF4-8501-3184-3C2A-B59EB5E2654C}"/>
              </a:ext>
            </a:extLst>
          </p:cNvPr>
          <p:cNvSpPr txBox="1"/>
          <p:nvPr/>
        </p:nvSpPr>
        <p:spPr>
          <a:xfrm>
            <a:off x="2422949" y="4695871"/>
            <a:ext cx="60991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kern="1200" dirty="0">
                <a:latin typeface="sans-serif"/>
              </a:rPr>
              <a:t>Credit: European Union, Copernicus Sentinel-3 imagery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890629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887f35b-39bc-48e2-a966-fa49797489f9"/>
  <p:tag name="TEMPPRESENTATIONFILE" val="C:\Users\Korisnik\AppData\Local\Temp\tmpF9B3.tmp"/>
  <p:tag name="TEMPMEDIAFILENAME" val="C:\Users\Korisnik\AppData\Local\Temp\tmpFB3A_ScreenHunter 47"/>
  <p:tag name="MEDIAFADEDURATION" val="0,2"/>
  <p:tag name="MEDIATRANSPARENCY" val="0,3"/>
  <p:tag name="MEDIACAPTIONSPROMPTED" val="False"/>
</p:tagLst>
</file>

<file path=ppt/theme/theme1.xml><?xml version="1.0" encoding="utf-8"?>
<a:theme xmlns:a="http://schemas.openxmlformats.org/drawingml/2006/main" name="ExploreVTI">
  <a:themeElements>
    <a:clrScheme name="AnalogousFromRegularSeed_2SEEDS">
      <a:dk1>
        <a:srgbClr val="000000"/>
      </a:dk1>
      <a:lt1>
        <a:srgbClr val="FFFFFF"/>
      </a:lt1>
      <a:dk2>
        <a:srgbClr val="41243D"/>
      </a:dk2>
      <a:lt2>
        <a:srgbClr val="E2E8E6"/>
      </a:lt2>
      <a:accent1>
        <a:srgbClr val="BC3053"/>
      </a:accent1>
      <a:accent2>
        <a:srgbClr val="CE429F"/>
      </a:accent2>
      <a:accent3>
        <a:srgbClr val="CE5942"/>
      </a:accent3>
      <a:accent4>
        <a:srgbClr val="2FB98E"/>
      </a:accent4>
      <a:accent5>
        <a:srgbClr val="3EB3C0"/>
      </a:accent5>
      <a:accent6>
        <a:srgbClr val="3073BC"/>
      </a:accent6>
      <a:hlink>
        <a:srgbClr val="31937A"/>
      </a:hlink>
      <a:folHlink>
        <a:srgbClr val="7F7F7F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</TotalTime>
  <Words>529</Words>
  <Application>Microsoft Office PowerPoint</Application>
  <PresentationFormat>Široki zaslon</PresentationFormat>
  <Paragraphs>90</Paragraphs>
  <Slides>19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11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31" baseType="lpstr">
      <vt:lpstr>Arial</vt:lpstr>
      <vt:lpstr>Arial Nova</vt:lpstr>
      <vt:lpstr>Avenir Next LT Pro</vt:lpstr>
      <vt:lpstr>AvenirNext LT Pro Medium</vt:lpstr>
      <vt:lpstr>Calibri</vt:lpstr>
      <vt:lpstr>Rockwell</vt:lpstr>
      <vt:lpstr>sans-serif</vt:lpstr>
      <vt:lpstr>Segoe UI</vt:lpstr>
      <vt:lpstr>Segoe UI Semilight</vt:lpstr>
      <vt:lpstr>Wingdings</vt:lpstr>
      <vt:lpstr>Wingdings,Sans-Serif</vt:lpstr>
      <vt:lpstr>ExploreVTI</vt:lpstr>
      <vt:lpstr>POGLED IZ SVEMIRA Rovinj, CUC 2023. </vt:lpstr>
      <vt:lpstr>Nikola Kopernik</vt:lpstr>
      <vt:lpstr>PowerPoint prezentacija</vt:lpstr>
      <vt:lpstr>PRIMJENA: </vt:lpstr>
      <vt:lpstr>Sentinels</vt:lpstr>
      <vt:lpstr>PowerPoint prezentacija</vt:lpstr>
      <vt:lpstr>USLUGE COPERNICUS PROGRAMA </vt:lpstr>
      <vt:lpstr>PLATFORME </vt:lpstr>
      <vt:lpstr>Lokacija: Argentina i Uruguay, 11. ožujka 2023. Južna Amerika se trenutno suočava s toplinskim valom.  Nad nekim dijelovima Argentine i Urugvaja Sentinel – 3 izmjerena je temperaturu zraka od 48 °C.</vt:lpstr>
      <vt:lpstr>PowerPoint prezentacija</vt:lpstr>
      <vt:lpstr>KLUB ISTRAŽIVAČA</vt:lpstr>
      <vt:lpstr>UČENIČKI  RADOVI:</vt:lpstr>
      <vt:lpstr>Promatrali su zanimljive snimke vegetacije i parcelizacije zemljišta u Sinjskom polju.</vt:lpstr>
      <vt:lpstr>Tema: Atmosfera i zagađenje zraka</vt:lpstr>
      <vt:lpstr>PowerPoint prezentacija</vt:lpstr>
      <vt:lpstr>PowerPoint prezentacija</vt:lpstr>
      <vt:lpstr>PowerPoint prezentacija</vt:lpstr>
      <vt:lpstr>PowerPoint prezentacija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Ivana Marić Zerdun</cp:lastModifiedBy>
  <cp:revision>422</cp:revision>
  <dcterms:created xsi:type="dcterms:W3CDTF">2022-10-13T15:43:15Z</dcterms:created>
  <dcterms:modified xsi:type="dcterms:W3CDTF">2023-03-29T20:31:30Z</dcterms:modified>
</cp:coreProperties>
</file>